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xml" ContentType="application/vnd.openxmlformats-officedocument.drawingml.chart+xml"/>
  <Override PartName="/ppt/tags/tag2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4.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5.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26.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27.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tags/tag28.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29.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6.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30.xml" ContentType="application/vnd.openxmlformats-officedocument.presentationml.tag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31.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32.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07.xml" ContentType="application/vnd.openxmlformats-officedocument.presentationml.notesSlide+xml"/>
  <Override PartName="/ppt/tags/tag35.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36.xml" ContentType="application/vnd.openxmlformats-officedocument.presentationml.tags+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283" r:id="rId2"/>
    <p:sldId id="257" r:id="rId3"/>
    <p:sldId id="280" r:id="rId4"/>
    <p:sldId id="259" r:id="rId5"/>
    <p:sldId id="260" r:id="rId6"/>
    <p:sldId id="261" r:id="rId7"/>
    <p:sldId id="282" r:id="rId8"/>
    <p:sldId id="404" r:id="rId9"/>
    <p:sldId id="265" r:id="rId10"/>
    <p:sldId id="266" r:id="rId11"/>
    <p:sldId id="276"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62" r:id="rId81"/>
    <p:sldId id="352" r:id="rId82"/>
    <p:sldId id="353" r:id="rId83"/>
    <p:sldId id="354" r:id="rId84"/>
    <p:sldId id="355" r:id="rId85"/>
    <p:sldId id="356" r:id="rId86"/>
    <p:sldId id="357" r:id="rId87"/>
    <p:sldId id="358" r:id="rId88"/>
    <p:sldId id="359" r:id="rId89"/>
    <p:sldId id="360" r:id="rId90"/>
    <p:sldId id="361"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96" r:id="rId104"/>
    <p:sldId id="397" r:id="rId105"/>
    <p:sldId id="405" r:id="rId106"/>
    <p:sldId id="406" r:id="rId107"/>
    <p:sldId id="407" r:id="rId108"/>
    <p:sldId id="398" r:id="rId109"/>
    <p:sldId id="408" r:id="rId110"/>
    <p:sldId id="409" r:id="rId111"/>
    <p:sldId id="410"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5" r:id="rId130"/>
    <p:sldId id="392" r:id="rId131"/>
    <p:sldId id="393" r:id="rId132"/>
    <p:sldId id="394" r:id="rId133"/>
    <p:sldId id="403" r:id="rId134"/>
    <p:sldId id="399" r:id="rId135"/>
    <p:sldId id="400" r:id="rId136"/>
    <p:sldId id="401" r:id="rId137"/>
    <p:sldId id="402"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56" autoAdjust="0"/>
  </p:normalViewPr>
  <p:slideViewPr>
    <p:cSldViewPr>
      <p:cViewPr varScale="1">
        <p:scale>
          <a:sx n="111" d="100"/>
          <a:sy n="111" d="100"/>
        </p:scale>
        <p:origin x="-14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EPG%20maker%20(SPM%20v.3,%20Dec%202%202011)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coble.NIST\Desktop\Stutter%20Analysis%20for%20PPY-23\STR_StutterFreq_PPY23_013112.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mbutler\Documents\WORK%20(after%20Dec%202013)\FDT3eIII%20-%20Advanced%20Topics%20-%20Interpretation\Figures%20&amp;%20Tables\STR_AlleleFreq.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mbutler\Downloads\Bright-scaler.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ericab.NIST\Local%20Settings\Temporary%20Internet%20Files\Content.Outlook\PP3PTINM\3500%20%20LIZ%20500%20v%20600%20Precis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jmbutler\My%20Documents\My%20Documents%20(Toshiba%202002-2010)\WORK\FDT3eIII%20-%20Advanced%20Topics%20-%20Interpretation\Allele%20Frequencies%20NIST%201036.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klewis\My%20Documents\Kinship%20Analysis\DNA-VIEW%20results\LR%20simulations\Cauc%20parent-offspring%20simulations.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klewis\My%20Documents\Kinship%20Analysis\DNA-VIEW%20results\LR%20simulations\Cauc%20half%20sib%20simulations.xls"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klewis\My%20Documents\Kinship%20Analysis\DNA-VIEW%20results\LR%20simulations\Cauc%20full%20sib%20simulations.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605673883598811E-2"/>
          <c:y val="0.12169030934001619"/>
          <c:w val="0.95781220925520849"/>
          <c:h val="0.80732329171801942"/>
        </c:manualLayout>
      </c:layout>
      <c:barChart>
        <c:barDir val="col"/>
        <c:grouping val="stacked"/>
        <c:varyColors val="0"/>
        <c:ser>
          <c:idx val="1"/>
          <c:order val="0"/>
          <c:spPr>
            <a:solidFill>
              <a:schemeClr val="bg1">
                <a:lumMod val="75000"/>
              </a:schemeClr>
            </a:solidFill>
            <a:ln w="25400">
              <a:noFill/>
            </a:ln>
          </c:spPr>
          <c:invertIfNegative val="0"/>
          <c:cat>
            <c:numRef>
              <c:f>'4-locus profile'!$B$171:$B$234</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'4-locus profile'!$M$171:$M$234</c:f>
              <c:numCache>
                <c:formatCode>General</c:formatCode>
                <c:ptCount val="64"/>
                <c:pt idx="0">
                  <c:v>0</c:v>
                </c:pt>
                <c:pt idx="1">
                  <c:v>0</c:v>
                </c:pt>
                <c:pt idx="2">
                  <c:v>0</c:v>
                </c:pt>
                <c:pt idx="3">
                  <c:v>0</c:v>
                </c:pt>
                <c:pt idx="4">
                  <c:v>2400</c:v>
                </c:pt>
                <c:pt idx="5">
                  <c:v>2400</c:v>
                </c:pt>
                <c:pt idx="6">
                  <c:v>2400</c:v>
                </c:pt>
                <c:pt idx="7">
                  <c:v>2400</c:v>
                </c:pt>
                <c:pt idx="8">
                  <c:v>2400</c:v>
                </c:pt>
                <c:pt idx="9">
                  <c:v>2400</c:v>
                </c:pt>
                <c:pt idx="10">
                  <c:v>2400</c:v>
                </c:pt>
                <c:pt idx="11">
                  <c:v>2400</c:v>
                </c:pt>
                <c:pt idx="12">
                  <c:v>2400</c:v>
                </c:pt>
                <c:pt idx="13">
                  <c:v>2400</c:v>
                </c:pt>
                <c:pt idx="14">
                  <c:v>2400</c:v>
                </c:pt>
                <c:pt idx="15">
                  <c:v>0</c:v>
                </c:pt>
                <c:pt idx="16">
                  <c:v>0</c:v>
                </c:pt>
                <c:pt idx="17">
                  <c:v>0</c:v>
                </c:pt>
                <c:pt idx="18">
                  <c:v>2400</c:v>
                </c:pt>
                <c:pt idx="19">
                  <c:v>2400</c:v>
                </c:pt>
                <c:pt idx="20">
                  <c:v>2400</c:v>
                </c:pt>
                <c:pt idx="21">
                  <c:v>2400</c:v>
                </c:pt>
                <c:pt idx="22">
                  <c:v>2400</c:v>
                </c:pt>
                <c:pt idx="23">
                  <c:v>2400</c:v>
                </c:pt>
                <c:pt idx="24">
                  <c:v>2400</c:v>
                </c:pt>
                <c:pt idx="25">
                  <c:v>2400</c:v>
                </c:pt>
                <c:pt idx="26">
                  <c:v>2400</c:v>
                </c:pt>
                <c:pt idx="27">
                  <c:v>2400</c:v>
                </c:pt>
                <c:pt idx="28">
                  <c:v>2400</c:v>
                </c:pt>
                <c:pt idx="29">
                  <c:v>2400</c:v>
                </c:pt>
                <c:pt idx="30">
                  <c:v>2400</c:v>
                </c:pt>
                <c:pt idx="31">
                  <c:v>0</c:v>
                </c:pt>
                <c:pt idx="32">
                  <c:v>0</c:v>
                </c:pt>
                <c:pt idx="33">
                  <c:v>0</c:v>
                </c:pt>
                <c:pt idx="34">
                  <c:v>2400</c:v>
                </c:pt>
                <c:pt idx="35">
                  <c:v>2400</c:v>
                </c:pt>
                <c:pt idx="36">
                  <c:v>2400</c:v>
                </c:pt>
                <c:pt idx="37">
                  <c:v>2400</c:v>
                </c:pt>
                <c:pt idx="38">
                  <c:v>2400</c:v>
                </c:pt>
                <c:pt idx="39">
                  <c:v>2400</c:v>
                </c:pt>
                <c:pt idx="40">
                  <c:v>2400</c:v>
                </c:pt>
                <c:pt idx="41">
                  <c:v>2400</c:v>
                </c:pt>
                <c:pt idx="42">
                  <c:v>2400</c:v>
                </c:pt>
                <c:pt idx="43">
                  <c:v>2400</c:v>
                </c:pt>
                <c:pt idx="44">
                  <c:v>2400</c:v>
                </c:pt>
                <c:pt idx="45">
                  <c:v>0</c:v>
                </c:pt>
                <c:pt idx="46">
                  <c:v>0</c:v>
                </c:pt>
                <c:pt idx="47">
                  <c:v>0</c:v>
                </c:pt>
                <c:pt idx="48">
                  <c:v>0</c:v>
                </c:pt>
                <c:pt idx="49">
                  <c:v>2400</c:v>
                </c:pt>
                <c:pt idx="50">
                  <c:v>2400</c:v>
                </c:pt>
                <c:pt idx="51">
                  <c:v>2400</c:v>
                </c:pt>
                <c:pt idx="52">
                  <c:v>2400</c:v>
                </c:pt>
                <c:pt idx="53">
                  <c:v>2400</c:v>
                </c:pt>
                <c:pt idx="54">
                  <c:v>2400</c:v>
                </c:pt>
                <c:pt idx="55">
                  <c:v>2400</c:v>
                </c:pt>
                <c:pt idx="56">
                  <c:v>2400</c:v>
                </c:pt>
                <c:pt idx="57">
                  <c:v>2400</c:v>
                </c:pt>
                <c:pt idx="58">
                  <c:v>2400</c:v>
                </c:pt>
                <c:pt idx="59">
                  <c:v>2400</c:v>
                </c:pt>
                <c:pt idx="60">
                  <c:v>0</c:v>
                </c:pt>
                <c:pt idx="61">
                  <c:v>0</c:v>
                </c:pt>
                <c:pt idx="62">
                  <c:v>0</c:v>
                </c:pt>
                <c:pt idx="63">
                  <c:v>0</c:v>
                </c:pt>
              </c:numCache>
            </c:numRef>
          </c:val>
        </c:ser>
        <c:dLbls>
          <c:showLegendKey val="0"/>
          <c:showVal val="0"/>
          <c:showCatName val="0"/>
          <c:showSerName val="0"/>
          <c:showPercent val="0"/>
          <c:showBubbleSize val="0"/>
        </c:dLbls>
        <c:gapWidth val="150"/>
        <c:overlap val="100"/>
        <c:axId val="66574592"/>
        <c:axId val="66580480"/>
      </c:barChart>
      <c:lineChart>
        <c:grouping val="standard"/>
        <c:varyColors val="0"/>
        <c:ser>
          <c:idx val="0"/>
          <c:order val="1"/>
          <c:spPr>
            <a:ln w="25400">
              <a:solidFill>
                <a:srgbClr val="000080"/>
              </a:solidFill>
              <a:prstDash val="solid"/>
            </a:ln>
          </c:spPr>
          <c:marker>
            <c:symbol val="none"/>
          </c:marker>
          <c:cat>
            <c:numRef>
              <c:f>'4-locus profile'!$B$171:$B$234</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'4-locus profile'!$N$171:$N$3371</c:f>
              <c:numCache>
                <c:formatCode>General</c:formatCode>
                <c:ptCount val="3201"/>
                <c:pt idx="0">
                  <c:v>5.7706952781148431</c:v>
                </c:pt>
                <c:pt idx="1">
                  <c:v>3.3770339954465332</c:v>
                </c:pt>
                <c:pt idx="2">
                  <c:v>0.94959216225777954</c:v>
                </c:pt>
                <c:pt idx="3">
                  <c:v>5.5626220586183965</c:v>
                </c:pt>
                <c:pt idx="4">
                  <c:v>3.3400924671442023</c:v>
                </c:pt>
                <c:pt idx="5">
                  <c:v>7.8477344494487147</c:v>
                </c:pt>
                <c:pt idx="6">
                  <c:v>9.1526339771204768</c:v>
                </c:pt>
                <c:pt idx="7">
                  <c:v>2.8362406908751092</c:v>
                </c:pt>
                <c:pt idx="8">
                  <c:v>7.1256880876780055</c:v>
                </c:pt>
                <c:pt idx="9">
                  <c:v>2.4264561149859327</c:v>
                </c:pt>
                <c:pt idx="10">
                  <c:v>8.900042526416506</c:v>
                </c:pt>
                <c:pt idx="11">
                  <c:v>9.5717765543843267</c:v>
                </c:pt>
                <c:pt idx="12">
                  <c:v>9.1914310748220096</c:v>
                </c:pt>
                <c:pt idx="13">
                  <c:v>4.1353293708628414</c:v>
                </c:pt>
                <c:pt idx="14">
                  <c:v>6.3927860811096782</c:v>
                </c:pt>
                <c:pt idx="15">
                  <c:v>5.3571810058754643</c:v>
                </c:pt>
                <c:pt idx="16">
                  <c:v>3.8951183051090337</c:v>
                </c:pt>
                <c:pt idx="17">
                  <c:v>3.7061467210478742</c:v>
                </c:pt>
                <c:pt idx="18">
                  <c:v>7.0471041453455365</c:v>
                </c:pt>
                <c:pt idx="19">
                  <c:v>3.1103212972149579</c:v>
                </c:pt>
                <c:pt idx="20">
                  <c:v>7.6905768674439354</c:v>
                </c:pt>
                <c:pt idx="21">
                  <c:v>7.9850768033907631</c:v>
                </c:pt>
                <c:pt idx="22">
                  <c:v>5.3374508607403746</c:v>
                </c:pt>
                <c:pt idx="23">
                  <c:v>7.2829344384250296</c:v>
                </c:pt>
                <c:pt idx="24">
                  <c:v>5.8268606374356695</c:v>
                </c:pt>
                <c:pt idx="25">
                  <c:v>1.2392759011567227</c:v>
                </c:pt>
                <c:pt idx="26">
                  <c:v>7.4153109709304355</c:v>
                </c:pt>
                <c:pt idx="27">
                  <c:v>5.5092468422561964</c:v>
                </c:pt>
                <c:pt idx="28">
                  <c:v>2.3534415048726576</c:v>
                </c:pt>
                <c:pt idx="29">
                  <c:v>4.7649956140589245</c:v>
                </c:pt>
                <c:pt idx="30">
                  <c:v>0.333328614883317</c:v>
                </c:pt>
                <c:pt idx="31">
                  <c:v>2.0951069265977678</c:v>
                </c:pt>
                <c:pt idx="32">
                  <c:v>1.8140440518662204</c:v>
                </c:pt>
                <c:pt idx="33">
                  <c:v>1.5308901813079512</c:v>
                </c:pt>
                <c:pt idx="34">
                  <c:v>6.4573691639055903</c:v>
                </c:pt>
                <c:pt idx="35">
                  <c:v>8.4600324838273266</c:v>
                </c:pt>
                <c:pt idx="36">
                  <c:v>3.9490082465937126</c:v>
                </c:pt>
                <c:pt idx="37">
                  <c:v>0.74549596222065695</c:v>
                </c:pt>
                <c:pt idx="38">
                  <c:v>1.8299961535480598</c:v>
                </c:pt>
                <c:pt idx="39">
                  <c:v>0.57114204987600559</c:v>
                </c:pt>
                <c:pt idx="40">
                  <c:v>6.3204612480327045</c:v>
                </c:pt>
                <c:pt idx="41">
                  <c:v>2.065207654526624</c:v>
                </c:pt>
                <c:pt idx="42">
                  <c:v>3.9267290843064582</c:v>
                </c:pt>
                <c:pt idx="43">
                  <c:v>2.2990280619007186</c:v>
                </c:pt>
                <c:pt idx="44">
                  <c:v>6.4157762757786294</c:v>
                </c:pt>
                <c:pt idx="45">
                  <c:v>4.4683837191712694</c:v>
                </c:pt>
                <c:pt idx="46">
                  <c:v>8.1892123316507988</c:v>
                </c:pt>
                <c:pt idx="47">
                  <c:v>4.2899191739411924</c:v>
                </c:pt>
                <c:pt idx="48">
                  <c:v>5.1402969189723136</c:v>
                </c:pt>
                <c:pt idx="49">
                  <c:v>0.12216607531972742</c:v>
                </c:pt>
                <c:pt idx="50">
                  <c:v>5.8135119063339769</c:v>
                </c:pt>
                <c:pt idx="51">
                  <c:v>8.093075029129519</c:v>
                </c:pt>
                <c:pt idx="52">
                  <c:v>2.9380165814823251</c:v>
                </c:pt>
                <c:pt idx="53">
                  <c:v>7.4764243280880782</c:v>
                </c:pt>
                <c:pt idx="54">
                  <c:v>2.327285308904008</c:v>
                </c:pt>
                <c:pt idx="55">
                  <c:v>5.5075833058865609</c:v>
                </c:pt>
                <c:pt idx="56">
                  <c:v>0.58459756656701067</c:v>
                </c:pt>
                <c:pt idx="57">
                  <c:v>5.4587666187794976</c:v>
                </c:pt>
                <c:pt idx="58">
                  <c:v>0.75321222618452754</c:v>
                </c:pt>
                <c:pt idx="59">
                  <c:v>5.7286704073094956</c:v>
                </c:pt>
                <c:pt idx="60">
                  <c:v>7.2557834521601183</c:v>
                </c:pt>
                <c:pt idx="61">
                  <c:v>0.62104425092128823</c:v>
                </c:pt>
                <c:pt idx="62">
                  <c:v>2.4040726219201587</c:v>
                </c:pt>
                <c:pt idx="63">
                  <c:v>3.2292591032961937</c:v>
                </c:pt>
                <c:pt idx="64">
                  <c:v>7.2671944367758536</c:v>
                </c:pt>
                <c:pt idx="65">
                  <c:v>0.51606673311015427</c:v>
                </c:pt>
                <c:pt idx="66">
                  <c:v>1.6383093009954752</c:v>
                </c:pt>
                <c:pt idx="67">
                  <c:v>0.91302625113791558</c:v>
                </c:pt>
                <c:pt idx="68">
                  <c:v>4.5031613905051504</c:v>
                </c:pt>
                <c:pt idx="69">
                  <c:v>2.1682454701968368</c:v>
                </c:pt>
                <c:pt idx="70">
                  <c:v>5.1563523994463853</c:v>
                </c:pt>
                <c:pt idx="71">
                  <c:v>5.0504573125997165</c:v>
                </c:pt>
                <c:pt idx="72">
                  <c:v>4.0145872932113456</c:v>
                </c:pt>
                <c:pt idx="73">
                  <c:v>4.5857273107157637</c:v>
                </c:pt>
                <c:pt idx="74">
                  <c:v>0.70619378541805888</c:v>
                </c:pt>
                <c:pt idx="75">
                  <c:v>6.6120114892709765</c:v>
                </c:pt>
                <c:pt idx="76">
                  <c:v>8.5969354140477297</c:v>
                </c:pt>
                <c:pt idx="77">
                  <c:v>0.71645868479917274</c:v>
                </c:pt>
                <c:pt idx="78">
                  <c:v>0.58219859547986164</c:v>
                </c:pt>
                <c:pt idx="79">
                  <c:v>4.4726550549448811</c:v>
                </c:pt>
                <c:pt idx="80">
                  <c:v>5.295152558227656E-2</c:v>
                </c:pt>
                <c:pt idx="81">
                  <c:v>5.9845070682018395</c:v>
                </c:pt>
                <c:pt idx="82">
                  <c:v>9.5170717502562319</c:v>
                </c:pt>
                <c:pt idx="83">
                  <c:v>7.3569552421695645</c:v>
                </c:pt>
                <c:pt idx="84">
                  <c:v>8.0408607799803349</c:v>
                </c:pt>
                <c:pt idx="85">
                  <c:v>6.7099550339464145</c:v>
                </c:pt>
                <c:pt idx="86">
                  <c:v>6.7382197800332406</c:v>
                </c:pt>
                <c:pt idx="87">
                  <c:v>0.91836591222526742</c:v>
                </c:pt>
                <c:pt idx="88">
                  <c:v>7.0187923417480684</c:v>
                </c:pt>
                <c:pt idx="89">
                  <c:v>9.55497266368622</c:v>
                </c:pt>
                <c:pt idx="90">
                  <c:v>9.7769996892545379</c:v>
                </c:pt>
                <c:pt idx="91">
                  <c:v>6.8108354269058555</c:v>
                </c:pt>
                <c:pt idx="92">
                  <c:v>7.5365692216018934</c:v>
                </c:pt>
                <c:pt idx="93">
                  <c:v>7.7345927532009551</c:v>
                </c:pt>
                <c:pt idx="94">
                  <c:v>1.3076295704263119</c:v>
                </c:pt>
                <c:pt idx="95">
                  <c:v>5.0445769764457697</c:v>
                </c:pt>
                <c:pt idx="96">
                  <c:v>3.3349697701680427</c:v>
                </c:pt>
                <c:pt idx="97">
                  <c:v>8.4875460562234846</c:v>
                </c:pt>
                <c:pt idx="98">
                  <c:v>9.8591831124923246</c:v>
                </c:pt>
                <c:pt idx="99">
                  <c:v>9.0175359660353056</c:v>
                </c:pt>
                <c:pt idx="100">
                  <c:v>2.8485106854170805</c:v>
                </c:pt>
                <c:pt idx="101">
                  <c:v>9.9998491143284447</c:v>
                </c:pt>
                <c:pt idx="102">
                  <c:v>9.6610391321002727</c:v>
                </c:pt>
                <c:pt idx="103">
                  <c:v>8.9594178058567486</c:v>
                </c:pt>
                <c:pt idx="104">
                  <c:v>1.9710470110018685</c:v>
                </c:pt>
                <c:pt idx="105">
                  <c:v>2.5587063247191177</c:v>
                </c:pt>
                <c:pt idx="106">
                  <c:v>2.1057478899339581</c:v>
                </c:pt>
                <c:pt idx="107">
                  <c:v>3.1861311071636056</c:v>
                </c:pt>
                <c:pt idx="108">
                  <c:v>5.1604706983934845</c:v>
                </c:pt>
                <c:pt idx="109">
                  <c:v>0.58411697568877963</c:v>
                </c:pt>
                <c:pt idx="110">
                  <c:v>8.1367097045205039</c:v>
                </c:pt>
                <c:pt idx="111">
                  <c:v>8.4377648798782268</c:v>
                </c:pt>
                <c:pt idx="112">
                  <c:v>8.112628286218369</c:v>
                </c:pt>
                <c:pt idx="113">
                  <c:v>1.52242555598189</c:v>
                </c:pt>
                <c:pt idx="114">
                  <c:v>4.7841717152539331</c:v>
                </c:pt>
                <c:pt idx="115">
                  <c:v>7.3075088852169365</c:v>
                </c:pt>
                <c:pt idx="116">
                  <c:v>7.3310096684249899</c:v>
                </c:pt>
                <c:pt idx="117">
                  <c:v>1.7965421811905529</c:v>
                </c:pt>
                <c:pt idx="118">
                  <c:v>2.8824980330474177</c:v>
                </c:pt>
                <c:pt idx="119">
                  <c:v>1.4668199592025566</c:v>
                </c:pt>
                <c:pt idx="120">
                  <c:v>1.0838888247228962</c:v>
                </c:pt>
                <c:pt idx="121">
                  <c:v>6.2386564282401924</c:v>
                </c:pt>
                <c:pt idx="122">
                  <c:v>2.3981830883677602</c:v>
                </c:pt>
                <c:pt idx="123">
                  <c:v>0.18170357884590221</c:v>
                </c:pt>
                <c:pt idx="124">
                  <c:v>4.6334508903682075</c:v>
                </c:pt>
                <c:pt idx="125">
                  <c:v>5.0009972908930012</c:v>
                </c:pt>
                <c:pt idx="126">
                  <c:v>2.2461569939213089</c:v>
                </c:pt>
                <c:pt idx="127">
                  <c:v>8.5355604533847966</c:v>
                </c:pt>
                <c:pt idx="128">
                  <c:v>3.4523598629398777</c:v>
                </c:pt>
                <c:pt idx="129">
                  <c:v>8.1971796226867699</c:v>
                </c:pt>
                <c:pt idx="130">
                  <c:v>5.1248109911215787</c:v>
                </c:pt>
                <c:pt idx="131">
                  <c:v>4.9261015580536185</c:v>
                </c:pt>
                <c:pt idx="132">
                  <c:v>7.9497581577672314</c:v>
                </c:pt>
                <c:pt idx="133">
                  <c:v>5.3028956486206855</c:v>
                </c:pt>
                <c:pt idx="134">
                  <c:v>9.5802846464552047</c:v>
                </c:pt>
                <c:pt idx="135">
                  <c:v>4.6094196885863887</c:v>
                </c:pt>
                <c:pt idx="136">
                  <c:v>3.0153041282393711</c:v>
                </c:pt>
                <c:pt idx="137">
                  <c:v>4.6478043943743863</c:v>
                </c:pt>
                <c:pt idx="138">
                  <c:v>4.9827653953976796</c:v>
                </c:pt>
                <c:pt idx="139">
                  <c:v>0.64529860022195362</c:v>
                </c:pt>
                <c:pt idx="140">
                  <c:v>2.1292451561397767</c:v>
                </c:pt>
                <c:pt idx="141">
                  <c:v>3.8991029699473807</c:v>
                </c:pt>
                <c:pt idx="142">
                  <c:v>3.8458170085877619</c:v>
                </c:pt>
                <c:pt idx="143">
                  <c:v>9.6535990928912767</c:v>
                </c:pt>
                <c:pt idx="144">
                  <c:v>9.1503130200306959</c:v>
                </c:pt>
                <c:pt idx="145">
                  <c:v>5.9419426091074135</c:v>
                </c:pt>
                <c:pt idx="146">
                  <c:v>0.41607494488374924</c:v>
                </c:pt>
                <c:pt idx="147">
                  <c:v>2.7951631473693292</c:v>
                </c:pt>
                <c:pt idx="148">
                  <c:v>9.195823562157635</c:v>
                </c:pt>
                <c:pt idx="149">
                  <c:v>5.6827364265946985</c:v>
                </c:pt>
                <c:pt idx="150">
                  <c:v>2.6292737883845012</c:v>
                </c:pt>
                <c:pt idx="151">
                  <c:v>2.3241800139067603</c:v>
                </c:pt>
                <c:pt idx="152">
                  <c:v>9.8487849850488001</c:v>
                </c:pt>
                <c:pt idx="153">
                  <c:v>1.848025106745057</c:v>
                </c:pt>
                <c:pt idx="154">
                  <c:v>8.8934603744975664</c:v>
                </c:pt>
                <c:pt idx="155">
                  <c:v>7.3282622688321997</c:v>
                </c:pt>
                <c:pt idx="156">
                  <c:v>5.3968057626070856</c:v>
                </c:pt>
                <c:pt idx="157">
                  <c:v>2.2682996846270402</c:v>
                </c:pt>
                <c:pt idx="158">
                  <c:v>5.5397361646120524</c:v>
                </c:pt>
                <c:pt idx="159">
                  <c:v>5.9502393610883804</c:v>
                </c:pt>
                <c:pt idx="160">
                  <c:v>9.8798249334420767</c:v>
                </c:pt>
                <c:pt idx="161">
                  <c:v>6.0550724150411526</c:v>
                </c:pt>
                <c:pt idx="162">
                  <c:v>5.8243863466493702</c:v>
                </c:pt>
                <c:pt idx="163">
                  <c:v>6.391324300180246</c:v>
                </c:pt>
                <c:pt idx="164">
                  <c:v>9.8514176616065026</c:v>
                </c:pt>
                <c:pt idx="165">
                  <c:v>7.365788593513547</c:v>
                </c:pt>
                <c:pt idx="166">
                  <c:v>4.1117514606447481</c:v>
                </c:pt>
                <c:pt idx="167">
                  <c:v>4.3601160910311876</c:v>
                </c:pt>
                <c:pt idx="168">
                  <c:v>2.8857833851310244</c:v>
                </c:pt>
                <c:pt idx="169">
                  <c:v>3.7447937438182892</c:v>
                </c:pt>
                <c:pt idx="170">
                  <c:v>2.8448123602232567</c:v>
                </c:pt>
                <c:pt idx="171">
                  <c:v>3.6264770477222052</c:v>
                </c:pt>
                <c:pt idx="172">
                  <c:v>1.4813369931169973</c:v>
                </c:pt>
                <c:pt idx="173">
                  <c:v>1.4537789136130108</c:v>
                </c:pt>
                <c:pt idx="174">
                  <c:v>6.8929216856904052</c:v>
                </c:pt>
                <c:pt idx="175">
                  <c:v>0.83694250343188015</c:v>
                </c:pt>
                <c:pt idx="176">
                  <c:v>3.8150955674595277</c:v>
                </c:pt>
                <c:pt idx="177">
                  <c:v>2.1845503150770802</c:v>
                </c:pt>
                <c:pt idx="178">
                  <c:v>4.5004248561060383</c:v>
                </c:pt>
                <c:pt idx="179">
                  <c:v>2.2935911981494246</c:v>
                </c:pt>
                <c:pt idx="180">
                  <c:v>9.2444041956823053</c:v>
                </c:pt>
                <c:pt idx="181">
                  <c:v>5.6336434285651134</c:v>
                </c:pt>
                <c:pt idx="182">
                  <c:v>0.93582176335710165</c:v>
                </c:pt>
                <c:pt idx="183">
                  <c:v>3.4705744597713402</c:v>
                </c:pt>
                <c:pt idx="184">
                  <c:v>4.6424070675837648</c:v>
                </c:pt>
                <c:pt idx="185">
                  <c:v>5.94695437819313</c:v>
                </c:pt>
                <c:pt idx="186">
                  <c:v>2.6834042440601062</c:v>
                </c:pt>
                <c:pt idx="187">
                  <c:v>2.7112770529957202</c:v>
                </c:pt>
                <c:pt idx="188">
                  <c:v>7.0781946403626073</c:v>
                </c:pt>
                <c:pt idx="189">
                  <c:v>8.4182758219754863</c:v>
                </c:pt>
                <c:pt idx="190">
                  <c:v>4.1121246085852832</c:v>
                </c:pt>
                <c:pt idx="191">
                  <c:v>1.5895192041012773</c:v>
                </c:pt>
                <c:pt idx="192">
                  <c:v>8.5608122572861767</c:v>
                </c:pt>
                <c:pt idx="193">
                  <c:v>0.11217463750041361</c:v>
                </c:pt>
                <c:pt idx="194">
                  <c:v>2.0624136262390738</c:v>
                </c:pt>
                <c:pt idx="195">
                  <c:v>5.4106138149243934</c:v>
                </c:pt>
                <c:pt idx="196">
                  <c:v>7.1709813864580045</c:v>
                </c:pt>
                <c:pt idx="197">
                  <c:v>7.1661693595070846</c:v>
                </c:pt>
                <c:pt idx="198">
                  <c:v>9.7463582912581419</c:v>
                </c:pt>
                <c:pt idx="199">
                  <c:v>9.255700171250254</c:v>
                </c:pt>
                <c:pt idx="200">
                  <c:v>9.5237034853707989</c:v>
                </c:pt>
                <c:pt idx="201">
                  <c:v>9.1684214044503989</c:v>
                </c:pt>
                <c:pt idx="202">
                  <c:v>1.5133492286746542</c:v>
                </c:pt>
                <c:pt idx="203">
                  <c:v>9.944069197090748</c:v>
                </c:pt>
                <c:pt idx="204">
                  <c:v>8.433248751081118</c:v>
                </c:pt>
                <c:pt idx="205">
                  <c:v>0.26971279592573172</c:v>
                </c:pt>
                <c:pt idx="206">
                  <c:v>3.0219872300786044</c:v>
                </c:pt>
                <c:pt idx="207">
                  <c:v>5.3289094669705745</c:v>
                </c:pt>
                <c:pt idx="208">
                  <c:v>2.8411232283763344</c:v>
                </c:pt>
                <c:pt idx="209">
                  <c:v>9.9391912508330709</c:v>
                </c:pt>
                <c:pt idx="210">
                  <c:v>5.969512625334792E-2</c:v>
                </c:pt>
                <c:pt idx="211">
                  <c:v>1.818578804210178</c:v>
                </c:pt>
                <c:pt idx="212">
                  <c:v>2.3550497443628577</c:v>
                </c:pt>
                <c:pt idx="213">
                  <c:v>3.0712461654339167</c:v>
                </c:pt>
                <c:pt idx="214">
                  <c:v>7.4408973567321013</c:v>
                </c:pt>
                <c:pt idx="215">
                  <c:v>2.1078814177970195</c:v>
                </c:pt>
                <c:pt idx="216">
                  <c:v>1.7682160252876382</c:v>
                </c:pt>
                <c:pt idx="217">
                  <c:v>2.3524682557937497</c:v>
                </c:pt>
                <c:pt idx="218">
                  <c:v>2.5042789212144427</c:v>
                </c:pt>
                <c:pt idx="219">
                  <c:v>6.6295557718137355</c:v>
                </c:pt>
                <c:pt idx="220">
                  <c:v>0.1732585220369299</c:v>
                </c:pt>
                <c:pt idx="221">
                  <c:v>6.7194596593661027</c:v>
                </c:pt>
                <c:pt idx="222">
                  <c:v>3.7290138303070481</c:v>
                </c:pt>
                <c:pt idx="223">
                  <c:v>2.3946134604672387</c:v>
                </c:pt>
                <c:pt idx="224">
                  <c:v>7.4930175031486526</c:v>
                </c:pt>
                <c:pt idx="225">
                  <c:v>6.0153316521529545</c:v>
                </c:pt>
                <c:pt idx="226">
                  <c:v>0.93881954003211199</c:v>
                </c:pt>
                <c:pt idx="227">
                  <c:v>1.827931531662204</c:v>
                </c:pt>
                <c:pt idx="228">
                  <c:v>8.802424642590589</c:v>
                </c:pt>
                <c:pt idx="229">
                  <c:v>5.2286552819149019</c:v>
                </c:pt>
                <c:pt idx="230">
                  <c:v>3.4319883636174975</c:v>
                </c:pt>
                <c:pt idx="231">
                  <c:v>7.7374464961906924</c:v>
                </c:pt>
                <c:pt idx="232">
                  <c:v>8.087984526211125</c:v>
                </c:pt>
                <c:pt idx="233">
                  <c:v>5.7163098157967633</c:v>
                </c:pt>
                <c:pt idx="234">
                  <c:v>4.963257527414406</c:v>
                </c:pt>
                <c:pt idx="235">
                  <c:v>7.0260965835748523</c:v>
                </c:pt>
                <c:pt idx="236">
                  <c:v>3.4432917929092284</c:v>
                </c:pt>
                <c:pt idx="237">
                  <c:v>3.2657652339361132</c:v>
                </c:pt>
                <c:pt idx="238">
                  <c:v>7.7228541146704845</c:v>
                </c:pt>
                <c:pt idx="239">
                  <c:v>5.8617640831044024</c:v>
                </c:pt>
                <c:pt idx="240">
                  <c:v>3.6069677137530243</c:v>
                </c:pt>
                <c:pt idx="241">
                  <c:v>2.1059119506916741</c:v>
                </c:pt>
                <c:pt idx="242">
                  <c:v>4.0180974764556705</c:v>
                </c:pt>
                <c:pt idx="243">
                  <c:v>1.3900010593844314</c:v>
                </c:pt>
                <c:pt idx="244">
                  <c:v>1.5115753213160943</c:v>
                </c:pt>
                <c:pt idx="245">
                  <c:v>5.7356812671484265</c:v>
                </c:pt>
                <c:pt idx="246">
                  <c:v>7.9594564055466934</c:v>
                </c:pt>
                <c:pt idx="247">
                  <c:v>0.98801178416884738</c:v>
                </c:pt>
                <c:pt idx="248">
                  <c:v>9.7425159403752382</c:v>
                </c:pt>
                <c:pt idx="249">
                  <c:v>2.9607286674114892</c:v>
                </c:pt>
                <c:pt idx="250">
                  <c:v>6.9497754102205924</c:v>
                </c:pt>
                <c:pt idx="251">
                  <c:v>7.4973491120612037</c:v>
                </c:pt>
                <c:pt idx="252">
                  <c:v>9.1932875694196703</c:v>
                </c:pt>
                <c:pt idx="253">
                  <c:v>6.8376783796605354</c:v>
                </c:pt>
                <c:pt idx="254">
                  <c:v>7.8977666880450048</c:v>
                </c:pt>
                <c:pt idx="255">
                  <c:v>1.8480501059037475</c:v>
                </c:pt>
                <c:pt idx="256">
                  <c:v>6.8515212528394756</c:v>
                </c:pt>
                <c:pt idx="257">
                  <c:v>1.4815024307780944</c:v>
                </c:pt>
                <c:pt idx="258">
                  <c:v>7.8259540432178234</c:v>
                </c:pt>
                <c:pt idx="259">
                  <c:v>1.0465942143426572</c:v>
                </c:pt>
                <c:pt idx="260">
                  <c:v>2.1495124657977649</c:v>
                </c:pt>
                <c:pt idx="261">
                  <c:v>0.90150650632094753</c:v>
                </c:pt>
                <c:pt idx="262">
                  <c:v>5.1803555291183745</c:v>
                </c:pt>
                <c:pt idx="263">
                  <c:v>7.5577186747288749</c:v>
                </c:pt>
                <c:pt idx="264">
                  <c:v>9.1441263483596984</c:v>
                </c:pt>
                <c:pt idx="265">
                  <c:v>3.5042186839075673</c:v>
                </c:pt>
                <c:pt idx="266">
                  <c:v>4.6905265003288887</c:v>
                </c:pt>
                <c:pt idx="267">
                  <c:v>0.81876745694600572</c:v>
                </c:pt>
                <c:pt idx="268">
                  <c:v>9.7726074696160392</c:v>
                </c:pt>
                <c:pt idx="269">
                  <c:v>6.0854685193525171</c:v>
                </c:pt>
                <c:pt idx="270">
                  <c:v>7.7489116771439255</c:v>
                </c:pt>
                <c:pt idx="271">
                  <c:v>0.28890138078482797</c:v>
                </c:pt>
                <c:pt idx="272">
                  <c:v>2.0455439119338377</c:v>
                </c:pt>
                <c:pt idx="273">
                  <c:v>6.7274875933928868</c:v>
                </c:pt>
                <c:pt idx="274">
                  <c:v>4.0082539779743804</c:v>
                </c:pt>
                <c:pt idx="275">
                  <c:v>1.7400340716733333</c:v>
                </c:pt>
                <c:pt idx="276">
                  <c:v>6.0371349446181855</c:v>
                </c:pt>
                <c:pt idx="277">
                  <c:v>8.4710641428600937</c:v>
                </c:pt>
                <c:pt idx="278">
                  <c:v>9.2447453028852351</c:v>
                </c:pt>
                <c:pt idx="279">
                  <c:v>6.6106154360244265</c:v>
                </c:pt>
                <c:pt idx="280">
                  <c:v>8.9917182144034236</c:v>
                </c:pt>
                <c:pt idx="281">
                  <c:v>0.82408217844842202</c:v>
                </c:pt>
                <c:pt idx="282">
                  <c:v>7.1312714186887334</c:v>
                </c:pt>
                <c:pt idx="283">
                  <c:v>9.8541353104704257</c:v>
                </c:pt>
                <c:pt idx="284">
                  <c:v>8.9155598002634253</c:v>
                </c:pt>
                <c:pt idx="285">
                  <c:v>2.2388294485410842</c:v>
                </c:pt>
                <c:pt idx="286">
                  <c:v>2.3647722471956412</c:v>
                </c:pt>
                <c:pt idx="287">
                  <c:v>2.338615119383507</c:v>
                </c:pt>
                <c:pt idx="288">
                  <c:v>6.7074967093736024</c:v>
                </c:pt>
                <c:pt idx="289">
                  <c:v>0.56439943133415615</c:v>
                </c:pt>
                <c:pt idx="290">
                  <c:v>2.4149886335614177</c:v>
                </c:pt>
                <c:pt idx="291">
                  <c:v>3.0392144130069627</c:v>
                </c:pt>
                <c:pt idx="292">
                  <c:v>2.6513332322081951</c:v>
                </c:pt>
                <c:pt idx="293">
                  <c:v>2.9836350294490428</c:v>
                </c:pt>
                <c:pt idx="294">
                  <c:v>8.6624766814578127</c:v>
                </c:pt>
                <c:pt idx="295">
                  <c:v>4.7725447832292014</c:v>
                </c:pt>
                <c:pt idx="296">
                  <c:v>5.8867360411024716</c:v>
                </c:pt>
                <c:pt idx="297">
                  <c:v>9.6697217479246049</c:v>
                </c:pt>
                <c:pt idx="298">
                  <c:v>6.3581604717770865</c:v>
                </c:pt>
                <c:pt idx="299">
                  <c:v>6.4570750555926404</c:v>
                </c:pt>
                <c:pt idx="300">
                  <c:v>0.35449694621862982</c:v>
                </c:pt>
                <c:pt idx="301">
                  <c:v>1.2965934720833558</c:v>
                </c:pt>
                <c:pt idx="302">
                  <c:v>0.43201570567964825</c:v>
                </c:pt>
                <c:pt idx="303">
                  <c:v>8.2163219196255319</c:v>
                </c:pt>
                <c:pt idx="304">
                  <c:v>1.302301060970912</c:v>
                </c:pt>
                <c:pt idx="305">
                  <c:v>7.8471694436723434</c:v>
                </c:pt>
                <c:pt idx="306">
                  <c:v>5.9736766088498534</c:v>
                </c:pt>
                <c:pt idx="307">
                  <c:v>1.6177585049132182</c:v>
                </c:pt>
                <c:pt idx="308">
                  <c:v>1.8576575332678846</c:v>
                </c:pt>
                <c:pt idx="309">
                  <c:v>3.8813520330270777</c:v>
                </c:pt>
                <c:pt idx="310">
                  <c:v>3.8235441544203685</c:v>
                </c:pt>
                <c:pt idx="311">
                  <c:v>1.9965048384939099</c:v>
                </c:pt>
                <c:pt idx="312">
                  <c:v>1.9084430115271758</c:v>
                </c:pt>
                <c:pt idx="313">
                  <c:v>2.4816266089070242</c:v>
                </c:pt>
                <c:pt idx="314">
                  <c:v>9.6005544839291534</c:v>
                </c:pt>
                <c:pt idx="315">
                  <c:v>0.71686569758280816</c:v>
                </c:pt>
                <c:pt idx="316">
                  <c:v>1.3782970092118194</c:v>
                </c:pt>
                <c:pt idx="317">
                  <c:v>1.3603101057159521</c:v>
                </c:pt>
                <c:pt idx="318">
                  <c:v>0.56682649265731744</c:v>
                </c:pt>
                <c:pt idx="319">
                  <c:v>7.5867207377405821</c:v>
                </c:pt>
                <c:pt idx="320">
                  <c:v>8.3512025213534855</c:v>
                </c:pt>
                <c:pt idx="321">
                  <c:v>9.8387659445294329</c:v>
                </c:pt>
                <c:pt idx="322">
                  <c:v>5.7763604962560695</c:v>
                </c:pt>
                <c:pt idx="323">
                  <c:v>0.1846162844928825</c:v>
                </c:pt>
                <c:pt idx="324">
                  <c:v>7.8337919961071936E-2</c:v>
                </c:pt>
                <c:pt idx="325">
                  <c:v>5.8297636797762085</c:v>
                </c:pt>
                <c:pt idx="326">
                  <c:v>9.039037855562281</c:v>
                </c:pt>
                <c:pt idx="327">
                  <c:v>9.2951669925678022</c:v>
                </c:pt>
                <c:pt idx="328">
                  <c:v>7.6588410931606834</c:v>
                </c:pt>
                <c:pt idx="329">
                  <c:v>8.2729426184246861</c:v>
                </c:pt>
                <c:pt idx="330">
                  <c:v>1.8835880622004739</c:v>
                </c:pt>
                <c:pt idx="331">
                  <c:v>4.2654005509756815E-2</c:v>
                </c:pt>
                <c:pt idx="332">
                  <c:v>8.2153734905816389</c:v>
                </c:pt>
                <c:pt idx="333">
                  <c:v>9.5837063945668248</c:v>
                </c:pt>
                <c:pt idx="334">
                  <c:v>5.8397171662688496</c:v>
                </c:pt>
                <c:pt idx="335">
                  <c:v>7.9635845805040395</c:v>
                </c:pt>
                <c:pt idx="336">
                  <c:v>4.8918815073469268</c:v>
                </c:pt>
                <c:pt idx="337">
                  <c:v>0.14411385921993425</c:v>
                </c:pt>
                <c:pt idx="338">
                  <c:v>3.6724792826074992</c:v>
                </c:pt>
                <c:pt idx="339">
                  <c:v>8.7102527337417239</c:v>
                </c:pt>
                <c:pt idx="340">
                  <c:v>3.8844794856014437</c:v>
                </c:pt>
                <c:pt idx="341">
                  <c:v>3.4502432477482237</c:v>
                </c:pt>
                <c:pt idx="342">
                  <c:v>1.2892141714116181</c:v>
                </c:pt>
                <c:pt idx="343">
                  <c:v>1.723317686829414</c:v>
                </c:pt>
                <c:pt idx="344">
                  <c:v>9.7881979432585489</c:v>
                </c:pt>
                <c:pt idx="345">
                  <c:v>8.4321431635734889</c:v>
                </c:pt>
                <c:pt idx="346">
                  <c:v>1.6690689557455229</c:v>
                </c:pt>
                <c:pt idx="347">
                  <c:v>0.91039591197189362</c:v>
                </c:pt>
                <c:pt idx="348">
                  <c:v>4.2355913819103934</c:v>
                </c:pt>
                <c:pt idx="349">
                  <c:v>2.8050308394097367</c:v>
                </c:pt>
                <c:pt idx="350">
                  <c:v>4.9966945833653131</c:v>
                </c:pt>
                <c:pt idx="351">
                  <c:v>0.32052539404630487</c:v>
                </c:pt>
                <c:pt idx="352">
                  <c:v>9.0905458987260772</c:v>
                </c:pt>
                <c:pt idx="353">
                  <c:v>2.0635613112654698</c:v>
                </c:pt>
                <c:pt idx="354">
                  <c:v>5.7344707802253314</c:v>
                </c:pt>
                <c:pt idx="355">
                  <c:v>4.4090675636525924</c:v>
                </c:pt>
                <c:pt idx="356">
                  <c:v>2.2651008316781684</c:v>
                </c:pt>
                <c:pt idx="357">
                  <c:v>6.383257206490538</c:v>
                </c:pt>
                <c:pt idx="358">
                  <c:v>2.0494039084933542</c:v>
                </c:pt>
                <c:pt idx="359">
                  <c:v>1.5282640675499337</c:v>
                </c:pt>
                <c:pt idx="360">
                  <c:v>7.9693831605114429</c:v>
                </c:pt>
                <c:pt idx="361">
                  <c:v>3.2162700985211332</c:v>
                </c:pt>
                <c:pt idx="362">
                  <c:v>0.38096222514424793</c:v>
                </c:pt>
                <c:pt idx="363">
                  <c:v>1.7746154836161525</c:v>
                </c:pt>
                <c:pt idx="364">
                  <c:v>9.923871319127521</c:v>
                </c:pt>
                <c:pt idx="365">
                  <c:v>9.1450467762975407</c:v>
                </c:pt>
                <c:pt idx="366">
                  <c:v>2.6548460845706967</c:v>
                </c:pt>
                <c:pt idx="367">
                  <c:v>5.3693955514467255</c:v>
                </c:pt>
                <c:pt idx="368">
                  <c:v>6.2791962739409612</c:v>
                </c:pt>
                <c:pt idx="369">
                  <c:v>1.6159075602593842</c:v>
                </c:pt>
                <c:pt idx="370">
                  <c:v>5.2244271084684257</c:v>
                </c:pt>
                <c:pt idx="371">
                  <c:v>6.9272342130396254</c:v>
                </c:pt>
                <c:pt idx="372">
                  <c:v>4.5221644781645765</c:v>
                </c:pt>
                <c:pt idx="373">
                  <c:v>6.5354430604944334</c:v>
                </c:pt>
                <c:pt idx="374">
                  <c:v>8.2703132424440859</c:v>
                </c:pt>
                <c:pt idx="375">
                  <c:v>2.0141073026220062</c:v>
                </c:pt>
                <c:pt idx="376">
                  <c:v>7.8618190815841524</c:v>
                </c:pt>
                <c:pt idx="377">
                  <c:v>1.2653354837519926</c:v>
                </c:pt>
                <c:pt idx="378">
                  <c:v>8.1811827948939175</c:v>
                </c:pt>
                <c:pt idx="379">
                  <c:v>6.6395203902733924</c:v>
                </c:pt>
                <c:pt idx="380">
                  <c:v>0.76150928305302623</c:v>
                </c:pt>
                <c:pt idx="381">
                  <c:v>1.40244763229874</c:v>
                </c:pt>
                <c:pt idx="382">
                  <c:v>5.3266373751073459</c:v>
                </c:pt>
                <c:pt idx="383">
                  <c:v>6.6038509973145505</c:v>
                </c:pt>
                <c:pt idx="384">
                  <c:v>4.5425137619736233</c:v>
                </c:pt>
                <c:pt idx="385">
                  <c:v>4.4482349906333534</c:v>
                </c:pt>
                <c:pt idx="386">
                  <c:v>1.6966378261709663</c:v>
                </c:pt>
                <c:pt idx="387">
                  <c:v>5.4488271131144534</c:v>
                </c:pt>
                <c:pt idx="388">
                  <c:v>7.9637022272602653</c:v>
                </c:pt>
                <c:pt idx="389">
                  <c:v>3.6083695672914922</c:v>
                </c:pt>
                <c:pt idx="390">
                  <c:v>5.6622400309255365</c:v>
                </c:pt>
                <c:pt idx="391">
                  <c:v>8.0825118509366067</c:v>
                </c:pt>
                <c:pt idx="392">
                  <c:v>0.62253635259620355</c:v>
                </c:pt>
                <c:pt idx="393">
                  <c:v>1.8276670466925937</c:v>
                </c:pt>
                <c:pt idx="394">
                  <c:v>6.5269439163441962</c:v>
                </c:pt>
                <c:pt idx="395">
                  <c:v>6.6080745360799984</c:v>
                </c:pt>
                <c:pt idx="396">
                  <c:v>9.0994097430693568</c:v>
                </c:pt>
                <c:pt idx="397">
                  <c:v>9.7144456344177357</c:v>
                </c:pt>
                <c:pt idx="398">
                  <c:v>2.3692565795920704</c:v>
                </c:pt>
                <c:pt idx="399">
                  <c:v>8.6211267558837719</c:v>
                </c:pt>
                <c:pt idx="400">
                  <c:v>0.62543502769252046</c:v>
                </c:pt>
                <c:pt idx="401">
                  <c:v>5.7935063403582445</c:v>
                </c:pt>
                <c:pt idx="402">
                  <c:v>1.6237762036890322</c:v>
                </c:pt>
                <c:pt idx="403">
                  <c:v>8.4570975576453655</c:v>
                </c:pt>
                <c:pt idx="404">
                  <c:v>7.6788760611924856</c:v>
                </c:pt>
                <c:pt idx="405">
                  <c:v>0.3759382331963908</c:v>
                </c:pt>
                <c:pt idx="406">
                  <c:v>2.9737549364199594</c:v>
                </c:pt>
                <c:pt idx="407">
                  <c:v>1.3328312011109098</c:v>
                </c:pt>
                <c:pt idx="408">
                  <c:v>8.2742402059107079</c:v>
                </c:pt>
                <c:pt idx="409">
                  <c:v>8.6079598950627503</c:v>
                </c:pt>
                <c:pt idx="410">
                  <c:v>5.1295742773728836</c:v>
                </c:pt>
                <c:pt idx="411">
                  <c:v>2.7614721952253771</c:v>
                </c:pt>
                <c:pt idx="412">
                  <c:v>3.9074517184640012</c:v>
                </c:pt>
                <c:pt idx="413">
                  <c:v>2.5113878202460742</c:v>
                </c:pt>
                <c:pt idx="414">
                  <c:v>9.4163313156812247</c:v>
                </c:pt>
                <c:pt idx="415">
                  <c:v>1.4089303638074502</c:v>
                </c:pt>
                <c:pt idx="416">
                  <c:v>4.4654121580289647</c:v>
                </c:pt>
                <c:pt idx="417">
                  <c:v>3.8370297467256482</c:v>
                </c:pt>
                <c:pt idx="418">
                  <c:v>1.6615684745140311</c:v>
                </c:pt>
                <c:pt idx="419">
                  <c:v>12.08503170000532</c:v>
                </c:pt>
                <c:pt idx="420">
                  <c:v>6.8118928771356657</c:v>
                </c:pt>
                <c:pt idx="421">
                  <c:v>6.7017824524821981</c:v>
                </c:pt>
                <c:pt idx="422">
                  <c:v>10.613035748977463</c:v>
                </c:pt>
                <c:pt idx="423">
                  <c:v>16.839446601287829</c:v>
                </c:pt>
                <c:pt idx="424">
                  <c:v>19.515503695188869</c:v>
                </c:pt>
                <c:pt idx="425">
                  <c:v>12.886446593112453</c:v>
                </c:pt>
                <c:pt idx="426">
                  <c:v>14.567280556635556</c:v>
                </c:pt>
                <c:pt idx="427">
                  <c:v>10.477605314588825</c:v>
                </c:pt>
                <c:pt idx="428">
                  <c:v>9.8148767451506984</c:v>
                </c:pt>
                <c:pt idx="429">
                  <c:v>14.803854219915081</c:v>
                </c:pt>
                <c:pt idx="430">
                  <c:v>4.8000751605718399</c:v>
                </c:pt>
                <c:pt idx="431">
                  <c:v>9.2641414488737119</c:v>
                </c:pt>
                <c:pt idx="432">
                  <c:v>7.1675859469186811</c:v>
                </c:pt>
                <c:pt idx="433">
                  <c:v>1.5798624261632841</c:v>
                </c:pt>
                <c:pt idx="434">
                  <c:v>1.9494227546200398</c:v>
                </c:pt>
                <c:pt idx="435">
                  <c:v>2.3898229984102768</c:v>
                </c:pt>
                <c:pt idx="436">
                  <c:v>3.7234183413420818</c:v>
                </c:pt>
                <c:pt idx="437">
                  <c:v>7.4567960332752614</c:v>
                </c:pt>
                <c:pt idx="438">
                  <c:v>6.4463506535060997</c:v>
                </c:pt>
                <c:pt idx="439">
                  <c:v>2.4113437023625042</c:v>
                </c:pt>
                <c:pt idx="440">
                  <c:v>6.1649401603808913</c:v>
                </c:pt>
                <c:pt idx="441">
                  <c:v>9.2557861724073049</c:v>
                </c:pt>
                <c:pt idx="442">
                  <c:v>5.4654718588506785</c:v>
                </c:pt>
                <c:pt idx="443">
                  <c:v>4.1101280555256485</c:v>
                </c:pt>
                <c:pt idx="444">
                  <c:v>3.4155086215521933</c:v>
                </c:pt>
                <c:pt idx="445">
                  <c:v>0.8046170641889393</c:v>
                </c:pt>
                <c:pt idx="446">
                  <c:v>4.5661343711621845</c:v>
                </c:pt>
                <c:pt idx="447">
                  <c:v>7.8882409481960885</c:v>
                </c:pt>
                <c:pt idx="448">
                  <c:v>5.6345371048105388</c:v>
                </c:pt>
                <c:pt idx="449">
                  <c:v>9.787685700804861</c:v>
                </c:pt>
                <c:pt idx="450">
                  <c:v>7.4777903820334499</c:v>
                </c:pt>
                <c:pt idx="451">
                  <c:v>0.50356832579844613</c:v>
                </c:pt>
                <c:pt idx="452">
                  <c:v>4.0818948544166975</c:v>
                </c:pt>
                <c:pt idx="453">
                  <c:v>8.0874663711336208</c:v>
                </c:pt>
                <c:pt idx="454">
                  <c:v>3.7867196311249192</c:v>
                </c:pt>
                <c:pt idx="455">
                  <c:v>4.6451793411816062</c:v>
                </c:pt>
                <c:pt idx="456">
                  <c:v>8.0610042067707148</c:v>
                </c:pt>
                <c:pt idx="457">
                  <c:v>7.4632306450397872</c:v>
                </c:pt>
                <c:pt idx="458">
                  <c:v>9.8865691319936246</c:v>
                </c:pt>
                <c:pt idx="459">
                  <c:v>7.4306255680453877</c:v>
                </c:pt>
                <c:pt idx="460">
                  <c:v>9.230428853445515</c:v>
                </c:pt>
                <c:pt idx="461">
                  <c:v>7.8086678765942263</c:v>
                </c:pt>
                <c:pt idx="462">
                  <c:v>3.8694416697788419</c:v>
                </c:pt>
                <c:pt idx="463">
                  <c:v>2.9987261991650467</c:v>
                </c:pt>
                <c:pt idx="464">
                  <c:v>10.180051914040568</c:v>
                </c:pt>
                <c:pt idx="465">
                  <c:v>18.146129224916681</c:v>
                </c:pt>
                <c:pt idx="466">
                  <c:v>37.147294216030005</c:v>
                </c:pt>
                <c:pt idx="467">
                  <c:v>77.815445823179559</c:v>
                </c:pt>
                <c:pt idx="468">
                  <c:v>142.8016496313754</c:v>
                </c:pt>
                <c:pt idx="469">
                  <c:v>231.22240802661565</c:v>
                </c:pt>
                <c:pt idx="470">
                  <c:v>360.46043534403054</c:v>
                </c:pt>
                <c:pt idx="471">
                  <c:v>526.99946308109088</c:v>
                </c:pt>
                <c:pt idx="472">
                  <c:v>694.70210514409257</c:v>
                </c:pt>
                <c:pt idx="473">
                  <c:v>858.54715002059027</c:v>
                </c:pt>
                <c:pt idx="474">
                  <c:v>967.79742220714854</c:v>
                </c:pt>
                <c:pt idx="475">
                  <c:v>1000.9148886025055</c:v>
                </c:pt>
                <c:pt idx="476">
                  <c:v>969.54013770902111</c:v>
                </c:pt>
                <c:pt idx="477">
                  <c:v>854.70996547596849</c:v>
                </c:pt>
                <c:pt idx="478">
                  <c:v>695.78371189851953</c:v>
                </c:pt>
                <c:pt idx="479">
                  <c:v>528.21908502747351</c:v>
                </c:pt>
                <c:pt idx="480">
                  <c:v>366.98305232899486</c:v>
                </c:pt>
                <c:pt idx="481">
                  <c:v>231.07155162013476</c:v>
                </c:pt>
                <c:pt idx="482">
                  <c:v>142.94618285731443</c:v>
                </c:pt>
                <c:pt idx="483">
                  <c:v>73.406876025369201</c:v>
                </c:pt>
                <c:pt idx="484">
                  <c:v>46.534247328731929</c:v>
                </c:pt>
                <c:pt idx="485">
                  <c:v>24.614739460118393</c:v>
                </c:pt>
                <c:pt idx="486">
                  <c:v>14.240611454025798</c:v>
                </c:pt>
                <c:pt idx="487">
                  <c:v>4.6011662298369655</c:v>
                </c:pt>
                <c:pt idx="488">
                  <c:v>6.2951246468118844</c:v>
                </c:pt>
                <c:pt idx="489">
                  <c:v>2.9943502300552187</c:v>
                </c:pt>
                <c:pt idx="490">
                  <c:v>7.8058897060081485</c:v>
                </c:pt>
                <c:pt idx="491">
                  <c:v>9.3504263828808067</c:v>
                </c:pt>
                <c:pt idx="492">
                  <c:v>9.4769698209613296</c:v>
                </c:pt>
                <c:pt idx="493">
                  <c:v>5.2024020408261515</c:v>
                </c:pt>
                <c:pt idx="494">
                  <c:v>1.4759771435238211</c:v>
                </c:pt>
                <c:pt idx="495">
                  <c:v>6.4273741030433094</c:v>
                </c:pt>
                <c:pt idx="496">
                  <c:v>2.5196770890581726</c:v>
                </c:pt>
                <c:pt idx="497">
                  <c:v>8.7617872065567592</c:v>
                </c:pt>
                <c:pt idx="498">
                  <c:v>4.9495773205429794</c:v>
                </c:pt>
                <c:pt idx="499">
                  <c:v>1.3451165587095959</c:v>
                </c:pt>
                <c:pt idx="500">
                  <c:v>6.2148269757320485</c:v>
                </c:pt>
                <c:pt idx="501">
                  <c:v>3.9829842188651612</c:v>
                </c:pt>
                <c:pt idx="502">
                  <c:v>5.0109255094804368</c:v>
                </c:pt>
                <c:pt idx="503">
                  <c:v>9.6374761491498599</c:v>
                </c:pt>
                <c:pt idx="504">
                  <c:v>9.8722858855558524</c:v>
                </c:pt>
                <c:pt idx="505">
                  <c:v>8.9328947824433715</c:v>
                </c:pt>
                <c:pt idx="506">
                  <c:v>7.5248527116566848</c:v>
                </c:pt>
                <c:pt idx="507">
                  <c:v>9.7197762175323597</c:v>
                </c:pt>
                <c:pt idx="508">
                  <c:v>7.3591409864086224</c:v>
                </c:pt>
                <c:pt idx="509">
                  <c:v>1.1970513707052861</c:v>
                </c:pt>
                <c:pt idx="510">
                  <c:v>10.07969778150658</c:v>
                </c:pt>
                <c:pt idx="511">
                  <c:v>4.2697891794142127</c:v>
                </c:pt>
                <c:pt idx="512">
                  <c:v>1.5877947159669967</c:v>
                </c:pt>
                <c:pt idx="513">
                  <c:v>3.2971606208608066</c:v>
                </c:pt>
                <c:pt idx="514">
                  <c:v>8.6875806559725604</c:v>
                </c:pt>
                <c:pt idx="515">
                  <c:v>18.284006899799117</c:v>
                </c:pt>
                <c:pt idx="516">
                  <c:v>39.049297661051824</c:v>
                </c:pt>
                <c:pt idx="517">
                  <c:v>74.798555285727957</c:v>
                </c:pt>
                <c:pt idx="518">
                  <c:v>144.56300536694332</c:v>
                </c:pt>
                <c:pt idx="519">
                  <c:v>232.50092305658779</c:v>
                </c:pt>
                <c:pt idx="520">
                  <c:v>365.02214098449724</c:v>
                </c:pt>
                <c:pt idx="521">
                  <c:v>526.23384309835853</c:v>
                </c:pt>
                <c:pt idx="522">
                  <c:v>700.83200388768796</c:v>
                </c:pt>
                <c:pt idx="523">
                  <c:v>854.51569233785801</c:v>
                </c:pt>
                <c:pt idx="524">
                  <c:v>963.42561400736349</c:v>
                </c:pt>
                <c:pt idx="525">
                  <c:v>1001.9815934964627</c:v>
                </c:pt>
                <c:pt idx="526">
                  <c:v>960.37067387100467</c:v>
                </c:pt>
                <c:pt idx="527">
                  <c:v>850.3202509596365</c:v>
                </c:pt>
                <c:pt idx="528">
                  <c:v>693.23717006749052</c:v>
                </c:pt>
                <c:pt idx="529">
                  <c:v>527.05350151727305</c:v>
                </c:pt>
                <c:pt idx="530">
                  <c:v>364.35329665832336</c:v>
                </c:pt>
                <c:pt idx="531">
                  <c:v>232.36906944021987</c:v>
                </c:pt>
                <c:pt idx="532">
                  <c:v>142.23578255038734</c:v>
                </c:pt>
                <c:pt idx="533">
                  <c:v>81.309092559153669</c:v>
                </c:pt>
                <c:pt idx="534">
                  <c:v>45.888114521034971</c:v>
                </c:pt>
                <c:pt idx="535">
                  <c:v>24.986315211689089</c:v>
                </c:pt>
                <c:pt idx="536">
                  <c:v>10.346632257062293</c:v>
                </c:pt>
                <c:pt idx="537">
                  <c:v>6.0044523534650756</c:v>
                </c:pt>
                <c:pt idx="538">
                  <c:v>8.8032196637820874</c:v>
                </c:pt>
                <c:pt idx="539">
                  <c:v>7.4299344222725958</c:v>
                </c:pt>
                <c:pt idx="540">
                  <c:v>10.100960765685793</c:v>
                </c:pt>
                <c:pt idx="541">
                  <c:v>2.8083816785916258</c:v>
                </c:pt>
                <c:pt idx="542">
                  <c:v>8.9836857407656563</c:v>
                </c:pt>
                <c:pt idx="543">
                  <c:v>6.7488265779698855</c:v>
                </c:pt>
                <c:pt idx="544">
                  <c:v>6.1257668276753332</c:v>
                </c:pt>
                <c:pt idx="545">
                  <c:v>7.7334607252279834</c:v>
                </c:pt>
                <c:pt idx="546">
                  <c:v>4.1900249182428855</c:v>
                </c:pt>
                <c:pt idx="547">
                  <c:v>6.8345883533049845</c:v>
                </c:pt>
                <c:pt idx="548">
                  <c:v>9.4061399543472533</c:v>
                </c:pt>
                <c:pt idx="549">
                  <c:v>5.8515022171298465</c:v>
                </c:pt>
                <c:pt idx="550">
                  <c:v>1.2109878915512617</c:v>
                </c:pt>
                <c:pt idx="551">
                  <c:v>4.6089578198463315</c:v>
                </c:pt>
                <c:pt idx="552">
                  <c:v>1.0165754027106606</c:v>
                </c:pt>
                <c:pt idx="553">
                  <c:v>8.3363264901802197</c:v>
                </c:pt>
                <c:pt idx="554">
                  <c:v>9.5025042943182321</c:v>
                </c:pt>
                <c:pt idx="555">
                  <c:v>3.6675673922981415</c:v>
                </c:pt>
                <c:pt idx="556">
                  <c:v>5.211078262322113</c:v>
                </c:pt>
                <c:pt idx="557">
                  <c:v>4.1164868119828455</c:v>
                </c:pt>
                <c:pt idx="558">
                  <c:v>5.8677897455503869</c:v>
                </c:pt>
                <c:pt idx="559">
                  <c:v>0.95147398173084907</c:v>
                </c:pt>
                <c:pt idx="560">
                  <c:v>5.6153497288918963</c:v>
                </c:pt>
                <c:pt idx="561">
                  <c:v>4.3350479746847981</c:v>
                </c:pt>
                <c:pt idx="562">
                  <c:v>7.710041956666025</c:v>
                </c:pt>
                <c:pt idx="563">
                  <c:v>3.8927957235632227</c:v>
                </c:pt>
                <c:pt idx="564">
                  <c:v>2.5781264720304602</c:v>
                </c:pt>
                <c:pt idx="565">
                  <c:v>0.50469832649263413</c:v>
                </c:pt>
                <c:pt idx="566">
                  <c:v>9.1229433174744035</c:v>
                </c:pt>
                <c:pt idx="567">
                  <c:v>7.053579966198936</c:v>
                </c:pt>
                <c:pt idx="568">
                  <c:v>7.1523714967991374</c:v>
                </c:pt>
                <c:pt idx="569">
                  <c:v>7.0754239697219212</c:v>
                </c:pt>
                <c:pt idx="570">
                  <c:v>1.5916569722212301</c:v>
                </c:pt>
                <c:pt idx="571">
                  <c:v>2.3558447323659149</c:v>
                </c:pt>
                <c:pt idx="572">
                  <c:v>1.3180578007209425</c:v>
                </c:pt>
                <c:pt idx="573">
                  <c:v>2.0154652074338633</c:v>
                </c:pt>
                <c:pt idx="574">
                  <c:v>8.5193484057487474</c:v>
                </c:pt>
                <c:pt idx="575">
                  <c:v>0.56368868423926966</c:v>
                </c:pt>
                <c:pt idx="576">
                  <c:v>2.7490375735268446</c:v>
                </c:pt>
                <c:pt idx="577">
                  <c:v>3.0570126655937724</c:v>
                </c:pt>
                <c:pt idx="578">
                  <c:v>4.9455632635444404</c:v>
                </c:pt>
                <c:pt idx="579">
                  <c:v>8.3676776517981041E-2</c:v>
                </c:pt>
                <c:pt idx="580">
                  <c:v>5.7352605501186824</c:v>
                </c:pt>
                <c:pt idx="581">
                  <c:v>7.2371513669694245</c:v>
                </c:pt>
                <c:pt idx="582">
                  <c:v>9.7703967889066146</c:v>
                </c:pt>
                <c:pt idx="583">
                  <c:v>1.8628143330851277</c:v>
                </c:pt>
                <c:pt idx="584">
                  <c:v>3.434510352528104</c:v>
                </c:pt>
                <c:pt idx="585">
                  <c:v>8.1290169313273068</c:v>
                </c:pt>
                <c:pt idx="586">
                  <c:v>1.3028501894212876</c:v>
                </c:pt>
                <c:pt idx="587">
                  <c:v>4.9331275662806764</c:v>
                </c:pt>
                <c:pt idx="588">
                  <c:v>3.9830843530784952</c:v>
                </c:pt>
                <c:pt idx="589">
                  <c:v>7.3893279633113904</c:v>
                </c:pt>
                <c:pt idx="590">
                  <c:v>3.4158680669722568</c:v>
                </c:pt>
                <c:pt idx="591">
                  <c:v>1.4154854883244348</c:v>
                </c:pt>
                <c:pt idx="592">
                  <c:v>5.2261139020798204</c:v>
                </c:pt>
                <c:pt idx="593">
                  <c:v>0.42274725667589924</c:v>
                </c:pt>
                <c:pt idx="594">
                  <c:v>3.649898758463384</c:v>
                </c:pt>
                <c:pt idx="595">
                  <c:v>8.4156464695425068</c:v>
                </c:pt>
                <c:pt idx="596">
                  <c:v>0.32170968666978234</c:v>
                </c:pt>
                <c:pt idx="597">
                  <c:v>5.8436739886939124</c:v>
                </c:pt>
                <c:pt idx="598">
                  <c:v>2.4216903946955326</c:v>
                </c:pt>
                <c:pt idx="599">
                  <c:v>2.867593605648846</c:v>
                </c:pt>
                <c:pt idx="600">
                  <c:v>1.3959675886685681</c:v>
                </c:pt>
                <c:pt idx="601">
                  <c:v>7.9078445861781965</c:v>
                </c:pt>
                <c:pt idx="602">
                  <c:v>7.4781746612196454</c:v>
                </c:pt>
                <c:pt idx="603">
                  <c:v>7.8128467693218075</c:v>
                </c:pt>
                <c:pt idx="604">
                  <c:v>0.76389058725453418</c:v>
                </c:pt>
                <c:pt idx="605">
                  <c:v>9.444171870733463</c:v>
                </c:pt>
                <c:pt idx="606">
                  <c:v>5.382742843175361</c:v>
                </c:pt>
                <c:pt idx="607">
                  <c:v>1.4744560230332402</c:v>
                </c:pt>
                <c:pt idx="608">
                  <c:v>2.5020864570860382</c:v>
                </c:pt>
                <c:pt idx="609">
                  <c:v>3.4506205552277081</c:v>
                </c:pt>
                <c:pt idx="610">
                  <c:v>6.7153391448856334</c:v>
                </c:pt>
                <c:pt idx="611">
                  <c:v>9.2270429660862536</c:v>
                </c:pt>
                <c:pt idx="612">
                  <c:v>1.1929741902349758</c:v>
                </c:pt>
                <c:pt idx="613">
                  <c:v>6.9727340292818614</c:v>
                </c:pt>
                <c:pt idx="614">
                  <c:v>9.8604082900974568</c:v>
                </c:pt>
                <c:pt idx="615">
                  <c:v>6.7782360673843112</c:v>
                </c:pt>
                <c:pt idx="616">
                  <c:v>3.0878055346372597</c:v>
                </c:pt>
                <c:pt idx="617">
                  <c:v>4.9032615728392734</c:v>
                </c:pt>
                <c:pt idx="618">
                  <c:v>6.1361296805784882</c:v>
                </c:pt>
                <c:pt idx="619">
                  <c:v>7.6118920320129302</c:v>
                </c:pt>
                <c:pt idx="620">
                  <c:v>1.4651760049264251</c:v>
                </c:pt>
                <c:pt idx="621">
                  <c:v>4.594384254946295</c:v>
                </c:pt>
                <c:pt idx="622">
                  <c:v>7.7077772170271448</c:v>
                </c:pt>
                <c:pt idx="623">
                  <c:v>4.4948664378100815</c:v>
                </c:pt>
                <c:pt idx="624">
                  <c:v>8.716701516471975</c:v>
                </c:pt>
                <c:pt idx="625">
                  <c:v>3.9932954786036934</c:v>
                </c:pt>
                <c:pt idx="626">
                  <c:v>0.32745388633392264</c:v>
                </c:pt>
                <c:pt idx="627">
                  <c:v>2.2288224567995591</c:v>
                </c:pt>
                <c:pt idx="628">
                  <c:v>6.2355955399519365</c:v>
                </c:pt>
                <c:pt idx="629">
                  <c:v>8.3273887567521481</c:v>
                </c:pt>
                <c:pt idx="630">
                  <c:v>3.4864473691886571</c:v>
                </c:pt>
                <c:pt idx="631">
                  <c:v>1.6484353396421447</c:v>
                </c:pt>
                <c:pt idx="632">
                  <c:v>6.3158455035771262</c:v>
                </c:pt>
                <c:pt idx="633">
                  <c:v>1.1956271382920747</c:v>
                </c:pt>
                <c:pt idx="634">
                  <c:v>1.2815082563593334</c:v>
                </c:pt>
                <c:pt idx="635">
                  <c:v>1.6033070715321251</c:v>
                </c:pt>
                <c:pt idx="636">
                  <c:v>2.0369658418263814</c:v>
                </c:pt>
                <c:pt idx="637">
                  <c:v>9.517591932556142</c:v>
                </c:pt>
                <c:pt idx="638">
                  <c:v>9.3161908035085368</c:v>
                </c:pt>
                <c:pt idx="639">
                  <c:v>8.1643331770861849</c:v>
                </c:pt>
                <c:pt idx="640">
                  <c:v>7.4424469261502395</c:v>
                </c:pt>
                <c:pt idx="641">
                  <c:v>4.8941443816751651</c:v>
                </c:pt>
                <c:pt idx="642">
                  <c:v>5.4291211557761434</c:v>
                </c:pt>
                <c:pt idx="643">
                  <c:v>3.9787057234684364</c:v>
                </c:pt>
                <c:pt idx="644">
                  <c:v>1.8910669509193756</c:v>
                </c:pt>
                <c:pt idx="645">
                  <c:v>5.9477752409890385</c:v>
                </c:pt>
                <c:pt idx="646">
                  <c:v>9.7353566231978839</c:v>
                </c:pt>
                <c:pt idx="647">
                  <c:v>9.4188304462468491</c:v>
                </c:pt>
                <c:pt idx="648">
                  <c:v>3.5076094780338347</c:v>
                </c:pt>
                <c:pt idx="649">
                  <c:v>3.5153970796022005</c:v>
                </c:pt>
                <c:pt idx="650">
                  <c:v>2.0634430771956542</c:v>
                </c:pt>
                <c:pt idx="651">
                  <c:v>7.2507166916729489</c:v>
                </c:pt>
                <c:pt idx="652">
                  <c:v>5.6421748227017536</c:v>
                </c:pt>
                <c:pt idx="653">
                  <c:v>3.3947448143729719</c:v>
                </c:pt>
                <c:pt idx="654">
                  <c:v>5.0161452170983045</c:v>
                </c:pt>
                <c:pt idx="655">
                  <c:v>2.2225350084010702</c:v>
                </c:pt>
                <c:pt idx="656">
                  <c:v>7.9899736994867334</c:v>
                </c:pt>
                <c:pt idx="657">
                  <c:v>5.3941021333152275</c:v>
                </c:pt>
                <c:pt idx="658">
                  <c:v>8.8944337123440267</c:v>
                </c:pt>
                <c:pt idx="659">
                  <c:v>2.1795657858296638</c:v>
                </c:pt>
                <c:pt idx="660">
                  <c:v>6.8641953866562213</c:v>
                </c:pt>
                <c:pt idx="661">
                  <c:v>4.8364300739754356</c:v>
                </c:pt>
                <c:pt idx="662">
                  <c:v>5.7875224837663124</c:v>
                </c:pt>
                <c:pt idx="663">
                  <c:v>1.6945586670445061</c:v>
                </c:pt>
                <c:pt idx="664">
                  <c:v>3.289878176241734</c:v>
                </c:pt>
                <c:pt idx="665">
                  <c:v>2.1138072541592789</c:v>
                </c:pt>
                <c:pt idx="666">
                  <c:v>7.7808749214794375</c:v>
                </c:pt>
                <c:pt idx="667">
                  <c:v>1.3927175665121314</c:v>
                </c:pt>
                <c:pt idx="668">
                  <c:v>3.9866390881346803</c:v>
                </c:pt>
                <c:pt idx="669">
                  <c:v>3.7224271846804182</c:v>
                </c:pt>
                <c:pt idx="670">
                  <c:v>5.9968312473140699</c:v>
                </c:pt>
                <c:pt idx="671">
                  <c:v>7.2769811816317924</c:v>
                </c:pt>
                <c:pt idx="672">
                  <c:v>5.3600795069198375</c:v>
                </c:pt>
                <c:pt idx="673">
                  <c:v>0.13189676180714649</c:v>
                </c:pt>
                <c:pt idx="674">
                  <c:v>9.6203155731006458</c:v>
                </c:pt>
                <c:pt idx="675">
                  <c:v>7.5404831310357325</c:v>
                </c:pt>
                <c:pt idx="676">
                  <c:v>1.5105063775115308</c:v>
                </c:pt>
                <c:pt idx="677">
                  <c:v>6.5058484946477924</c:v>
                </c:pt>
                <c:pt idx="678">
                  <c:v>2.9191908000665752</c:v>
                </c:pt>
                <c:pt idx="679">
                  <c:v>0.18118714848484721</c:v>
                </c:pt>
                <c:pt idx="680">
                  <c:v>7.6176865658982713</c:v>
                </c:pt>
                <c:pt idx="681">
                  <c:v>8.5377398892406706</c:v>
                </c:pt>
                <c:pt idx="682">
                  <c:v>9.9231052606042258</c:v>
                </c:pt>
                <c:pt idx="683">
                  <c:v>7.6668237132761803</c:v>
                </c:pt>
                <c:pt idx="684">
                  <c:v>5.5054054990217871</c:v>
                </c:pt>
                <c:pt idx="685">
                  <c:v>0.71273670259978539</c:v>
                </c:pt>
                <c:pt idx="686">
                  <c:v>6.8256590505902359</c:v>
                </c:pt>
                <c:pt idx="687">
                  <c:v>2.5890099292361577</c:v>
                </c:pt>
                <c:pt idx="688">
                  <c:v>6.3635324211666848</c:v>
                </c:pt>
                <c:pt idx="689">
                  <c:v>2.8305254287598367</c:v>
                </c:pt>
                <c:pt idx="690">
                  <c:v>6.086376519024892</c:v>
                </c:pt>
                <c:pt idx="691">
                  <c:v>9.5005399353193614</c:v>
                </c:pt>
                <c:pt idx="692">
                  <c:v>3.9244333465177252</c:v>
                </c:pt>
                <c:pt idx="693">
                  <c:v>0.34462589692376994</c:v>
                </c:pt>
                <c:pt idx="694">
                  <c:v>6.8090656025253793</c:v>
                </c:pt>
                <c:pt idx="695">
                  <c:v>8.8802262584489764</c:v>
                </c:pt>
                <c:pt idx="696">
                  <c:v>3.2282850672842001</c:v>
                </c:pt>
                <c:pt idx="697">
                  <c:v>9.6321719304364919</c:v>
                </c:pt>
                <c:pt idx="698">
                  <c:v>3.6386857542652629</c:v>
                </c:pt>
                <c:pt idx="699">
                  <c:v>1.6692201678009977</c:v>
                </c:pt>
                <c:pt idx="700">
                  <c:v>4.09156072993291</c:v>
                </c:pt>
                <c:pt idx="701">
                  <c:v>1.2440169802702441</c:v>
                </c:pt>
                <c:pt idx="702">
                  <c:v>8.3804895217968767</c:v>
                </c:pt>
                <c:pt idx="703">
                  <c:v>1.5853129373824659</c:v>
                </c:pt>
                <c:pt idx="704">
                  <c:v>5.6656697168633814</c:v>
                </c:pt>
                <c:pt idx="705">
                  <c:v>9.7585662525124501</c:v>
                </c:pt>
                <c:pt idx="706">
                  <c:v>0.7168731084350547</c:v>
                </c:pt>
                <c:pt idx="707">
                  <c:v>6.4203103096907244</c:v>
                </c:pt>
                <c:pt idx="708">
                  <c:v>3.6698731630604877</c:v>
                </c:pt>
                <c:pt idx="709">
                  <c:v>8.6225941319931216</c:v>
                </c:pt>
                <c:pt idx="710">
                  <c:v>5.1027810361373689</c:v>
                </c:pt>
                <c:pt idx="711">
                  <c:v>3.4623242370062282</c:v>
                </c:pt>
                <c:pt idx="712">
                  <c:v>7.5435874205221953</c:v>
                </c:pt>
                <c:pt idx="713">
                  <c:v>6.7543586769771755</c:v>
                </c:pt>
                <c:pt idx="714">
                  <c:v>7.1668240878875356</c:v>
                </c:pt>
                <c:pt idx="715">
                  <c:v>6.6523797778286387</c:v>
                </c:pt>
                <c:pt idx="716">
                  <c:v>3.6524920795695377</c:v>
                </c:pt>
                <c:pt idx="717">
                  <c:v>3.8712017408993402</c:v>
                </c:pt>
                <c:pt idx="718">
                  <c:v>8.1789079543110983</c:v>
                </c:pt>
                <c:pt idx="719">
                  <c:v>9.3196520514071768</c:v>
                </c:pt>
                <c:pt idx="720">
                  <c:v>2.04322729197284</c:v>
                </c:pt>
                <c:pt idx="721">
                  <c:v>7.4158989868635894</c:v>
                </c:pt>
                <c:pt idx="722">
                  <c:v>4.1795696991504494</c:v>
                </c:pt>
                <c:pt idx="723">
                  <c:v>3.3794370340088724</c:v>
                </c:pt>
                <c:pt idx="724">
                  <c:v>3.3243297342121192</c:v>
                </c:pt>
                <c:pt idx="725">
                  <c:v>6.1567778384082255</c:v>
                </c:pt>
                <c:pt idx="726">
                  <c:v>4.8828025316475445</c:v>
                </c:pt>
                <c:pt idx="727">
                  <c:v>6.9504209790485216</c:v>
                </c:pt>
                <c:pt idx="728">
                  <c:v>3.5017406813731577</c:v>
                </c:pt>
                <c:pt idx="729">
                  <c:v>8.8135031855648869</c:v>
                </c:pt>
                <c:pt idx="730">
                  <c:v>0.11772038706336722</c:v>
                </c:pt>
                <c:pt idx="731">
                  <c:v>0.6743773254836376</c:v>
                </c:pt>
                <c:pt idx="732">
                  <c:v>7.3681431012134384</c:v>
                </c:pt>
                <c:pt idx="733">
                  <c:v>9.807151261662808</c:v>
                </c:pt>
                <c:pt idx="734">
                  <c:v>1.9832533394434839</c:v>
                </c:pt>
                <c:pt idx="735">
                  <c:v>2.5582778654747647</c:v>
                </c:pt>
                <c:pt idx="736">
                  <c:v>9.2842384069276989</c:v>
                </c:pt>
                <c:pt idx="737">
                  <c:v>5.2726981872272534</c:v>
                </c:pt>
                <c:pt idx="738">
                  <c:v>1.1713119605078341</c:v>
                </c:pt>
                <c:pt idx="739">
                  <c:v>7.5008917967390314</c:v>
                </c:pt>
                <c:pt idx="740">
                  <c:v>3.1514620961951323</c:v>
                </c:pt>
                <c:pt idx="741">
                  <c:v>1.2876798393045519</c:v>
                </c:pt>
                <c:pt idx="742">
                  <c:v>3.4929763101147753</c:v>
                </c:pt>
                <c:pt idx="743">
                  <c:v>4.0688864503115045</c:v>
                </c:pt>
                <c:pt idx="744">
                  <c:v>1.1902974043041114E-2</c:v>
                </c:pt>
                <c:pt idx="745">
                  <c:v>9.8114082214043048</c:v>
                </c:pt>
                <c:pt idx="746">
                  <c:v>8.8121670319580563</c:v>
                </c:pt>
                <c:pt idx="747">
                  <c:v>3.7055160357677202</c:v>
                </c:pt>
                <c:pt idx="748">
                  <c:v>8.3091765289970727</c:v>
                </c:pt>
                <c:pt idx="749">
                  <c:v>9.5547907812260391</c:v>
                </c:pt>
                <c:pt idx="750">
                  <c:v>0.57747716589091336</c:v>
                </c:pt>
                <c:pt idx="751">
                  <c:v>4.8589006989564245</c:v>
                </c:pt>
                <c:pt idx="752">
                  <c:v>8.940679992983485</c:v>
                </c:pt>
                <c:pt idx="753">
                  <c:v>8.7533078229826504</c:v>
                </c:pt>
                <c:pt idx="754">
                  <c:v>5.4821663608245323</c:v>
                </c:pt>
                <c:pt idx="755">
                  <c:v>5.8968725836052212</c:v>
                </c:pt>
                <c:pt idx="756">
                  <c:v>9.0901162178359787</c:v>
                </c:pt>
                <c:pt idx="757">
                  <c:v>9.5212154122527419</c:v>
                </c:pt>
                <c:pt idx="758">
                  <c:v>8.9022027884319943</c:v>
                </c:pt>
                <c:pt idx="759">
                  <c:v>9.592367870743594</c:v>
                </c:pt>
                <c:pt idx="760">
                  <c:v>7.304790607773386</c:v>
                </c:pt>
                <c:pt idx="761">
                  <c:v>6.9137882874475682</c:v>
                </c:pt>
                <c:pt idx="762">
                  <c:v>9.0965620394083118</c:v>
                </c:pt>
                <c:pt idx="763">
                  <c:v>7.0726318243601733</c:v>
                </c:pt>
                <c:pt idx="764">
                  <c:v>0.95013847818665731</c:v>
                </c:pt>
                <c:pt idx="765">
                  <c:v>0.13034722927145026</c:v>
                </c:pt>
                <c:pt idx="766">
                  <c:v>8.6325936127052767</c:v>
                </c:pt>
                <c:pt idx="767">
                  <c:v>2.8217191743250587</c:v>
                </c:pt>
                <c:pt idx="768">
                  <c:v>6.7598904884312834</c:v>
                </c:pt>
                <c:pt idx="769">
                  <c:v>6.5234641811837024</c:v>
                </c:pt>
                <c:pt idx="770">
                  <c:v>1.7175913777063112</c:v>
                </c:pt>
                <c:pt idx="771">
                  <c:v>9.6083834491019982</c:v>
                </c:pt>
                <c:pt idx="772">
                  <c:v>8.2161254820487919</c:v>
                </c:pt>
                <c:pt idx="773">
                  <c:v>1.0535887520585874</c:v>
                </c:pt>
                <c:pt idx="774">
                  <c:v>2.1504192575304812</c:v>
                </c:pt>
                <c:pt idx="775">
                  <c:v>6.2308136979857043</c:v>
                </c:pt>
                <c:pt idx="776">
                  <c:v>0.6501248079743468</c:v>
                </c:pt>
                <c:pt idx="777">
                  <c:v>3.3081583312306373</c:v>
                </c:pt>
                <c:pt idx="778">
                  <c:v>5.9734563565952286</c:v>
                </c:pt>
                <c:pt idx="779">
                  <c:v>5.2582879278053252</c:v>
                </c:pt>
                <c:pt idx="780">
                  <c:v>1.1639174975881894</c:v>
                </c:pt>
                <c:pt idx="781">
                  <c:v>3.9030609520812742</c:v>
                </c:pt>
                <c:pt idx="782">
                  <c:v>9.3808757801034481</c:v>
                </c:pt>
                <c:pt idx="783">
                  <c:v>0.75865417883175468</c:v>
                </c:pt>
                <c:pt idx="784">
                  <c:v>9.888975200194448</c:v>
                </c:pt>
                <c:pt idx="785">
                  <c:v>1.8071378383103553</c:v>
                </c:pt>
                <c:pt idx="786">
                  <c:v>3.2485967016022714</c:v>
                </c:pt>
                <c:pt idx="787">
                  <c:v>9.3900950965553704</c:v>
                </c:pt>
                <c:pt idx="788">
                  <c:v>5.4606664343109514</c:v>
                </c:pt>
                <c:pt idx="789">
                  <c:v>7.68906154472071</c:v>
                </c:pt>
                <c:pt idx="790">
                  <c:v>8.0375148976988786</c:v>
                </c:pt>
                <c:pt idx="791">
                  <c:v>8.5652135684174713</c:v>
                </c:pt>
                <c:pt idx="792">
                  <c:v>6.3164841440478643</c:v>
                </c:pt>
                <c:pt idx="793">
                  <c:v>8.2247147950025319</c:v>
                </c:pt>
                <c:pt idx="794">
                  <c:v>9.4048112856851187</c:v>
                </c:pt>
                <c:pt idx="795">
                  <c:v>8.9420468806988698</c:v>
                </c:pt>
                <c:pt idx="796">
                  <c:v>2.4900216915220081</c:v>
                </c:pt>
                <c:pt idx="797">
                  <c:v>5.5883763800473734</c:v>
                </c:pt>
                <c:pt idx="798">
                  <c:v>4.768707588268926</c:v>
                </c:pt>
                <c:pt idx="799">
                  <c:v>8.7126216183336211</c:v>
                </c:pt>
                <c:pt idx="800">
                  <c:v>2.8736551864937541</c:v>
                </c:pt>
                <c:pt idx="801">
                  <c:v>9.3622909522103228</c:v>
                </c:pt>
                <c:pt idx="802">
                  <c:v>7.8587369850027518</c:v>
                </c:pt>
                <c:pt idx="803">
                  <c:v>5.8657800431661755</c:v>
                </c:pt>
                <c:pt idx="804">
                  <c:v>3.1689717544206051</c:v>
                </c:pt>
                <c:pt idx="805">
                  <c:v>2.2153766203685588</c:v>
                </c:pt>
                <c:pt idx="806">
                  <c:v>4.568925725533779</c:v>
                </c:pt>
                <c:pt idx="807">
                  <c:v>7.4852847247717724</c:v>
                </c:pt>
                <c:pt idx="808">
                  <c:v>0.19746958025696801</c:v>
                </c:pt>
                <c:pt idx="809">
                  <c:v>6.6483766079574265</c:v>
                </c:pt>
                <c:pt idx="810">
                  <c:v>4.3871673325728811</c:v>
                </c:pt>
                <c:pt idx="811">
                  <c:v>2.8375632142783958</c:v>
                </c:pt>
                <c:pt idx="812">
                  <c:v>4.8041340522581706</c:v>
                </c:pt>
                <c:pt idx="813">
                  <c:v>6.9816148059329031</c:v>
                </c:pt>
                <c:pt idx="814">
                  <c:v>8.1538869710775348</c:v>
                </c:pt>
                <c:pt idx="815">
                  <c:v>2.2003543917375681</c:v>
                </c:pt>
                <c:pt idx="816">
                  <c:v>4.8373131302669465</c:v>
                </c:pt>
                <c:pt idx="817">
                  <c:v>4.0114895541204465</c:v>
                </c:pt>
                <c:pt idx="818">
                  <c:v>1.1913369382409522</c:v>
                </c:pt>
                <c:pt idx="819">
                  <c:v>2.5215493082015872</c:v>
                </c:pt>
                <c:pt idx="820">
                  <c:v>2.9147854779730467</c:v>
                </c:pt>
                <c:pt idx="821">
                  <c:v>8.8482399948740209</c:v>
                </c:pt>
                <c:pt idx="822">
                  <c:v>4.8126100520777655</c:v>
                </c:pt>
                <c:pt idx="823">
                  <c:v>9.1263895797720025</c:v>
                </c:pt>
                <c:pt idx="824">
                  <c:v>6.6588293134658887</c:v>
                </c:pt>
                <c:pt idx="825">
                  <c:v>2.3961879966698327</c:v>
                </c:pt>
                <c:pt idx="826">
                  <c:v>3.5703075292517195</c:v>
                </c:pt>
                <c:pt idx="827">
                  <c:v>0.82525459139062252</c:v>
                </c:pt>
                <c:pt idx="828">
                  <c:v>3.0374577691609606</c:v>
                </c:pt>
                <c:pt idx="829">
                  <c:v>8.2047181163949681</c:v>
                </c:pt>
                <c:pt idx="830">
                  <c:v>2.6950118815474893</c:v>
                </c:pt>
                <c:pt idx="831">
                  <c:v>4.4661945007114445</c:v>
                </c:pt>
                <c:pt idx="832">
                  <c:v>0.18660321438568772</c:v>
                </c:pt>
                <c:pt idx="833">
                  <c:v>9.4832990760900042</c:v>
                </c:pt>
                <c:pt idx="834">
                  <c:v>1.5511890521761558</c:v>
                </c:pt>
                <c:pt idx="835">
                  <c:v>3.0445013245737185</c:v>
                </c:pt>
                <c:pt idx="836">
                  <c:v>8.9735213920589736</c:v>
                </c:pt>
                <c:pt idx="837">
                  <c:v>7.5898980722761724</c:v>
                </c:pt>
                <c:pt idx="838">
                  <c:v>8.4400508357691777</c:v>
                </c:pt>
                <c:pt idx="839">
                  <c:v>7.8711151644574056</c:v>
                </c:pt>
                <c:pt idx="840">
                  <c:v>9.7325650356833524</c:v>
                </c:pt>
                <c:pt idx="841">
                  <c:v>9.1322232764414988</c:v>
                </c:pt>
                <c:pt idx="842">
                  <c:v>2.1165830170791988</c:v>
                </c:pt>
                <c:pt idx="843">
                  <c:v>4.1462051272331824</c:v>
                </c:pt>
                <c:pt idx="844">
                  <c:v>8.963026030887038</c:v>
                </c:pt>
                <c:pt idx="845">
                  <c:v>9.909118562256868</c:v>
                </c:pt>
                <c:pt idx="846">
                  <c:v>6.0528021257442024</c:v>
                </c:pt>
                <c:pt idx="847">
                  <c:v>7.3338025945497334</c:v>
                </c:pt>
                <c:pt idx="848">
                  <c:v>1.2857593462201722</c:v>
                </c:pt>
                <c:pt idx="849">
                  <c:v>6.3700592803734954</c:v>
                </c:pt>
                <c:pt idx="850">
                  <c:v>5.0667154773393648</c:v>
                </c:pt>
                <c:pt idx="851">
                  <c:v>7.7638939375119254</c:v>
                </c:pt>
                <c:pt idx="852">
                  <c:v>3.6007929780162411</c:v>
                </c:pt>
                <c:pt idx="853">
                  <c:v>5.1512393366191773</c:v>
                </c:pt>
                <c:pt idx="854">
                  <c:v>5.1927426387302766</c:v>
                </c:pt>
                <c:pt idx="855">
                  <c:v>5.8323237113398534</c:v>
                </c:pt>
                <c:pt idx="856">
                  <c:v>9.4802039571929786</c:v>
                </c:pt>
                <c:pt idx="857">
                  <c:v>5.8772518614348384</c:v>
                </c:pt>
                <c:pt idx="858">
                  <c:v>1.0040080004238927</c:v>
                </c:pt>
                <c:pt idx="859">
                  <c:v>4.036948460642753</c:v>
                </c:pt>
                <c:pt idx="860">
                  <c:v>0.27649774127038285</c:v>
                </c:pt>
                <c:pt idx="861">
                  <c:v>8.1767866583730147</c:v>
                </c:pt>
                <c:pt idx="862">
                  <c:v>7.3568385183106155</c:v>
                </c:pt>
                <c:pt idx="863">
                  <c:v>2.2155638819041945</c:v>
                </c:pt>
                <c:pt idx="864">
                  <c:v>4.8967561474753545</c:v>
                </c:pt>
                <c:pt idx="865">
                  <c:v>3.7790720264076594</c:v>
                </c:pt>
                <c:pt idx="866">
                  <c:v>9.4523198742778227</c:v>
                </c:pt>
                <c:pt idx="867">
                  <c:v>7.10312227343187</c:v>
                </c:pt>
                <c:pt idx="868">
                  <c:v>6.1373459747735684</c:v>
                </c:pt>
                <c:pt idx="869">
                  <c:v>8.2813839756930889</c:v>
                </c:pt>
                <c:pt idx="870">
                  <c:v>5.9933963585401084</c:v>
                </c:pt>
                <c:pt idx="871">
                  <c:v>1.8649565369502246</c:v>
                </c:pt>
                <c:pt idx="872">
                  <c:v>6.0546996683054255</c:v>
                </c:pt>
                <c:pt idx="873">
                  <c:v>7.8776048598928545</c:v>
                </c:pt>
                <c:pt idx="874">
                  <c:v>6.1939921813980536</c:v>
                </c:pt>
                <c:pt idx="875">
                  <c:v>7.7561337122270784</c:v>
                </c:pt>
                <c:pt idx="876">
                  <c:v>9.8607647662402798</c:v>
                </c:pt>
                <c:pt idx="877">
                  <c:v>9.1797602142654267</c:v>
                </c:pt>
                <c:pt idx="878">
                  <c:v>8.8067529697579747</c:v>
                </c:pt>
                <c:pt idx="879">
                  <c:v>6.3130235727941404</c:v>
                </c:pt>
                <c:pt idx="880">
                  <c:v>1.6466444958844828</c:v>
                </c:pt>
                <c:pt idx="881">
                  <c:v>0.31921690228177652</c:v>
                </c:pt>
                <c:pt idx="882">
                  <c:v>7.4880694708621913</c:v>
                </c:pt>
                <c:pt idx="883">
                  <c:v>0.95197215356945364</c:v>
                </c:pt>
                <c:pt idx="884">
                  <c:v>0.27804461142727288</c:v>
                </c:pt>
                <c:pt idx="885">
                  <c:v>1.5000913608719291</c:v>
                </c:pt>
                <c:pt idx="886">
                  <c:v>6.4520018855101924</c:v>
                </c:pt>
                <c:pt idx="887">
                  <c:v>4.5295174234575875</c:v>
                </c:pt>
                <c:pt idx="888">
                  <c:v>1.4281589170594877</c:v>
                </c:pt>
                <c:pt idx="889">
                  <c:v>0.34262371852363138</c:v>
                </c:pt>
                <c:pt idx="890">
                  <c:v>7.3744683140921534</c:v>
                </c:pt>
                <c:pt idx="891">
                  <c:v>6.7253476082928474</c:v>
                </c:pt>
                <c:pt idx="892">
                  <c:v>5.8262311167697556</c:v>
                </c:pt>
                <c:pt idx="893">
                  <c:v>7.2362894230050134</c:v>
                </c:pt>
                <c:pt idx="894">
                  <c:v>4.662913001878449</c:v>
                </c:pt>
                <c:pt idx="895">
                  <c:v>0.84565706304881394</c:v>
                </c:pt>
                <c:pt idx="896">
                  <c:v>7.6020634206540434</c:v>
                </c:pt>
                <c:pt idx="897">
                  <c:v>7.404399887337398</c:v>
                </c:pt>
                <c:pt idx="898">
                  <c:v>2.7288287184170135</c:v>
                </c:pt>
                <c:pt idx="899">
                  <c:v>0.46416263151675352</c:v>
                </c:pt>
                <c:pt idx="900">
                  <c:v>9.2084946500394871</c:v>
                </c:pt>
                <c:pt idx="901">
                  <c:v>6.8206481017751424</c:v>
                </c:pt>
                <c:pt idx="902">
                  <c:v>5.1193854216942105</c:v>
                </c:pt>
                <c:pt idx="903">
                  <c:v>7.6076972043190461</c:v>
                </c:pt>
                <c:pt idx="904">
                  <c:v>9.2931689297106459</c:v>
                </c:pt>
                <c:pt idx="905">
                  <c:v>9.6973229937077416</c:v>
                </c:pt>
                <c:pt idx="906">
                  <c:v>9.9485329091323447</c:v>
                </c:pt>
                <c:pt idx="907">
                  <c:v>3.4458532370068427</c:v>
                </c:pt>
                <c:pt idx="908">
                  <c:v>5.9127285492684285</c:v>
                </c:pt>
                <c:pt idx="909">
                  <c:v>3.530259902499882</c:v>
                </c:pt>
                <c:pt idx="910">
                  <c:v>4.3017033113612824</c:v>
                </c:pt>
                <c:pt idx="911">
                  <c:v>9.6027450274014274</c:v>
                </c:pt>
                <c:pt idx="912">
                  <c:v>3.3789459035231229</c:v>
                </c:pt>
                <c:pt idx="913">
                  <c:v>6.4001274189050195</c:v>
                </c:pt>
                <c:pt idx="914">
                  <c:v>8.8630254815101619</c:v>
                </c:pt>
                <c:pt idx="915">
                  <c:v>3.5922405881323192</c:v>
                </c:pt>
                <c:pt idx="916">
                  <c:v>1.1807003353266061</c:v>
                </c:pt>
                <c:pt idx="917">
                  <c:v>0.92609804951126551</c:v>
                </c:pt>
                <c:pt idx="918">
                  <c:v>5.4260212226454865</c:v>
                </c:pt>
                <c:pt idx="919">
                  <c:v>6.2393122209299712</c:v>
                </c:pt>
                <c:pt idx="920">
                  <c:v>8.1889205016534614</c:v>
                </c:pt>
                <c:pt idx="921">
                  <c:v>3.1397576051647769</c:v>
                </c:pt>
                <c:pt idx="922">
                  <c:v>7.0283652330092785</c:v>
                </c:pt>
                <c:pt idx="923">
                  <c:v>4.0619060093798875</c:v>
                </c:pt>
                <c:pt idx="924">
                  <c:v>7.5994489890992334</c:v>
                </c:pt>
                <c:pt idx="925">
                  <c:v>3.4176349415988949</c:v>
                </c:pt>
                <c:pt idx="926">
                  <c:v>1.9623643573916212</c:v>
                </c:pt>
                <c:pt idx="927">
                  <c:v>2.9171572202332987</c:v>
                </c:pt>
                <c:pt idx="928">
                  <c:v>3.4640375793680889</c:v>
                </c:pt>
                <c:pt idx="929">
                  <c:v>9.9113178262744039</c:v>
                </c:pt>
                <c:pt idx="930">
                  <c:v>5.0864363131807551</c:v>
                </c:pt>
                <c:pt idx="931">
                  <c:v>7.3821293162200865</c:v>
                </c:pt>
                <c:pt idx="932">
                  <c:v>8.5963585326469207</c:v>
                </c:pt>
                <c:pt idx="933">
                  <c:v>3.5593269734173392</c:v>
                </c:pt>
                <c:pt idx="934">
                  <c:v>2.4393197280908119</c:v>
                </c:pt>
                <c:pt idx="935">
                  <c:v>8.119006387036583</c:v>
                </c:pt>
                <c:pt idx="936">
                  <c:v>6.5752953024109004</c:v>
                </c:pt>
                <c:pt idx="937">
                  <c:v>9.1779265922977977</c:v>
                </c:pt>
                <c:pt idx="938">
                  <c:v>4.903762255054942</c:v>
                </c:pt>
                <c:pt idx="939">
                  <c:v>0.82780191543830883</c:v>
                </c:pt>
                <c:pt idx="940">
                  <c:v>9.4333989943165619</c:v>
                </c:pt>
                <c:pt idx="941">
                  <c:v>8.8580067807088234</c:v>
                </c:pt>
                <c:pt idx="942">
                  <c:v>5.3012324111905134</c:v>
                </c:pt>
                <c:pt idx="943">
                  <c:v>6.8953868598079247</c:v>
                </c:pt>
                <c:pt idx="944">
                  <c:v>3.8970622426991053</c:v>
                </c:pt>
                <c:pt idx="945">
                  <c:v>8.1994157179673248</c:v>
                </c:pt>
                <c:pt idx="946">
                  <c:v>2.7724535522298797</c:v>
                </c:pt>
                <c:pt idx="947">
                  <c:v>8.4640898413061567</c:v>
                </c:pt>
                <c:pt idx="948">
                  <c:v>7.1040781387940495</c:v>
                </c:pt>
                <c:pt idx="949">
                  <c:v>4.4439247527814274</c:v>
                </c:pt>
                <c:pt idx="950">
                  <c:v>8.5243051134178689</c:v>
                </c:pt>
                <c:pt idx="951">
                  <c:v>3.3374040598346597</c:v>
                </c:pt>
                <c:pt idx="952">
                  <c:v>9.243405110225531</c:v>
                </c:pt>
                <c:pt idx="953">
                  <c:v>4.7866876415096424</c:v>
                </c:pt>
                <c:pt idx="954">
                  <c:v>9.1030044525040044</c:v>
                </c:pt>
                <c:pt idx="955">
                  <c:v>3.8093918386917411</c:v>
                </c:pt>
                <c:pt idx="956">
                  <c:v>3.8988544096177167</c:v>
                </c:pt>
                <c:pt idx="957">
                  <c:v>6.4088821529588564</c:v>
                </c:pt>
                <c:pt idx="958">
                  <c:v>3.8476675558180684</c:v>
                </c:pt>
                <c:pt idx="959">
                  <c:v>1.2207381871151834</c:v>
                </c:pt>
                <c:pt idx="960">
                  <c:v>5.4340385732381264</c:v>
                </c:pt>
                <c:pt idx="961">
                  <c:v>1.8374640006796803</c:v>
                </c:pt>
                <c:pt idx="962">
                  <c:v>0.6163167244088541</c:v>
                </c:pt>
                <c:pt idx="963">
                  <c:v>9.9082227840053481</c:v>
                </c:pt>
                <c:pt idx="964">
                  <c:v>6.895914776863922</c:v>
                </c:pt>
                <c:pt idx="965">
                  <c:v>6.544520659896194</c:v>
                </c:pt>
                <c:pt idx="966">
                  <c:v>9.848828503450564</c:v>
                </c:pt>
                <c:pt idx="967">
                  <c:v>7.8630920957610124</c:v>
                </c:pt>
                <c:pt idx="968">
                  <c:v>4.8218243962191565</c:v>
                </c:pt>
                <c:pt idx="969">
                  <c:v>1.1820693574854098</c:v>
                </c:pt>
                <c:pt idx="970">
                  <c:v>1.9920865643587677</c:v>
                </c:pt>
                <c:pt idx="971">
                  <c:v>7.7793833845196438</c:v>
                </c:pt>
                <c:pt idx="972">
                  <c:v>9.705727046034605</c:v>
                </c:pt>
                <c:pt idx="973">
                  <c:v>2.9960687188491377</c:v>
                </c:pt>
                <c:pt idx="974">
                  <c:v>5.7661616304320304</c:v>
                </c:pt>
                <c:pt idx="975">
                  <c:v>6.2511859367836085</c:v>
                </c:pt>
                <c:pt idx="976">
                  <c:v>7.8850364152981811</c:v>
                </c:pt>
                <c:pt idx="977">
                  <c:v>6.0661157245729305</c:v>
                </c:pt>
                <c:pt idx="978">
                  <c:v>4.2491489583212694</c:v>
                </c:pt>
                <c:pt idx="979">
                  <c:v>4.8359092520320415</c:v>
                </c:pt>
                <c:pt idx="980">
                  <c:v>4.7197926543756834</c:v>
                </c:pt>
                <c:pt idx="981">
                  <c:v>5.9252633700032984</c:v>
                </c:pt>
                <c:pt idx="982">
                  <c:v>4.6538657906492631</c:v>
                </c:pt>
                <c:pt idx="983">
                  <c:v>0.80735885767726068</c:v>
                </c:pt>
                <c:pt idx="984">
                  <c:v>5.5961808030976945</c:v>
                </c:pt>
                <c:pt idx="985">
                  <c:v>4.4028740965193069</c:v>
                </c:pt>
                <c:pt idx="986">
                  <c:v>9.0212729708772983</c:v>
                </c:pt>
                <c:pt idx="987">
                  <c:v>7.8951873956201384</c:v>
                </c:pt>
                <c:pt idx="988">
                  <c:v>0.36363023470300071</c:v>
                </c:pt>
                <c:pt idx="989">
                  <c:v>6.2864866759047304</c:v>
                </c:pt>
                <c:pt idx="990">
                  <c:v>4.0373860690582655</c:v>
                </c:pt>
                <c:pt idx="991">
                  <c:v>1.2456480952388918</c:v>
                </c:pt>
                <c:pt idx="992">
                  <c:v>4.7137741327613103</c:v>
                </c:pt>
                <c:pt idx="993">
                  <c:v>8.5810296142462548</c:v>
                </c:pt>
                <c:pt idx="994">
                  <c:v>4.802468321310962</c:v>
                </c:pt>
                <c:pt idx="995">
                  <c:v>4.0759211281054855</c:v>
                </c:pt>
                <c:pt idx="996">
                  <c:v>8.7807521016126184</c:v>
                </c:pt>
                <c:pt idx="997">
                  <c:v>2.7821074676965996</c:v>
                </c:pt>
                <c:pt idx="998">
                  <c:v>4.2187180380693965</c:v>
                </c:pt>
                <c:pt idx="999">
                  <c:v>1.4943366924531147</c:v>
                </c:pt>
                <c:pt idx="1000">
                  <c:v>2.9892496815843383</c:v>
                </c:pt>
                <c:pt idx="1001">
                  <c:v>7.8928561867450675</c:v>
                </c:pt>
                <c:pt idx="1002">
                  <c:v>4.2687752352082375</c:v>
                </c:pt>
                <c:pt idx="1003">
                  <c:v>7.7429557474291055</c:v>
                </c:pt>
                <c:pt idx="1004">
                  <c:v>3.436552150958859</c:v>
                </c:pt>
                <c:pt idx="1005">
                  <c:v>0.36260650287686608</c:v>
                </c:pt>
                <c:pt idx="1006">
                  <c:v>8.7978572944851141</c:v>
                </c:pt>
                <c:pt idx="1007">
                  <c:v>4.7784547085478142</c:v>
                </c:pt>
                <c:pt idx="1008">
                  <c:v>6.0144905407028295</c:v>
                </c:pt>
                <c:pt idx="1009">
                  <c:v>5.12183217713772</c:v>
                </c:pt>
                <c:pt idx="1010">
                  <c:v>7.9715516998942784</c:v>
                </c:pt>
                <c:pt idx="1011">
                  <c:v>9.7061064562262747</c:v>
                </c:pt>
                <c:pt idx="1012">
                  <c:v>3.0146261521349693</c:v>
                </c:pt>
                <c:pt idx="1013">
                  <c:v>3.3904201977689037</c:v>
                </c:pt>
                <c:pt idx="1014">
                  <c:v>3.4737654076230529</c:v>
                </c:pt>
                <c:pt idx="1015">
                  <c:v>6.7904505830873862</c:v>
                </c:pt>
                <c:pt idx="1016">
                  <c:v>4.0007023584792378</c:v>
                </c:pt>
                <c:pt idx="1017">
                  <c:v>6.7665486812353599</c:v>
                </c:pt>
                <c:pt idx="1018">
                  <c:v>7.4202465318905464</c:v>
                </c:pt>
                <c:pt idx="1019">
                  <c:v>7.1557725806679073E-2</c:v>
                </c:pt>
                <c:pt idx="1020">
                  <c:v>9.6015235835922379</c:v>
                </c:pt>
                <c:pt idx="1021">
                  <c:v>4.6075895133115345</c:v>
                </c:pt>
                <c:pt idx="1022">
                  <c:v>9.5286176787952055</c:v>
                </c:pt>
                <c:pt idx="1023">
                  <c:v>6.2893102318609451</c:v>
                </c:pt>
                <c:pt idx="1024">
                  <c:v>7.9732896083512124</c:v>
                </c:pt>
                <c:pt idx="1025">
                  <c:v>5.735861786341399</c:v>
                </c:pt>
                <c:pt idx="1026">
                  <c:v>8.7070005668547434</c:v>
                </c:pt>
                <c:pt idx="1027">
                  <c:v>2.8054640543027354</c:v>
                </c:pt>
                <c:pt idx="1028">
                  <c:v>8.9167017205873673</c:v>
                </c:pt>
                <c:pt idx="1029">
                  <c:v>0.27968599757429774</c:v>
                </c:pt>
                <c:pt idx="1030">
                  <c:v>8.7799222339776222</c:v>
                </c:pt>
                <c:pt idx="1031">
                  <c:v>3.8584700390065967</c:v>
                </c:pt>
                <c:pt idx="1032">
                  <c:v>1.4089483681820878</c:v>
                </c:pt>
                <c:pt idx="1033">
                  <c:v>8.2809427814714489</c:v>
                </c:pt>
                <c:pt idx="1034">
                  <c:v>0.76582017004545078</c:v>
                </c:pt>
                <c:pt idx="1035">
                  <c:v>0.3152153950511673</c:v>
                </c:pt>
                <c:pt idx="1036">
                  <c:v>1.4640828484401069</c:v>
                </c:pt>
                <c:pt idx="1037">
                  <c:v>6.8949596893943506</c:v>
                </c:pt>
                <c:pt idx="1038">
                  <c:v>0.46604441989532397</c:v>
                </c:pt>
                <c:pt idx="1039">
                  <c:v>6.3288166419778902</c:v>
                </c:pt>
                <c:pt idx="1040">
                  <c:v>7.5729174684427845</c:v>
                </c:pt>
                <c:pt idx="1041">
                  <c:v>1.5640541334330265</c:v>
                </c:pt>
                <c:pt idx="1042">
                  <c:v>4.5885666733318908</c:v>
                </c:pt>
                <c:pt idx="1043">
                  <c:v>7.6220429104941783</c:v>
                </c:pt>
                <c:pt idx="1044">
                  <c:v>4.8445987702581315</c:v>
                </c:pt>
                <c:pt idx="1045">
                  <c:v>8.1904267980887067</c:v>
                </c:pt>
                <c:pt idx="1046">
                  <c:v>7.9009343062077759</c:v>
                </c:pt>
                <c:pt idx="1047">
                  <c:v>9.3882192333370398</c:v>
                </c:pt>
                <c:pt idx="1048">
                  <c:v>7.2126184075989865</c:v>
                </c:pt>
                <c:pt idx="1049">
                  <c:v>2.3410594649406167</c:v>
                </c:pt>
                <c:pt idx="1050">
                  <c:v>2.0005019725021977</c:v>
                </c:pt>
                <c:pt idx="1051">
                  <c:v>6.6851502467785346</c:v>
                </c:pt>
                <c:pt idx="1052">
                  <c:v>1.5256562350056855</c:v>
                </c:pt>
                <c:pt idx="1053">
                  <c:v>0.68882075663099995</c:v>
                </c:pt>
                <c:pt idx="1054">
                  <c:v>4.2112654420378766</c:v>
                </c:pt>
                <c:pt idx="1055">
                  <c:v>4.8499018754830283</c:v>
                </c:pt>
                <c:pt idx="1056">
                  <c:v>6.0308218060018541</c:v>
                </c:pt>
                <c:pt idx="1057">
                  <c:v>5.8028175920417056</c:v>
                </c:pt>
                <c:pt idx="1058">
                  <c:v>6.9064907522641894</c:v>
                </c:pt>
                <c:pt idx="1059">
                  <c:v>1.0104441455142479</c:v>
                </c:pt>
                <c:pt idx="1060">
                  <c:v>4.3001816915716704</c:v>
                </c:pt>
                <c:pt idx="1061">
                  <c:v>3.6191401902256977</c:v>
                </c:pt>
                <c:pt idx="1062">
                  <c:v>9.8237123521365124</c:v>
                </c:pt>
                <c:pt idx="1063">
                  <c:v>7.4350982566359445</c:v>
                </c:pt>
                <c:pt idx="1064">
                  <c:v>1.4381603334567841</c:v>
                </c:pt>
                <c:pt idx="1065">
                  <c:v>0.46030050618879131</c:v>
                </c:pt>
                <c:pt idx="1066">
                  <c:v>1.2613423920997913</c:v>
                </c:pt>
                <c:pt idx="1067">
                  <c:v>6.4743861131465303</c:v>
                </c:pt>
                <c:pt idx="1068">
                  <c:v>7.0028767276529758</c:v>
                </c:pt>
                <c:pt idx="1069">
                  <c:v>10.584823325334698</c:v>
                </c:pt>
                <c:pt idx="1070">
                  <c:v>10.567547248951374</c:v>
                </c:pt>
                <c:pt idx="1071">
                  <c:v>9.3677012064683041</c:v>
                </c:pt>
                <c:pt idx="1072">
                  <c:v>8.9922389462782348</c:v>
                </c:pt>
                <c:pt idx="1073">
                  <c:v>12.210859233202132</c:v>
                </c:pt>
                <c:pt idx="1074">
                  <c:v>13.021820175196668</c:v>
                </c:pt>
                <c:pt idx="1075">
                  <c:v>10.065103127701775</c:v>
                </c:pt>
                <c:pt idx="1076">
                  <c:v>17.901968436740731</c:v>
                </c:pt>
                <c:pt idx="1077">
                  <c:v>10.973237338873046</c:v>
                </c:pt>
                <c:pt idx="1078">
                  <c:v>7.0613083241534724</c:v>
                </c:pt>
                <c:pt idx="1079">
                  <c:v>14.957972083939332</c:v>
                </c:pt>
                <c:pt idx="1080">
                  <c:v>12.853498876462726</c:v>
                </c:pt>
                <c:pt idx="1081">
                  <c:v>2.9279195747239202</c:v>
                </c:pt>
                <c:pt idx="1082">
                  <c:v>8.6661382832323444</c:v>
                </c:pt>
                <c:pt idx="1083">
                  <c:v>4.4374647931550903</c:v>
                </c:pt>
                <c:pt idx="1084">
                  <c:v>6.2765896339072125</c:v>
                </c:pt>
                <c:pt idx="1085">
                  <c:v>1.250502666218908</c:v>
                </c:pt>
                <c:pt idx="1086">
                  <c:v>8.6842375137249768</c:v>
                </c:pt>
                <c:pt idx="1087">
                  <c:v>9.7577419302896224</c:v>
                </c:pt>
                <c:pt idx="1088">
                  <c:v>1.4474477510178758</c:v>
                </c:pt>
                <c:pt idx="1089">
                  <c:v>7.6802695856763643</c:v>
                </c:pt>
                <c:pt idx="1090">
                  <c:v>4.1704180387886796</c:v>
                </c:pt>
                <c:pt idx="1091">
                  <c:v>0.94717017488107802</c:v>
                </c:pt>
                <c:pt idx="1092">
                  <c:v>4.8259252916984696</c:v>
                </c:pt>
                <c:pt idx="1093">
                  <c:v>4.1474721571176545</c:v>
                </c:pt>
                <c:pt idx="1094">
                  <c:v>6.6950184530926879</c:v>
                </c:pt>
                <c:pt idx="1095">
                  <c:v>2.4331357856188562</c:v>
                </c:pt>
                <c:pt idx="1096">
                  <c:v>8.9385908590263767</c:v>
                </c:pt>
                <c:pt idx="1097">
                  <c:v>9.1101974879884615</c:v>
                </c:pt>
                <c:pt idx="1098">
                  <c:v>4.7918235230159869</c:v>
                </c:pt>
                <c:pt idx="1099">
                  <c:v>7.6327595576940865</c:v>
                </c:pt>
                <c:pt idx="1100">
                  <c:v>7.3254239975184765</c:v>
                </c:pt>
                <c:pt idx="1101">
                  <c:v>5.9978479451142324</c:v>
                </c:pt>
                <c:pt idx="1102">
                  <c:v>6.1912949840737994</c:v>
                </c:pt>
                <c:pt idx="1103">
                  <c:v>0.7002146807639541</c:v>
                </c:pt>
                <c:pt idx="1104">
                  <c:v>8.7780103352586369</c:v>
                </c:pt>
                <c:pt idx="1105">
                  <c:v>9.7162131977849988</c:v>
                </c:pt>
                <c:pt idx="1106">
                  <c:v>9.2136769899160171</c:v>
                </c:pt>
                <c:pt idx="1107">
                  <c:v>6.3154845311591696</c:v>
                </c:pt>
                <c:pt idx="1108">
                  <c:v>5.8099481350610533</c:v>
                </c:pt>
                <c:pt idx="1109">
                  <c:v>2.3192742157678583</c:v>
                </c:pt>
                <c:pt idx="1110">
                  <c:v>4.0139129739829755</c:v>
                </c:pt>
                <c:pt idx="1111">
                  <c:v>4.5442819638172285</c:v>
                </c:pt>
                <c:pt idx="1112">
                  <c:v>10.942292097491846</c:v>
                </c:pt>
                <c:pt idx="1113">
                  <c:v>12.320811537944564</c:v>
                </c:pt>
                <c:pt idx="1114">
                  <c:v>13.914656719825174</c:v>
                </c:pt>
                <c:pt idx="1115">
                  <c:v>21.956089330204517</c:v>
                </c:pt>
                <c:pt idx="1116">
                  <c:v>39.982224580383644</c:v>
                </c:pt>
                <c:pt idx="1117">
                  <c:v>82.278822067239318</c:v>
                </c:pt>
                <c:pt idx="1118">
                  <c:v>141.00793027231057</c:v>
                </c:pt>
                <c:pt idx="1119">
                  <c:v>233.57124139515076</c:v>
                </c:pt>
                <c:pt idx="1120">
                  <c:v>362.48165053428869</c:v>
                </c:pt>
                <c:pt idx="1121">
                  <c:v>524.74612668354746</c:v>
                </c:pt>
                <c:pt idx="1122">
                  <c:v>700.37598251018198</c:v>
                </c:pt>
                <c:pt idx="1123">
                  <c:v>857.97364079423289</c:v>
                </c:pt>
                <c:pt idx="1124">
                  <c:v>969.36617722375297</c:v>
                </c:pt>
                <c:pt idx="1125">
                  <c:v>1002.3599559027629</c:v>
                </c:pt>
                <c:pt idx="1126">
                  <c:v>965.47973940237853</c:v>
                </c:pt>
                <c:pt idx="1127">
                  <c:v>858.1062459325808</c:v>
                </c:pt>
                <c:pt idx="1128">
                  <c:v>693.29894956552573</c:v>
                </c:pt>
                <c:pt idx="1129">
                  <c:v>522.09551530663953</c:v>
                </c:pt>
                <c:pt idx="1130">
                  <c:v>369.14760166931421</c:v>
                </c:pt>
                <c:pt idx="1131">
                  <c:v>238.0603084690303</c:v>
                </c:pt>
                <c:pt idx="1132">
                  <c:v>144.56241362589688</c:v>
                </c:pt>
                <c:pt idx="1133">
                  <c:v>81.471682763592611</c:v>
                </c:pt>
                <c:pt idx="1134">
                  <c:v>38.646013570809103</c:v>
                </c:pt>
                <c:pt idx="1135">
                  <c:v>18.377434533504889</c:v>
                </c:pt>
                <c:pt idx="1136">
                  <c:v>12.349363769494081</c:v>
                </c:pt>
                <c:pt idx="1137">
                  <c:v>9.7193511168909819</c:v>
                </c:pt>
                <c:pt idx="1138">
                  <c:v>10.204548860856098</c:v>
                </c:pt>
                <c:pt idx="1139">
                  <c:v>2.0999198884178081</c:v>
                </c:pt>
                <c:pt idx="1140">
                  <c:v>3.3032953237435367</c:v>
                </c:pt>
                <c:pt idx="1141">
                  <c:v>9.2854808775721267</c:v>
                </c:pt>
                <c:pt idx="1142">
                  <c:v>3.4872072367461602</c:v>
                </c:pt>
                <c:pt idx="1143">
                  <c:v>1.268837505750062</c:v>
                </c:pt>
                <c:pt idx="1144">
                  <c:v>3.8747329578968581</c:v>
                </c:pt>
                <c:pt idx="1145">
                  <c:v>6.7714412183829324</c:v>
                </c:pt>
                <c:pt idx="1146">
                  <c:v>0.14237158389858187</c:v>
                </c:pt>
                <c:pt idx="1147">
                  <c:v>2.0003053941326772</c:v>
                </c:pt>
                <c:pt idx="1148">
                  <c:v>1.9755744715843768</c:v>
                </c:pt>
                <c:pt idx="1149">
                  <c:v>5.2734213107629424</c:v>
                </c:pt>
                <c:pt idx="1150">
                  <c:v>8.9229584500614401</c:v>
                </c:pt>
                <c:pt idx="1151">
                  <c:v>1.3250965350654156</c:v>
                </c:pt>
                <c:pt idx="1152">
                  <c:v>8.3111547500814638</c:v>
                </c:pt>
                <c:pt idx="1153">
                  <c:v>7.6094488409307264</c:v>
                </c:pt>
                <c:pt idx="1154">
                  <c:v>3.2351207970977445</c:v>
                </c:pt>
                <c:pt idx="1155">
                  <c:v>6.4750888924234884</c:v>
                </c:pt>
                <c:pt idx="1156">
                  <c:v>4.4090749627661774</c:v>
                </c:pt>
                <c:pt idx="1157">
                  <c:v>7.9570013885633184</c:v>
                </c:pt>
                <c:pt idx="1158">
                  <c:v>9.8514638351975705</c:v>
                </c:pt>
                <c:pt idx="1159">
                  <c:v>4.5848551458277456</c:v>
                </c:pt>
                <c:pt idx="1160">
                  <c:v>1.4643048744722449</c:v>
                </c:pt>
                <c:pt idx="1161">
                  <c:v>1.1736879051328108</c:v>
                </c:pt>
                <c:pt idx="1162">
                  <c:v>4.2735876789412455</c:v>
                </c:pt>
                <c:pt idx="1163">
                  <c:v>1.9670904963165738</c:v>
                </c:pt>
                <c:pt idx="1164">
                  <c:v>5.0004135447418951</c:v>
                </c:pt>
                <c:pt idx="1165">
                  <c:v>3.1356310776525014</c:v>
                </c:pt>
                <c:pt idx="1166">
                  <c:v>4.2127174386391175</c:v>
                </c:pt>
                <c:pt idx="1167">
                  <c:v>3.8678139117037964</c:v>
                </c:pt>
                <c:pt idx="1168">
                  <c:v>1.4967886058738324</c:v>
                </c:pt>
                <c:pt idx="1169">
                  <c:v>10.718181890507703</c:v>
                </c:pt>
                <c:pt idx="1170">
                  <c:v>13.25259766172455</c:v>
                </c:pt>
                <c:pt idx="1171">
                  <c:v>5.2086051479586954</c:v>
                </c:pt>
                <c:pt idx="1172">
                  <c:v>16.377703592712862</c:v>
                </c:pt>
                <c:pt idx="1173">
                  <c:v>11.214964584328909</c:v>
                </c:pt>
                <c:pt idx="1174">
                  <c:v>16.774294969149015</c:v>
                </c:pt>
                <c:pt idx="1175">
                  <c:v>17.581921471020014</c:v>
                </c:pt>
                <c:pt idx="1176">
                  <c:v>17.904660123033842</c:v>
                </c:pt>
                <c:pt idx="1177">
                  <c:v>14.620591291840846</c:v>
                </c:pt>
                <c:pt idx="1178">
                  <c:v>13.729354433942007</c:v>
                </c:pt>
                <c:pt idx="1179">
                  <c:v>13.600332992915071</c:v>
                </c:pt>
                <c:pt idx="1180">
                  <c:v>8.6738208288432244</c:v>
                </c:pt>
                <c:pt idx="1181">
                  <c:v>4.7306862940563734</c:v>
                </c:pt>
                <c:pt idx="1182">
                  <c:v>6.9920818048693079</c:v>
                </c:pt>
                <c:pt idx="1183">
                  <c:v>9.9114204004184199</c:v>
                </c:pt>
                <c:pt idx="1184">
                  <c:v>1.430271788954586</c:v>
                </c:pt>
                <c:pt idx="1185">
                  <c:v>3.4918404036028421</c:v>
                </c:pt>
                <c:pt idx="1186">
                  <c:v>4.5784655300389376</c:v>
                </c:pt>
                <c:pt idx="1187">
                  <c:v>2.1978434377963718</c:v>
                </c:pt>
                <c:pt idx="1188">
                  <c:v>5.8794370668226072</c:v>
                </c:pt>
                <c:pt idx="1189">
                  <c:v>3.9221203094310018</c:v>
                </c:pt>
                <c:pt idx="1190">
                  <c:v>1.0234812527802344</c:v>
                </c:pt>
                <c:pt idx="1191">
                  <c:v>8.2448377210937451</c:v>
                </c:pt>
                <c:pt idx="1192">
                  <c:v>0.54187381324099204</c:v>
                </c:pt>
                <c:pt idx="1193">
                  <c:v>9.9602024944012548</c:v>
                </c:pt>
                <c:pt idx="1194">
                  <c:v>2.9510934080652387</c:v>
                </c:pt>
                <c:pt idx="1195">
                  <c:v>2.7629657582954996</c:v>
                </c:pt>
                <c:pt idx="1196">
                  <c:v>9.3430182969508486</c:v>
                </c:pt>
                <c:pt idx="1197">
                  <c:v>1.9761895357914678</c:v>
                </c:pt>
                <c:pt idx="1198">
                  <c:v>6.4340891674575698</c:v>
                </c:pt>
                <c:pt idx="1199">
                  <c:v>7.8634517655242098</c:v>
                </c:pt>
                <c:pt idx="1200">
                  <c:v>7.3742765160058665</c:v>
                </c:pt>
                <c:pt idx="1201">
                  <c:v>5.95558569095562</c:v>
                </c:pt>
                <c:pt idx="1202">
                  <c:v>9.9676603049964196</c:v>
                </c:pt>
                <c:pt idx="1203">
                  <c:v>2.2874356180501842</c:v>
                </c:pt>
                <c:pt idx="1204">
                  <c:v>1.1560122066210909</c:v>
                </c:pt>
                <c:pt idx="1205">
                  <c:v>0.17451665035640201</c:v>
                </c:pt>
                <c:pt idx="1206">
                  <c:v>0.65558888130829762</c:v>
                </c:pt>
                <c:pt idx="1207">
                  <c:v>3.4956179034487049</c:v>
                </c:pt>
                <c:pt idx="1208">
                  <c:v>3.2869380770691552</c:v>
                </c:pt>
                <c:pt idx="1209">
                  <c:v>6.3998289179449968</c:v>
                </c:pt>
                <c:pt idx="1210">
                  <c:v>6.5656443973556975</c:v>
                </c:pt>
                <c:pt idx="1211">
                  <c:v>1.5413475765223823</c:v>
                </c:pt>
                <c:pt idx="1212">
                  <c:v>10.226094510231125</c:v>
                </c:pt>
                <c:pt idx="1213">
                  <c:v>12.703760736346428</c:v>
                </c:pt>
                <c:pt idx="1214">
                  <c:v>11.405332453470304</c:v>
                </c:pt>
                <c:pt idx="1215">
                  <c:v>17.251280314970174</c:v>
                </c:pt>
                <c:pt idx="1216">
                  <c:v>40.639500920910294</c:v>
                </c:pt>
                <c:pt idx="1217">
                  <c:v>76.833636822280496</c:v>
                </c:pt>
                <c:pt idx="1218">
                  <c:v>142.71951369417613</c:v>
                </c:pt>
                <c:pt idx="1219">
                  <c:v>232.96457285974589</c:v>
                </c:pt>
                <c:pt idx="1220">
                  <c:v>370.00609040108736</c:v>
                </c:pt>
                <c:pt idx="1221">
                  <c:v>522.03060837944349</c:v>
                </c:pt>
                <c:pt idx="1222">
                  <c:v>700.56660775967282</c:v>
                </c:pt>
                <c:pt idx="1223">
                  <c:v>851.98132716233988</c:v>
                </c:pt>
                <c:pt idx="1224">
                  <c:v>968.13014355143571</c:v>
                </c:pt>
                <c:pt idx="1225">
                  <c:v>1000.9557324029029</c:v>
                </c:pt>
                <c:pt idx="1226">
                  <c:v>968.78787873593876</c:v>
                </c:pt>
                <c:pt idx="1227">
                  <c:v>857.66991032313013</c:v>
                </c:pt>
                <c:pt idx="1228">
                  <c:v>701.07385539483153</c:v>
                </c:pt>
                <c:pt idx="1229">
                  <c:v>525.82485319211298</c:v>
                </c:pt>
                <c:pt idx="1230">
                  <c:v>364.88181210598964</c:v>
                </c:pt>
                <c:pt idx="1231">
                  <c:v>231.9494062926004</c:v>
                </c:pt>
                <c:pt idx="1232">
                  <c:v>145.29037642659588</c:v>
                </c:pt>
                <c:pt idx="1233">
                  <c:v>79.985899333244788</c:v>
                </c:pt>
                <c:pt idx="1234">
                  <c:v>36.926491110635496</c:v>
                </c:pt>
                <c:pt idx="1235">
                  <c:v>19.76367853378942</c:v>
                </c:pt>
                <c:pt idx="1236">
                  <c:v>11.48236763311635</c:v>
                </c:pt>
                <c:pt idx="1237">
                  <c:v>4.5707940549105954</c:v>
                </c:pt>
                <c:pt idx="1238">
                  <c:v>1.7611291387617674</c:v>
                </c:pt>
                <c:pt idx="1239">
                  <c:v>5.2785499659224424</c:v>
                </c:pt>
                <c:pt idx="1240">
                  <c:v>5.9589796396603827</c:v>
                </c:pt>
                <c:pt idx="1241">
                  <c:v>5.7492231308139541</c:v>
                </c:pt>
                <c:pt idx="1242">
                  <c:v>8.9559697323987368</c:v>
                </c:pt>
                <c:pt idx="1243">
                  <c:v>3.7953202869484852</c:v>
                </c:pt>
                <c:pt idx="1244">
                  <c:v>2.4963233338507367</c:v>
                </c:pt>
                <c:pt idx="1245">
                  <c:v>9.9701658565783546</c:v>
                </c:pt>
                <c:pt idx="1246">
                  <c:v>1.9297002938548951</c:v>
                </c:pt>
                <c:pt idx="1247">
                  <c:v>5.9699907026916437</c:v>
                </c:pt>
                <c:pt idx="1248">
                  <c:v>2.0129079229010536</c:v>
                </c:pt>
                <c:pt idx="1249">
                  <c:v>9.7718630977979135</c:v>
                </c:pt>
                <c:pt idx="1250">
                  <c:v>3.9070544377568397</c:v>
                </c:pt>
                <c:pt idx="1251">
                  <c:v>4.1919553953373017</c:v>
                </c:pt>
                <c:pt idx="1252">
                  <c:v>8.2118979946258932</c:v>
                </c:pt>
                <c:pt idx="1253">
                  <c:v>6.2597504493466962</c:v>
                </c:pt>
                <c:pt idx="1254">
                  <c:v>2.5780209540783572</c:v>
                </c:pt>
                <c:pt idx="1255">
                  <c:v>2.5648591468849942</c:v>
                </c:pt>
                <c:pt idx="1256">
                  <c:v>0.80562933385073165</c:v>
                </c:pt>
                <c:pt idx="1257">
                  <c:v>4.9155700869550385</c:v>
                </c:pt>
                <c:pt idx="1258">
                  <c:v>3.2491149275799462</c:v>
                </c:pt>
                <c:pt idx="1259">
                  <c:v>4.8324274469955055</c:v>
                </c:pt>
                <c:pt idx="1260">
                  <c:v>3.0162311646999118</c:v>
                </c:pt>
                <c:pt idx="1261">
                  <c:v>9.5754265232987059</c:v>
                </c:pt>
                <c:pt idx="1262">
                  <c:v>9.3156698429693581</c:v>
                </c:pt>
                <c:pt idx="1263">
                  <c:v>4.8228165920880333</c:v>
                </c:pt>
                <c:pt idx="1264">
                  <c:v>0.85227601556696153</c:v>
                </c:pt>
                <c:pt idx="1265">
                  <c:v>4.7753069735988314</c:v>
                </c:pt>
                <c:pt idx="1266">
                  <c:v>6.4649900011588946</c:v>
                </c:pt>
                <c:pt idx="1267">
                  <c:v>3.3836820760644444</c:v>
                </c:pt>
                <c:pt idx="1268">
                  <c:v>2.2539317723434307</c:v>
                </c:pt>
                <c:pt idx="1269">
                  <c:v>5.9801588654534905</c:v>
                </c:pt>
                <c:pt idx="1270">
                  <c:v>5.3573303729050714</c:v>
                </c:pt>
                <c:pt idx="1271">
                  <c:v>3.6792444632802064</c:v>
                </c:pt>
                <c:pt idx="1272">
                  <c:v>4.9758759927217024</c:v>
                </c:pt>
                <c:pt idx="1273">
                  <c:v>8.425241589394119</c:v>
                </c:pt>
                <c:pt idx="1274">
                  <c:v>7.7295799671544865</c:v>
                </c:pt>
                <c:pt idx="1275">
                  <c:v>2.8423032090250122</c:v>
                </c:pt>
                <c:pt idx="1276">
                  <c:v>0.85422235999353724</c:v>
                </c:pt>
                <c:pt idx="1277">
                  <c:v>6.6756044947452864</c:v>
                </c:pt>
                <c:pt idx="1278">
                  <c:v>9.1028776760203698</c:v>
                </c:pt>
                <c:pt idx="1279">
                  <c:v>9.1168298270074288</c:v>
                </c:pt>
                <c:pt idx="1280">
                  <c:v>6.8412934104776371</c:v>
                </c:pt>
                <c:pt idx="1281">
                  <c:v>1.682172529526238</c:v>
                </c:pt>
                <c:pt idx="1282">
                  <c:v>2.2568150087271399</c:v>
                </c:pt>
                <c:pt idx="1283">
                  <c:v>2.2921819823079344</c:v>
                </c:pt>
                <c:pt idx="1284">
                  <c:v>1.3593302290608733</c:v>
                </c:pt>
                <c:pt idx="1285">
                  <c:v>0.99360857433171468</c:v>
                </c:pt>
                <c:pt idx="1286">
                  <c:v>9.2611317147259467</c:v>
                </c:pt>
                <c:pt idx="1287">
                  <c:v>4.0554557619643985</c:v>
                </c:pt>
                <c:pt idx="1288">
                  <c:v>9.7985853575652708</c:v>
                </c:pt>
                <c:pt idx="1289">
                  <c:v>9.6314753339591519</c:v>
                </c:pt>
                <c:pt idx="1290">
                  <c:v>7.6305240281008295</c:v>
                </c:pt>
                <c:pt idx="1291">
                  <c:v>8.081475962454018</c:v>
                </c:pt>
                <c:pt idx="1292">
                  <c:v>6.1123109197393655</c:v>
                </c:pt>
                <c:pt idx="1293">
                  <c:v>6.0276230431922428</c:v>
                </c:pt>
                <c:pt idx="1294">
                  <c:v>2.6019508216360432</c:v>
                </c:pt>
                <c:pt idx="1295">
                  <c:v>5.3939030589990855</c:v>
                </c:pt>
                <c:pt idx="1296">
                  <c:v>6.4105398434520815</c:v>
                </c:pt>
                <c:pt idx="1297">
                  <c:v>7.4475537827054339</c:v>
                </c:pt>
                <c:pt idx="1298">
                  <c:v>1.0133403785253448</c:v>
                </c:pt>
                <c:pt idx="1299">
                  <c:v>2.3467048356295162</c:v>
                </c:pt>
                <c:pt idx="1300">
                  <c:v>7.9955076297409855</c:v>
                </c:pt>
                <c:pt idx="1301">
                  <c:v>0.24504657932565618</c:v>
                </c:pt>
                <c:pt idx="1302">
                  <c:v>3.8037184042354344</c:v>
                </c:pt>
                <c:pt idx="1303">
                  <c:v>0.89044731126640964</c:v>
                </c:pt>
                <c:pt idx="1304">
                  <c:v>2.7889344029462473</c:v>
                </c:pt>
                <c:pt idx="1305">
                  <c:v>6.7264797291466838</c:v>
                </c:pt>
                <c:pt idx="1306">
                  <c:v>6.3091633498821524</c:v>
                </c:pt>
                <c:pt idx="1307">
                  <c:v>5.0745659514280455</c:v>
                </c:pt>
                <c:pt idx="1308">
                  <c:v>6.6586411396918814</c:v>
                </c:pt>
                <c:pt idx="1309">
                  <c:v>1.5649426976448833</c:v>
                </c:pt>
                <c:pt idx="1310">
                  <c:v>1.6605109268416958</c:v>
                </c:pt>
                <c:pt idx="1311">
                  <c:v>3.4491142124528955</c:v>
                </c:pt>
                <c:pt idx="1312">
                  <c:v>8.481717964851498</c:v>
                </c:pt>
                <c:pt idx="1313">
                  <c:v>3.5267402541468162</c:v>
                </c:pt>
                <c:pt idx="1314">
                  <c:v>3.8346191577594757</c:v>
                </c:pt>
                <c:pt idx="1315">
                  <c:v>6.5439306978251865</c:v>
                </c:pt>
                <c:pt idx="1316">
                  <c:v>4.2310818796663652</c:v>
                </c:pt>
                <c:pt idx="1317">
                  <c:v>6.9434870275248439</c:v>
                </c:pt>
                <c:pt idx="1318">
                  <c:v>0.38559321511935796</c:v>
                </c:pt>
                <c:pt idx="1319">
                  <c:v>2.5550814410368794</c:v>
                </c:pt>
                <c:pt idx="1320">
                  <c:v>5.909510026598177</c:v>
                </c:pt>
                <c:pt idx="1321">
                  <c:v>2.9400458058840577</c:v>
                </c:pt>
                <c:pt idx="1322">
                  <c:v>8.9336050388093842</c:v>
                </c:pt>
                <c:pt idx="1323">
                  <c:v>2.7717494376028577</c:v>
                </c:pt>
                <c:pt idx="1324">
                  <c:v>3.7171807440583611</c:v>
                </c:pt>
                <c:pt idx="1325">
                  <c:v>3.6087296348299351</c:v>
                </c:pt>
                <c:pt idx="1326">
                  <c:v>9.7216283411342168</c:v>
                </c:pt>
                <c:pt idx="1327">
                  <c:v>6.3749103094071957</c:v>
                </c:pt>
                <c:pt idx="1328">
                  <c:v>2.4891587924881398</c:v>
                </c:pt>
                <c:pt idx="1329">
                  <c:v>5.7306472405873103</c:v>
                </c:pt>
                <c:pt idx="1330">
                  <c:v>2.8675607753322612</c:v>
                </c:pt>
                <c:pt idx="1331">
                  <c:v>8.2401533041753439</c:v>
                </c:pt>
                <c:pt idx="1332">
                  <c:v>7.7081386226781401</c:v>
                </c:pt>
                <c:pt idx="1333">
                  <c:v>6.3579059566071034</c:v>
                </c:pt>
                <c:pt idx="1334">
                  <c:v>8.0057885137984748</c:v>
                </c:pt>
                <c:pt idx="1335">
                  <c:v>6.1631052957428505</c:v>
                </c:pt>
                <c:pt idx="1336">
                  <c:v>0.92247094644906569</c:v>
                </c:pt>
                <c:pt idx="1337">
                  <c:v>5.8669157159048186</c:v>
                </c:pt>
                <c:pt idx="1338">
                  <c:v>7.7675151978933945</c:v>
                </c:pt>
                <c:pt idx="1339">
                  <c:v>6.5382671010179134</c:v>
                </c:pt>
                <c:pt idx="1340">
                  <c:v>3.5018758892856567</c:v>
                </c:pt>
                <c:pt idx="1341">
                  <c:v>2.7282459092114997</c:v>
                </c:pt>
                <c:pt idx="1342">
                  <c:v>4.6188540157385205</c:v>
                </c:pt>
                <c:pt idx="1343">
                  <c:v>5.8531882141242795</c:v>
                </c:pt>
                <c:pt idx="1344">
                  <c:v>9.9021396588641792</c:v>
                </c:pt>
                <c:pt idx="1345">
                  <c:v>2.2552899751015776</c:v>
                </c:pt>
                <c:pt idx="1346">
                  <c:v>4.6970486721479245</c:v>
                </c:pt>
                <c:pt idx="1347">
                  <c:v>9.0907280647834519</c:v>
                </c:pt>
                <c:pt idx="1348">
                  <c:v>8.1475404266182405</c:v>
                </c:pt>
                <c:pt idx="1349">
                  <c:v>0.56713874938832731</c:v>
                </c:pt>
                <c:pt idx="1350">
                  <c:v>5.6331642989933961</c:v>
                </c:pt>
                <c:pt idx="1351">
                  <c:v>3.0444652185871512</c:v>
                </c:pt>
                <c:pt idx="1352">
                  <c:v>1.027273781464445</c:v>
                </c:pt>
                <c:pt idx="1353">
                  <c:v>7.7503113310480476</c:v>
                </c:pt>
                <c:pt idx="1354">
                  <c:v>2.3412724029412777</c:v>
                </c:pt>
                <c:pt idx="1355">
                  <c:v>8.8672937410265487</c:v>
                </c:pt>
                <c:pt idx="1356">
                  <c:v>6.9496672018227201</c:v>
                </c:pt>
                <c:pt idx="1357">
                  <c:v>6.135067346730354</c:v>
                </c:pt>
                <c:pt idx="1358">
                  <c:v>0.24941612200609201</c:v>
                </c:pt>
                <c:pt idx="1359">
                  <c:v>9.9683312279426861</c:v>
                </c:pt>
                <c:pt idx="1360">
                  <c:v>1.7092120807016162</c:v>
                </c:pt>
                <c:pt idx="1361">
                  <c:v>7.3570806982111776</c:v>
                </c:pt>
                <c:pt idx="1362">
                  <c:v>5.141871376883369</c:v>
                </c:pt>
                <c:pt idx="1363">
                  <c:v>8.5333058137528983</c:v>
                </c:pt>
                <c:pt idx="1364">
                  <c:v>8.2192003739366584</c:v>
                </c:pt>
                <c:pt idx="1365">
                  <c:v>5.6401349122085245</c:v>
                </c:pt>
                <c:pt idx="1366">
                  <c:v>4.2383582338883494</c:v>
                </c:pt>
                <c:pt idx="1367">
                  <c:v>7.3791706609594145</c:v>
                </c:pt>
                <c:pt idx="1368">
                  <c:v>7.8228198400769138</c:v>
                </c:pt>
                <c:pt idx="1369">
                  <c:v>5.4145487704416704</c:v>
                </c:pt>
                <c:pt idx="1370">
                  <c:v>0.78494914182566156</c:v>
                </c:pt>
                <c:pt idx="1371">
                  <c:v>8.3614175962100248</c:v>
                </c:pt>
                <c:pt idx="1372">
                  <c:v>8.1174249462169623</c:v>
                </c:pt>
                <c:pt idx="1373">
                  <c:v>1.3570628626327881</c:v>
                </c:pt>
                <c:pt idx="1374">
                  <c:v>3.2635366773806669</c:v>
                </c:pt>
                <c:pt idx="1375">
                  <c:v>0.99774005846471459</c:v>
                </c:pt>
                <c:pt idx="1376">
                  <c:v>8.5664182633748087</c:v>
                </c:pt>
                <c:pt idx="1377">
                  <c:v>7.8805917483998664</c:v>
                </c:pt>
                <c:pt idx="1378">
                  <c:v>2.2116032992636767</c:v>
                </c:pt>
                <c:pt idx="1379">
                  <c:v>3.2322723349727767</c:v>
                </c:pt>
                <c:pt idx="1380">
                  <c:v>0.75404772058604663</c:v>
                </c:pt>
                <c:pt idx="1381">
                  <c:v>9.6138597557353549</c:v>
                </c:pt>
                <c:pt idx="1382">
                  <c:v>0.18222063840483091</c:v>
                </c:pt>
                <c:pt idx="1383">
                  <c:v>7.8532418675920095</c:v>
                </c:pt>
                <c:pt idx="1384">
                  <c:v>6.2692118997743433</c:v>
                </c:pt>
                <c:pt idx="1385">
                  <c:v>8.0166034641658879</c:v>
                </c:pt>
                <c:pt idx="1386">
                  <c:v>8.3819543715908402</c:v>
                </c:pt>
                <c:pt idx="1387">
                  <c:v>5.7498924657902259</c:v>
                </c:pt>
                <c:pt idx="1388">
                  <c:v>2.9482487765069276</c:v>
                </c:pt>
                <c:pt idx="1389">
                  <c:v>4.7956139395334869</c:v>
                </c:pt>
                <c:pt idx="1390">
                  <c:v>8.0326879214815996</c:v>
                </c:pt>
                <c:pt idx="1391">
                  <c:v>6.2299050678198755</c:v>
                </c:pt>
                <c:pt idx="1392">
                  <c:v>0.57838762965127799</c:v>
                </c:pt>
                <c:pt idx="1393">
                  <c:v>9.2179381959734439</c:v>
                </c:pt>
                <c:pt idx="1394">
                  <c:v>0.41637517587385658</c:v>
                </c:pt>
                <c:pt idx="1395">
                  <c:v>3.1742979782832004</c:v>
                </c:pt>
                <c:pt idx="1396">
                  <c:v>3.6841878729921174</c:v>
                </c:pt>
                <c:pt idx="1397">
                  <c:v>7.6798616428075572</c:v>
                </c:pt>
                <c:pt idx="1398">
                  <c:v>6.2854979162943732</c:v>
                </c:pt>
                <c:pt idx="1399">
                  <c:v>0.14298382706315227</c:v>
                </c:pt>
                <c:pt idx="1400">
                  <c:v>0.46797450697369503</c:v>
                </c:pt>
                <c:pt idx="1401">
                  <c:v>6.0740269848219537</c:v>
                </c:pt>
                <c:pt idx="1402">
                  <c:v>4.6883339738806029</c:v>
                </c:pt>
                <c:pt idx="1403">
                  <c:v>6.2032317720134422</c:v>
                </c:pt>
                <c:pt idx="1404">
                  <c:v>4.7370755273356755</c:v>
                </c:pt>
                <c:pt idx="1405">
                  <c:v>9.4266739507642168</c:v>
                </c:pt>
                <c:pt idx="1406">
                  <c:v>0.36825803298086002</c:v>
                </c:pt>
                <c:pt idx="1407">
                  <c:v>3.741800317981625</c:v>
                </c:pt>
                <c:pt idx="1408">
                  <c:v>3.2544696535225888</c:v>
                </c:pt>
                <c:pt idx="1409">
                  <c:v>5.5883866588088145</c:v>
                </c:pt>
                <c:pt idx="1410">
                  <c:v>2.1044650051787173</c:v>
                </c:pt>
                <c:pt idx="1411">
                  <c:v>8.6098859490274524</c:v>
                </c:pt>
                <c:pt idx="1412">
                  <c:v>6.1905870187676255</c:v>
                </c:pt>
                <c:pt idx="1413">
                  <c:v>8.8705618347321735</c:v>
                </c:pt>
                <c:pt idx="1414">
                  <c:v>3.587324982900387</c:v>
                </c:pt>
                <c:pt idx="1415">
                  <c:v>1.9135772744248498</c:v>
                </c:pt>
                <c:pt idx="1416">
                  <c:v>0.73391898172103731</c:v>
                </c:pt>
                <c:pt idx="1417">
                  <c:v>2.0816177925179611</c:v>
                </c:pt>
                <c:pt idx="1418">
                  <c:v>3.011751962519682</c:v>
                </c:pt>
                <c:pt idx="1419">
                  <c:v>6.1400534620906484</c:v>
                </c:pt>
                <c:pt idx="1420">
                  <c:v>2.9787696933505177</c:v>
                </c:pt>
                <c:pt idx="1421">
                  <c:v>3.1700183524717152</c:v>
                </c:pt>
                <c:pt idx="1422">
                  <c:v>1.3608995228693654</c:v>
                </c:pt>
                <c:pt idx="1423">
                  <c:v>0.86797460096496692</c:v>
                </c:pt>
                <c:pt idx="1424">
                  <c:v>6.3223436861082325</c:v>
                </c:pt>
                <c:pt idx="1425">
                  <c:v>5.4739723015702824</c:v>
                </c:pt>
                <c:pt idx="1426">
                  <c:v>7.7014170069711924E-2</c:v>
                </c:pt>
                <c:pt idx="1427">
                  <c:v>9.1652283344612098</c:v>
                </c:pt>
                <c:pt idx="1428">
                  <c:v>4.0307580702664065</c:v>
                </c:pt>
                <c:pt idx="1429">
                  <c:v>2.5389112606293609</c:v>
                </c:pt>
                <c:pt idx="1430">
                  <c:v>3.2595088538175698</c:v>
                </c:pt>
                <c:pt idx="1431">
                  <c:v>0.24344556112501994</c:v>
                </c:pt>
                <c:pt idx="1432">
                  <c:v>4.8597759600711585</c:v>
                </c:pt>
                <c:pt idx="1433">
                  <c:v>6.6253055384696662</c:v>
                </c:pt>
                <c:pt idx="1434">
                  <c:v>2.3577818987570685</c:v>
                </c:pt>
                <c:pt idx="1435">
                  <c:v>3.5591687812702544</c:v>
                </c:pt>
                <c:pt idx="1436">
                  <c:v>6.1515331245627634</c:v>
                </c:pt>
                <c:pt idx="1437">
                  <c:v>5.3002662453474798</c:v>
                </c:pt>
                <c:pt idx="1438">
                  <c:v>2.2816462565661602</c:v>
                </c:pt>
                <c:pt idx="1439">
                  <c:v>6.9645522460155105</c:v>
                </c:pt>
                <c:pt idx="1440">
                  <c:v>0.6657614387187849</c:v>
                </c:pt>
                <c:pt idx="1441">
                  <c:v>9.7503852116534251</c:v>
                </c:pt>
                <c:pt idx="1442">
                  <c:v>0.48146806165476236</c:v>
                </c:pt>
                <c:pt idx="1443">
                  <c:v>4.1833911718372896</c:v>
                </c:pt>
                <c:pt idx="1444">
                  <c:v>5.681534557507014</c:v>
                </c:pt>
                <c:pt idx="1445">
                  <c:v>7.1765554219838794</c:v>
                </c:pt>
                <c:pt idx="1446">
                  <c:v>7.5774575205404755</c:v>
                </c:pt>
                <c:pt idx="1447">
                  <c:v>1.7712813531962177</c:v>
                </c:pt>
                <c:pt idx="1448">
                  <c:v>4.7559460622212795</c:v>
                </c:pt>
                <c:pt idx="1449">
                  <c:v>8.966869366551812</c:v>
                </c:pt>
                <c:pt idx="1450">
                  <c:v>6.8400632716431504</c:v>
                </c:pt>
                <c:pt idx="1451">
                  <c:v>1.7502828705722178</c:v>
                </c:pt>
                <c:pt idx="1452">
                  <c:v>6.609044416165335</c:v>
                </c:pt>
                <c:pt idx="1453">
                  <c:v>2.1460388548112341</c:v>
                </c:pt>
                <c:pt idx="1454">
                  <c:v>4.1272819695680543</c:v>
                </c:pt>
                <c:pt idx="1455">
                  <c:v>6.1257353130755687</c:v>
                </c:pt>
                <c:pt idx="1456">
                  <c:v>5.7890018006476724</c:v>
                </c:pt>
                <c:pt idx="1457">
                  <c:v>1.2907193438062325</c:v>
                </c:pt>
                <c:pt idx="1458">
                  <c:v>6.7082904530332534</c:v>
                </c:pt>
                <c:pt idx="1459">
                  <c:v>6.6385915040691925</c:v>
                </c:pt>
                <c:pt idx="1460">
                  <c:v>3.6185626453314272</c:v>
                </c:pt>
                <c:pt idx="1461">
                  <c:v>9.9052506462821821</c:v>
                </c:pt>
                <c:pt idx="1462">
                  <c:v>7.8961038332877465</c:v>
                </c:pt>
                <c:pt idx="1463">
                  <c:v>8.3818590465335188</c:v>
                </c:pt>
                <c:pt idx="1464">
                  <c:v>5.6225797086028262</c:v>
                </c:pt>
                <c:pt idx="1465">
                  <c:v>4.2506601228089034</c:v>
                </c:pt>
                <c:pt idx="1466">
                  <c:v>6.1870510389269215</c:v>
                </c:pt>
                <c:pt idx="1467">
                  <c:v>4.7672611868330934</c:v>
                </c:pt>
                <c:pt idx="1468">
                  <c:v>3.1515822272174292</c:v>
                </c:pt>
                <c:pt idx="1469">
                  <c:v>5.2506462441683794</c:v>
                </c:pt>
                <c:pt idx="1470">
                  <c:v>1.6483884339632495</c:v>
                </c:pt>
                <c:pt idx="1471">
                  <c:v>1.601090366275395</c:v>
                </c:pt>
                <c:pt idx="1472">
                  <c:v>4.0819925119384326</c:v>
                </c:pt>
                <c:pt idx="1473">
                  <c:v>2.7765497055006705</c:v>
                </c:pt>
                <c:pt idx="1474">
                  <c:v>6.2236932662762685</c:v>
                </c:pt>
                <c:pt idx="1475">
                  <c:v>1.2921836710274892</c:v>
                </c:pt>
                <c:pt idx="1476">
                  <c:v>9.9956724606694198</c:v>
                </c:pt>
                <c:pt idx="1477">
                  <c:v>6.3137759683608845</c:v>
                </c:pt>
                <c:pt idx="1478">
                  <c:v>2.3681388868368551</c:v>
                </c:pt>
                <c:pt idx="1479">
                  <c:v>5.3907983987809764</c:v>
                </c:pt>
                <c:pt idx="1480">
                  <c:v>4.5161651114510999</c:v>
                </c:pt>
                <c:pt idx="1481">
                  <c:v>0.86598931163450299</c:v>
                </c:pt>
                <c:pt idx="1482">
                  <c:v>3.4238892704249051</c:v>
                </c:pt>
                <c:pt idx="1483">
                  <c:v>0.31553051951427175</c:v>
                </c:pt>
                <c:pt idx="1484">
                  <c:v>4.2658646082425289</c:v>
                </c:pt>
                <c:pt idx="1485">
                  <c:v>8.3021669191834455</c:v>
                </c:pt>
                <c:pt idx="1486">
                  <c:v>7.176021551022771</c:v>
                </c:pt>
                <c:pt idx="1487">
                  <c:v>2.1315498020495482E-2</c:v>
                </c:pt>
                <c:pt idx="1488">
                  <c:v>4.0367067501884701</c:v>
                </c:pt>
                <c:pt idx="1489">
                  <c:v>7.8967916010767505</c:v>
                </c:pt>
                <c:pt idx="1490">
                  <c:v>0.48930042511188215</c:v>
                </c:pt>
                <c:pt idx="1491">
                  <c:v>2.2097558402778632</c:v>
                </c:pt>
                <c:pt idx="1492">
                  <c:v>5.4714970111478953</c:v>
                </c:pt>
                <c:pt idx="1493">
                  <c:v>5.1835389367247275</c:v>
                </c:pt>
                <c:pt idx="1494">
                  <c:v>9.7132385323223875</c:v>
                </c:pt>
                <c:pt idx="1495">
                  <c:v>3.7245896459886412</c:v>
                </c:pt>
                <c:pt idx="1496">
                  <c:v>0.95398933291311383</c:v>
                </c:pt>
                <c:pt idx="1497">
                  <c:v>7.3233368631331253</c:v>
                </c:pt>
                <c:pt idx="1498">
                  <c:v>2.0605782130553352</c:v>
                </c:pt>
                <c:pt idx="1499">
                  <c:v>3.1902671782103482</c:v>
                </c:pt>
                <c:pt idx="1500">
                  <c:v>9.6395226025104819</c:v>
                </c:pt>
                <c:pt idx="1501">
                  <c:v>3.5795739403920472</c:v>
                </c:pt>
                <c:pt idx="1502">
                  <c:v>8.0265803004357856</c:v>
                </c:pt>
                <c:pt idx="1503">
                  <c:v>7.2231291442144734</c:v>
                </c:pt>
                <c:pt idx="1504">
                  <c:v>0.46637068153281558</c:v>
                </c:pt>
                <c:pt idx="1505">
                  <c:v>4.8801705240605209</c:v>
                </c:pt>
                <c:pt idx="1506">
                  <c:v>5.4189107201573865</c:v>
                </c:pt>
                <c:pt idx="1507">
                  <c:v>7.4949882168032609</c:v>
                </c:pt>
                <c:pt idx="1508">
                  <c:v>0.68177995844634376</c:v>
                </c:pt>
                <c:pt idx="1509">
                  <c:v>2.7600699580969406</c:v>
                </c:pt>
                <c:pt idx="1510">
                  <c:v>8.903761165484319</c:v>
                </c:pt>
                <c:pt idx="1511">
                  <c:v>3.0892992199524842</c:v>
                </c:pt>
                <c:pt idx="1512">
                  <c:v>9.1698328932171727</c:v>
                </c:pt>
                <c:pt idx="1513">
                  <c:v>9.840041480995648</c:v>
                </c:pt>
                <c:pt idx="1514">
                  <c:v>2.0518375858766551</c:v>
                </c:pt>
                <c:pt idx="1515">
                  <c:v>4.6935816313457002</c:v>
                </c:pt>
                <c:pt idx="1516">
                  <c:v>9.5003389673941481</c:v>
                </c:pt>
                <c:pt idx="1517">
                  <c:v>6.5826508263983445</c:v>
                </c:pt>
                <c:pt idx="1518">
                  <c:v>8.0667320076473743</c:v>
                </c:pt>
                <c:pt idx="1519">
                  <c:v>9.9250496300500028</c:v>
                </c:pt>
                <c:pt idx="1520">
                  <c:v>5.3735030237689294</c:v>
                </c:pt>
                <c:pt idx="1521">
                  <c:v>1.6974336313762841</c:v>
                </c:pt>
                <c:pt idx="1522">
                  <c:v>3.5583139142664244</c:v>
                </c:pt>
                <c:pt idx="1523">
                  <c:v>2.3796653639453953</c:v>
                </c:pt>
                <c:pt idx="1524">
                  <c:v>6.8422967657030513</c:v>
                </c:pt>
                <c:pt idx="1525">
                  <c:v>6.9776974124167914</c:v>
                </c:pt>
                <c:pt idx="1526">
                  <c:v>6.7404922340255986</c:v>
                </c:pt>
                <c:pt idx="1527">
                  <c:v>9.5957549825095096</c:v>
                </c:pt>
                <c:pt idx="1528">
                  <c:v>8.2205135392866548</c:v>
                </c:pt>
                <c:pt idx="1529">
                  <c:v>8.2645644892860854</c:v>
                </c:pt>
                <c:pt idx="1530">
                  <c:v>8.6015634321409138</c:v>
                </c:pt>
                <c:pt idx="1531">
                  <c:v>8.7083603273707606</c:v>
                </c:pt>
                <c:pt idx="1532">
                  <c:v>8.9146224578939464</c:v>
                </c:pt>
                <c:pt idx="1533">
                  <c:v>0.11564365955395754</c:v>
                </c:pt>
                <c:pt idx="1534">
                  <c:v>5.1561267387218841</c:v>
                </c:pt>
                <c:pt idx="1535">
                  <c:v>0.17753175814993821</c:v>
                </c:pt>
                <c:pt idx="1536">
                  <c:v>9.068138954826372</c:v>
                </c:pt>
                <c:pt idx="1537">
                  <c:v>4.467778129449691</c:v>
                </c:pt>
                <c:pt idx="1538">
                  <c:v>2.5951533902638384</c:v>
                </c:pt>
                <c:pt idx="1539">
                  <c:v>2.5564886110389704</c:v>
                </c:pt>
                <c:pt idx="1540">
                  <c:v>5.8700558807053485</c:v>
                </c:pt>
                <c:pt idx="1541">
                  <c:v>8.689474443094003</c:v>
                </c:pt>
                <c:pt idx="1542">
                  <c:v>6.3134894821315104</c:v>
                </c:pt>
                <c:pt idx="1543">
                  <c:v>8.4928565442427768</c:v>
                </c:pt>
                <c:pt idx="1544">
                  <c:v>9.4540648055444247</c:v>
                </c:pt>
                <c:pt idx="1545">
                  <c:v>1.1665250676827561</c:v>
                </c:pt>
                <c:pt idx="1546">
                  <c:v>9.9424197781828028</c:v>
                </c:pt>
                <c:pt idx="1547">
                  <c:v>3.9008293429299812</c:v>
                </c:pt>
                <c:pt idx="1548">
                  <c:v>4.9359652208457145</c:v>
                </c:pt>
                <c:pt idx="1549">
                  <c:v>7.8206806894890368</c:v>
                </c:pt>
                <c:pt idx="1550">
                  <c:v>9.704591170841498</c:v>
                </c:pt>
                <c:pt idx="1551">
                  <c:v>8.4599558352633366</c:v>
                </c:pt>
                <c:pt idx="1552">
                  <c:v>3.5348441895048524</c:v>
                </c:pt>
                <c:pt idx="1553">
                  <c:v>9.0918464176051828</c:v>
                </c:pt>
                <c:pt idx="1554">
                  <c:v>4.996254494701402</c:v>
                </c:pt>
                <c:pt idx="1555">
                  <c:v>2.1663080169520352</c:v>
                </c:pt>
                <c:pt idx="1556">
                  <c:v>7.8901140397908645</c:v>
                </c:pt>
                <c:pt idx="1557">
                  <c:v>4.8818567848093695</c:v>
                </c:pt>
                <c:pt idx="1558">
                  <c:v>2.9003596060064218</c:v>
                </c:pt>
                <c:pt idx="1559">
                  <c:v>5.4967922742239814</c:v>
                </c:pt>
                <c:pt idx="1560">
                  <c:v>7.6226381964834289</c:v>
                </c:pt>
                <c:pt idx="1561">
                  <c:v>8.5970654425180619</c:v>
                </c:pt>
                <c:pt idx="1562">
                  <c:v>8.7499485153428136</c:v>
                </c:pt>
                <c:pt idx="1563">
                  <c:v>3.6597623002957747</c:v>
                </c:pt>
                <c:pt idx="1564">
                  <c:v>0.25685067264252132</c:v>
                </c:pt>
                <c:pt idx="1565">
                  <c:v>6.9020175647313575</c:v>
                </c:pt>
                <c:pt idx="1566">
                  <c:v>2.3196930637603397</c:v>
                </c:pt>
                <c:pt idx="1567">
                  <c:v>5.1986247707590385</c:v>
                </c:pt>
                <c:pt idx="1568">
                  <c:v>0.73682115896862355</c:v>
                </c:pt>
                <c:pt idx="1569">
                  <c:v>1.9537343122253772</c:v>
                </c:pt>
                <c:pt idx="1570">
                  <c:v>1.519927483863706</c:v>
                </c:pt>
                <c:pt idx="1571">
                  <c:v>8.2943186055444489</c:v>
                </c:pt>
                <c:pt idx="1572">
                  <c:v>5.1341624691528764</c:v>
                </c:pt>
                <c:pt idx="1573">
                  <c:v>6.0671844443824581</c:v>
                </c:pt>
                <c:pt idx="1574">
                  <c:v>3.273261842327253</c:v>
                </c:pt>
                <c:pt idx="1575">
                  <c:v>6.3386277417460084</c:v>
                </c:pt>
                <c:pt idx="1576">
                  <c:v>4.4129756559623718</c:v>
                </c:pt>
                <c:pt idx="1577">
                  <c:v>2.5573824557773412</c:v>
                </c:pt>
                <c:pt idx="1578">
                  <c:v>2.0952508888921018</c:v>
                </c:pt>
                <c:pt idx="1579">
                  <c:v>2.7993445506739842</c:v>
                </c:pt>
                <c:pt idx="1580">
                  <c:v>7.2475694376574875</c:v>
                </c:pt>
                <c:pt idx="1581">
                  <c:v>2.4328995306084695</c:v>
                </c:pt>
                <c:pt idx="1582">
                  <c:v>1.8342512476962725</c:v>
                </c:pt>
                <c:pt idx="1583">
                  <c:v>4.9399849011306314</c:v>
                </c:pt>
                <c:pt idx="1584">
                  <c:v>1.2579054527710738</c:v>
                </c:pt>
                <c:pt idx="1585">
                  <c:v>0.72460794053281763</c:v>
                </c:pt>
                <c:pt idx="1586">
                  <c:v>2.4832944345894341</c:v>
                </c:pt>
                <c:pt idx="1587">
                  <c:v>8.0751511865192391</c:v>
                </c:pt>
                <c:pt idx="1588">
                  <c:v>7.6198638806088423</c:v>
                </c:pt>
                <c:pt idx="1589">
                  <c:v>5.3817225470253849</c:v>
                </c:pt>
                <c:pt idx="1590">
                  <c:v>7.2025564059276403</c:v>
                </c:pt>
                <c:pt idx="1591">
                  <c:v>9.6942878030718909</c:v>
                </c:pt>
                <c:pt idx="1592">
                  <c:v>0.12966402708728175</c:v>
                </c:pt>
                <c:pt idx="1593">
                  <c:v>0.23343458097342973</c:v>
                </c:pt>
                <c:pt idx="1594">
                  <c:v>4.9742058517652055</c:v>
                </c:pt>
                <c:pt idx="1595">
                  <c:v>5.8535507522342636</c:v>
                </c:pt>
                <c:pt idx="1596">
                  <c:v>1.9598089172866686</c:v>
                </c:pt>
                <c:pt idx="1597">
                  <c:v>8.6331168352933236</c:v>
                </c:pt>
                <c:pt idx="1598">
                  <c:v>5.9503266184949624</c:v>
                </c:pt>
                <c:pt idx="1599">
                  <c:v>8.2521054666657729</c:v>
                </c:pt>
                <c:pt idx="1600">
                  <c:v>9.7690742544317821</c:v>
                </c:pt>
                <c:pt idx="1601">
                  <c:v>2.739423391654876</c:v>
                </c:pt>
                <c:pt idx="1602">
                  <c:v>1.863371292680049</c:v>
                </c:pt>
                <c:pt idx="1603">
                  <c:v>4.9576362630593351</c:v>
                </c:pt>
                <c:pt idx="1604">
                  <c:v>9.3338510472214686</c:v>
                </c:pt>
                <c:pt idx="1605">
                  <c:v>2.0385831479407712</c:v>
                </c:pt>
                <c:pt idx="1606">
                  <c:v>6.4426664215743914</c:v>
                </c:pt>
                <c:pt idx="1607">
                  <c:v>1.7007344574327026</c:v>
                </c:pt>
                <c:pt idx="1608">
                  <c:v>2.9652246837671288</c:v>
                </c:pt>
                <c:pt idx="1609">
                  <c:v>6.7077353773533055</c:v>
                </c:pt>
                <c:pt idx="1610">
                  <c:v>7.3363783579836523</c:v>
                </c:pt>
                <c:pt idx="1611">
                  <c:v>7.4861366727732559</c:v>
                </c:pt>
                <c:pt idx="1612">
                  <c:v>5.8199441756103854</c:v>
                </c:pt>
                <c:pt idx="1613">
                  <c:v>9.5560127974769724</c:v>
                </c:pt>
                <c:pt idx="1614">
                  <c:v>1.7741055469756315</c:v>
                </c:pt>
                <c:pt idx="1615">
                  <c:v>1.6284401080975821</c:v>
                </c:pt>
                <c:pt idx="1616">
                  <c:v>4.2258767843464717</c:v>
                </c:pt>
                <c:pt idx="1617">
                  <c:v>1.8297325344399451</c:v>
                </c:pt>
                <c:pt idx="1618">
                  <c:v>9.4179736697684184</c:v>
                </c:pt>
                <c:pt idx="1619">
                  <c:v>7.0923265080523095</c:v>
                </c:pt>
                <c:pt idx="1620">
                  <c:v>8.5302751634479979</c:v>
                </c:pt>
                <c:pt idx="1621">
                  <c:v>9.1195642765985898</c:v>
                </c:pt>
                <c:pt idx="1622">
                  <c:v>3.0259990075250012</c:v>
                </c:pt>
                <c:pt idx="1623">
                  <c:v>0.77851133582041021</c:v>
                </c:pt>
                <c:pt idx="1624">
                  <c:v>3.6336302931216946</c:v>
                </c:pt>
                <c:pt idx="1625">
                  <c:v>6.8731721675726121</c:v>
                </c:pt>
                <c:pt idx="1626">
                  <c:v>9.7951047536903495</c:v>
                </c:pt>
                <c:pt idx="1627">
                  <c:v>6.1340339897442231</c:v>
                </c:pt>
                <c:pt idx="1628">
                  <c:v>1.027900144631946</c:v>
                </c:pt>
                <c:pt idx="1629">
                  <c:v>5.7084445565877306</c:v>
                </c:pt>
                <c:pt idx="1630">
                  <c:v>5.5331605108531194</c:v>
                </c:pt>
                <c:pt idx="1631">
                  <c:v>0.12324932801420552</c:v>
                </c:pt>
                <c:pt idx="1632">
                  <c:v>2.2412022550157262</c:v>
                </c:pt>
                <c:pt idx="1633">
                  <c:v>5.3301047130688683</c:v>
                </c:pt>
                <c:pt idx="1634">
                  <c:v>5.2845706207314045</c:v>
                </c:pt>
                <c:pt idx="1635">
                  <c:v>0.39597280919636157</c:v>
                </c:pt>
                <c:pt idx="1636">
                  <c:v>2.3321729323315967</c:v>
                </c:pt>
                <c:pt idx="1637">
                  <c:v>7.2636501981443238E-2</c:v>
                </c:pt>
                <c:pt idx="1638">
                  <c:v>8.5278051960631682</c:v>
                </c:pt>
                <c:pt idx="1639">
                  <c:v>2.5752271723901954</c:v>
                </c:pt>
                <c:pt idx="1640">
                  <c:v>1.575204463150599</c:v>
                </c:pt>
                <c:pt idx="1641">
                  <c:v>4.5572912159181911</c:v>
                </c:pt>
                <c:pt idx="1642">
                  <c:v>4.3014693875477334</c:v>
                </c:pt>
                <c:pt idx="1643">
                  <c:v>7.3303678279919176</c:v>
                </c:pt>
                <c:pt idx="1644">
                  <c:v>5.8885175058973855</c:v>
                </c:pt>
                <c:pt idx="1645">
                  <c:v>9.8398330487290053</c:v>
                </c:pt>
                <c:pt idx="1646">
                  <c:v>5.1720171253944294</c:v>
                </c:pt>
                <c:pt idx="1647">
                  <c:v>3.3818240076595392</c:v>
                </c:pt>
                <c:pt idx="1648">
                  <c:v>7.2659402559925557</c:v>
                </c:pt>
                <c:pt idx="1649">
                  <c:v>9.2068613330721139</c:v>
                </c:pt>
                <c:pt idx="1650">
                  <c:v>2.6737471358975551</c:v>
                </c:pt>
                <c:pt idx="1651">
                  <c:v>7.6830909370981448</c:v>
                </c:pt>
                <c:pt idx="1652">
                  <c:v>2.4367457019911827</c:v>
                </c:pt>
                <c:pt idx="1653">
                  <c:v>1.8237789608706545</c:v>
                </c:pt>
                <c:pt idx="1654">
                  <c:v>2.329835124605153</c:v>
                </c:pt>
                <c:pt idx="1655">
                  <c:v>0.39697759972711294</c:v>
                </c:pt>
                <c:pt idx="1656">
                  <c:v>1.7563348192832069</c:v>
                </c:pt>
                <c:pt idx="1657">
                  <c:v>5.6530716214973475</c:v>
                </c:pt>
                <c:pt idx="1658">
                  <c:v>0.94772239562537663</c:v>
                </c:pt>
                <c:pt idx="1659">
                  <c:v>1.60190396095703</c:v>
                </c:pt>
                <c:pt idx="1660">
                  <c:v>1.5965468360804991</c:v>
                </c:pt>
                <c:pt idx="1661">
                  <c:v>3.4478291283802864</c:v>
                </c:pt>
                <c:pt idx="1662">
                  <c:v>4.4083921574877838</c:v>
                </c:pt>
                <c:pt idx="1663">
                  <c:v>0.11057599337107189</c:v>
                </c:pt>
                <c:pt idx="1664">
                  <c:v>8.4778751456896906</c:v>
                </c:pt>
                <c:pt idx="1665">
                  <c:v>8.7455356253703176</c:v>
                </c:pt>
                <c:pt idx="1666">
                  <c:v>2.9377324635986977</c:v>
                </c:pt>
                <c:pt idx="1667">
                  <c:v>2.0646543382503246</c:v>
                </c:pt>
                <c:pt idx="1668">
                  <c:v>1.2750820564037741</c:v>
                </c:pt>
                <c:pt idx="1669">
                  <c:v>4.0251012863304645</c:v>
                </c:pt>
                <c:pt idx="1670">
                  <c:v>7.8239936189956616</c:v>
                </c:pt>
                <c:pt idx="1671">
                  <c:v>3.0553404218509868</c:v>
                </c:pt>
                <c:pt idx="1672">
                  <c:v>9.7109810566728481</c:v>
                </c:pt>
                <c:pt idx="1673">
                  <c:v>8.4631239123827005</c:v>
                </c:pt>
                <c:pt idx="1674">
                  <c:v>7.0459783758766692</c:v>
                </c:pt>
                <c:pt idx="1675">
                  <c:v>6.2202192369845282</c:v>
                </c:pt>
                <c:pt idx="1676">
                  <c:v>6.2989227974129491</c:v>
                </c:pt>
                <c:pt idx="1677">
                  <c:v>4.6314969651919684</c:v>
                </c:pt>
                <c:pt idx="1678">
                  <c:v>4.3609594666186755</c:v>
                </c:pt>
                <c:pt idx="1679">
                  <c:v>5.7376610328199114</c:v>
                </c:pt>
                <c:pt idx="1680">
                  <c:v>9.224065504928463</c:v>
                </c:pt>
                <c:pt idx="1681">
                  <c:v>6.7350391447280584</c:v>
                </c:pt>
                <c:pt idx="1682">
                  <c:v>9.1962018110009698</c:v>
                </c:pt>
                <c:pt idx="1683">
                  <c:v>8.6442339222263289</c:v>
                </c:pt>
                <c:pt idx="1684">
                  <c:v>2.5379790430669491</c:v>
                </c:pt>
                <c:pt idx="1685">
                  <c:v>2.9958326019932784</c:v>
                </c:pt>
                <c:pt idx="1686">
                  <c:v>4.3948895170551401</c:v>
                </c:pt>
                <c:pt idx="1687">
                  <c:v>3.2136789572767732</c:v>
                </c:pt>
                <c:pt idx="1688">
                  <c:v>0.75939427783392865</c:v>
                </c:pt>
                <c:pt idx="1689">
                  <c:v>8.2914407332824691</c:v>
                </c:pt>
                <c:pt idx="1690">
                  <c:v>4.4091889350070979</c:v>
                </c:pt>
                <c:pt idx="1691">
                  <c:v>4.0704395450477975</c:v>
                </c:pt>
                <c:pt idx="1692">
                  <c:v>7.8713668191316524</c:v>
                </c:pt>
                <c:pt idx="1693">
                  <c:v>9.7933286031557163</c:v>
                </c:pt>
                <c:pt idx="1694">
                  <c:v>2.6533791335202928</c:v>
                </c:pt>
                <c:pt idx="1695">
                  <c:v>8.5161653823831589</c:v>
                </c:pt>
                <c:pt idx="1696">
                  <c:v>0.97344106324290758</c:v>
                </c:pt>
                <c:pt idx="1697">
                  <c:v>9.9199105316814524</c:v>
                </c:pt>
                <c:pt idx="1698">
                  <c:v>7.6758313074581475</c:v>
                </c:pt>
                <c:pt idx="1699">
                  <c:v>1.7738361058724466</c:v>
                </c:pt>
                <c:pt idx="1700">
                  <c:v>2.9986506268793534</c:v>
                </c:pt>
                <c:pt idx="1701">
                  <c:v>7.4282716996029023</c:v>
                </c:pt>
                <c:pt idx="1702">
                  <c:v>8.7551461400011377</c:v>
                </c:pt>
                <c:pt idx="1703">
                  <c:v>7.6490737955325443</c:v>
                </c:pt>
                <c:pt idx="1704">
                  <c:v>0.18456617974611186</c:v>
                </c:pt>
                <c:pt idx="1705">
                  <c:v>4.1713891940511179</c:v>
                </c:pt>
                <c:pt idx="1706">
                  <c:v>0.72517554230587389</c:v>
                </c:pt>
                <c:pt idx="1707">
                  <c:v>7.077054828692952</c:v>
                </c:pt>
                <c:pt idx="1708">
                  <c:v>2.0797951048344077</c:v>
                </c:pt>
                <c:pt idx="1709">
                  <c:v>8.8595421401638248</c:v>
                </c:pt>
                <c:pt idx="1710">
                  <c:v>0.84505559140501063</c:v>
                </c:pt>
                <c:pt idx="1711">
                  <c:v>1.7307312899095666</c:v>
                </c:pt>
                <c:pt idx="1712">
                  <c:v>6.9674464418231734</c:v>
                </c:pt>
                <c:pt idx="1713">
                  <c:v>1.3286026743134283</c:v>
                </c:pt>
                <c:pt idx="1714">
                  <c:v>8.7081297944607989</c:v>
                </c:pt>
                <c:pt idx="1715">
                  <c:v>6.1926472273458355</c:v>
                </c:pt>
                <c:pt idx="1716">
                  <c:v>9.20560857337518</c:v>
                </c:pt>
                <c:pt idx="1717">
                  <c:v>6.7909897817062426</c:v>
                </c:pt>
                <c:pt idx="1718">
                  <c:v>7.6077115963713755</c:v>
                </c:pt>
                <c:pt idx="1719">
                  <c:v>7.4989381144526517</c:v>
                </c:pt>
                <c:pt idx="1720">
                  <c:v>9.398307013131868</c:v>
                </c:pt>
                <c:pt idx="1721">
                  <c:v>3.2319696157378437</c:v>
                </c:pt>
                <c:pt idx="1722">
                  <c:v>6.6058188700959732</c:v>
                </c:pt>
                <c:pt idx="1723">
                  <c:v>2.7940464955749977</c:v>
                </c:pt>
                <c:pt idx="1724">
                  <c:v>9.6883833444824159</c:v>
                </c:pt>
                <c:pt idx="1725">
                  <c:v>5.8881969139986108</c:v>
                </c:pt>
                <c:pt idx="1726">
                  <c:v>8.1459976860144181</c:v>
                </c:pt>
                <c:pt idx="1727">
                  <c:v>6.9838913758588514</c:v>
                </c:pt>
                <c:pt idx="1728">
                  <c:v>1.2839489227649958</c:v>
                </c:pt>
                <c:pt idx="1729">
                  <c:v>2.1664443658432027</c:v>
                </c:pt>
                <c:pt idx="1730">
                  <c:v>5.6766781619942934</c:v>
                </c:pt>
                <c:pt idx="1731">
                  <c:v>0.32271924879493596</c:v>
                </c:pt>
                <c:pt idx="1732">
                  <c:v>9.2767311165419208</c:v>
                </c:pt>
                <c:pt idx="1733">
                  <c:v>7.3483333987882054</c:v>
                </c:pt>
                <c:pt idx="1734">
                  <c:v>2.3059282166441797</c:v>
                </c:pt>
                <c:pt idx="1735">
                  <c:v>8.8614683981729758</c:v>
                </c:pt>
                <c:pt idx="1736">
                  <c:v>9.0049548297248005</c:v>
                </c:pt>
                <c:pt idx="1737">
                  <c:v>3.355856026694191</c:v>
                </c:pt>
                <c:pt idx="1738">
                  <c:v>1.3535801453558749</c:v>
                </c:pt>
                <c:pt idx="1739">
                  <c:v>2.2440737659060246</c:v>
                </c:pt>
                <c:pt idx="1740">
                  <c:v>7.5702326837535932</c:v>
                </c:pt>
                <c:pt idx="1741">
                  <c:v>1.8721618006004115</c:v>
                </c:pt>
                <c:pt idx="1742">
                  <c:v>5.7964277810110998</c:v>
                </c:pt>
                <c:pt idx="1743">
                  <c:v>1.209592320494002E-2</c:v>
                </c:pt>
                <c:pt idx="1744">
                  <c:v>4.662243400017072</c:v>
                </c:pt>
                <c:pt idx="1745">
                  <c:v>0.33769328269551591</c:v>
                </c:pt>
                <c:pt idx="1746">
                  <c:v>8.6646716198791882</c:v>
                </c:pt>
                <c:pt idx="1747">
                  <c:v>4.6874956989029455</c:v>
                </c:pt>
                <c:pt idx="1748">
                  <c:v>2.3589491690729378</c:v>
                </c:pt>
                <c:pt idx="1749">
                  <c:v>7.4407048809447573</c:v>
                </c:pt>
                <c:pt idx="1750">
                  <c:v>1.002007770125066</c:v>
                </c:pt>
                <c:pt idx="1751">
                  <c:v>3.8130461661680757</c:v>
                </c:pt>
                <c:pt idx="1752">
                  <c:v>2.2289017179230135</c:v>
                </c:pt>
                <c:pt idx="1753">
                  <c:v>5.4717584035419282</c:v>
                </c:pt>
                <c:pt idx="1754">
                  <c:v>0.13207524741704524</c:v>
                </c:pt>
                <c:pt idx="1755">
                  <c:v>3.2646341014871827</c:v>
                </c:pt>
                <c:pt idx="1756">
                  <c:v>7.3182946357827188</c:v>
                </c:pt>
                <c:pt idx="1757">
                  <c:v>4.8356042602726639</c:v>
                </c:pt>
                <c:pt idx="1758">
                  <c:v>3.3273772975863758</c:v>
                </c:pt>
                <c:pt idx="1759">
                  <c:v>0.23179394397995789</c:v>
                </c:pt>
                <c:pt idx="1760">
                  <c:v>2.1723694519571914</c:v>
                </c:pt>
                <c:pt idx="1761">
                  <c:v>2.9849574953929996</c:v>
                </c:pt>
                <c:pt idx="1762">
                  <c:v>0.35025381769920932</c:v>
                </c:pt>
                <c:pt idx="1763">
                  <c:v>9.7311401393907389</c:v>
                </c:pt>
                <c:pt idx="1764">
                  <c:v>0.44872361182447529</c:v>
                </c:pt>
                <c:pt idx="1765">
                  <c:v>8.6061010422277029</c:v>
                </c:pt>
                <c:pt idx="1766">
                  <c:v>8.0518906567490376</c:v>
                </c:pt>
                <c:pt idx="1767">
                  <c:v>7.9305347441087752</c:v>
                </c:pt>
                <c:pt idx="1768">
                  <c:v>3.983912003107795</c:v>
                </c:pt>
                <c:pt idx="1769">
                  <c:v>11.741841804408628</c:v>
                </c:pt>
                <c:pt idx="1770">
                  <c:v>6.3555120812067605</c:v>
                </c:pt>
                <c:pt idx="1771">
                  <c:v>11.190829408904721</c:v>
                </c:pt>
                <c:pt idx="1772">
                  <c:v>10.524664060368982</c:v>
                </c:pt>
                <c:pt idx="1773">
                  <c:v>13.588866078529026</c:v>
                </c:pt>
                <c:pt idx="1774">
                  <c:v>10.526432968394976</c:v>
                </c:pt>
                <c:pt idx="1775">
                  <c:v>10.505665997386005</c:v>
                </c:pt>
                <c:pt idx="1776">
                  <c:v>9.7239689686973119</c:v>
                </c:pt>
                <c:pt idx="1777">
                  <c:v>9.6286293170003976</c:v>
                </c:pt>
                <c:pt idx="1778">
                  <c:v>10.315084329951349</c:v>
                </c:pt>
                <c:pt idx="1779">
                  <c:v>12.089830942954785</c:v>
                </c:pt>
                <c:pt idx="1780">
                  <c:v>6.1600739831101734</c:v>
                </c:pt>
                <c:pt idx="1781">
                  <c:v>5.9275896777093458</c:v>
                </c:pt>
                <c:pt idx="1782">
                  <c:v>3.0772676176860831</c:v>
                </c:pt>
                <c:pt idx="1783">
                  <c:v>8.6911526531351289</c:v>
                </c:pt>
                <c:pt idx="1784">
                  <c:v>7.5230377696432456</c:v>
                </c:pt>
                <c:pt idx="1785">
                  <c:v>9.6175844816222398</c:v>
                </c:pt>
                <c:pt idx="1786">
                  <c:v>1.8598294791952694</c:v>
                </c:pt>
                <c:pt idx="1787">
                  <c:v>3.62581823134843</c:v>
                </c:pt>
                <c:pt idx="1788">
                  <c:v>3.7865037173022866</c:v>
                </c:pt>
                <c:pt idx="1789">
                  <c:v>9.068229868538447</c:v>
                </c:pt>
                <c:pt idx="1790">
                  <c:v>7.2663504348191434</c:v>
                </c:pt>
                <c:pt idx="1791">
                  <c:v>2.3758322527167808</c:v>
                </c:pt>
                <c:pt idx="1792">
                  <c:v>4.2283664262173823E-2</c:v>
                </c:pt>
                <c:pt idx="1793">
                  <c:v>6.3457739247119784</c:v>
                </c:pt>
                <c:pt idx="1794">
                  <c:v>8.1007447934633046</c:v>
                </c:pt>
                <c:pt idx="1795">
                  <c:v>2.8393844594727438</c:v>
                </c:pt>
                <c:pt idx="1796">
                  <c:v>0.60145796357303283</c:v>
                </c:pt>
                <c:pt idx="1797">
                  <c:v>9.9126391287971227</c:v>
                </c:pt>
                <c:pt idx="1798">
                  <c:v>3.8136820172007524</c:v>
                </c:pt>
                <c:pt idx="1799">
                  <c:v>7.7032782978934007</c:v>
                </c:pt>
                <c:pt idx="1800">
                  <c:v>9.343394039507336</c:v>
                </c:pt>
                <c:pt idx="1801">
                  <c:v>2.538784553761976</c:v>
                </c:pt>
                <c:pt idx="1802">
                  <c:v>1.8438763365001938</c:v>
                </c:pt>
                <c:pt idx="1803">
                  <c:v>7.3493810376104616</c:v>
                </c:pt>
                <c:pt idx="1804">
                  <c:v>9.9043506863805639</c:v>
                </c:pt>
                <c:pt idx="1805">
                  <c:v>4.5063635081286924</c:v>
                </c:pt>
                <c:pt idx="1806">
                  <c:v>3.8804146938743314</c:v>
                </c:pt>
                <c:pt idx="1807">
                  <c:v>5.7788083027843982</c:v>
                </c:pt>
                <c:pt idx="1808">
                  <c:v>2.023040644065206</c:v>
                </c:pt>
                <c:pt idx="1809">
                  <c:v>9.5992933495551789</c:v>
                </c:pt>
                <c:pt idx="1810">
                  <c:v>5.7366980349584002</c:v>
                </c:pt>
                <c:pt idx="1811">
                  <c:v>9.6268312704083527</c:v>
                </c:pt>
                <c:pt idx="1812">
                  <c:v>2.7555630635052513</c:v>
                </c:pt>
                <c:pt idx="1813">
                  <c:v>15.533348940390248</c:v>
                </c:pt>
                <c:pt idx="1814">
                  <c:v>19.927198720811631</c:v>
                </c:pt>
                <c:pt idx="1815">
                  <c:v>40.745775056219422</c:v>
                </c:pt>
                <c:pt idx="1816">
                  <c:v>74.632289304578848</c:v>
                </c:pt>
                <c:pt idx="1817">
                  <c:v>152.85602297909574</c:v>
                </c:pt>
                <c:pt idx="1818">
                  <c:v>280.38296363122032</c:v>
                </c:pt>
                <c:pt idx="1819">
                  <c:v>465.70856034514765</c:v>
                </c:pt>
                <c:pt idx="1820">
                  <c:v>724.19993461374804</c:v>
                </c:pt>
                <c:pt idx="1821">
                  <c:v>1049.4641470339598</c:v>
                </c:pt>
                <c:pt idx="1822">
                  <c:v>1387.6125415160698</c:v>
                </c:pt>
                <c:pt idx="1823">
                  <c:v>1705.3508586285</c:v>
                </c:pt>
                <c:pt idx="1824">
                  <c:v>1925.7155799973211</c:v>
                </c:pt>
                <c:pt idx="1825">
                  <c:v>2007.9438449926026</c:v>
                </c:pt>
                <c:pt idx="1826">
                  <c:v>1922.7009141938058</c:v>
                </c:pt>
                <c:pt idx="1827">
                  <c:v>1705.5065350638661</c:v>
                </c:pt>
                <c:pt idx="1828">
                  <c:v>1392.3145282031896</c:v>
                </c:pt>
                <c:pt idx="1829">
                  <c:v>1046.8271801274959</c:v>
                </c:pt>
                <c:pt idx="1830">
                  <c:v>726.15515164434771</c:v>
                </c:pt>
                <c:pt idx="1831">
                  <c:v>469.98204865499514</c:v>
                </c:pt>
                <c:pt idx="1832">
                  <c:v>276.53464178264096</c:v>
                </c:pt>
                <c:pt idx="1833">
                  <c:v>148.24469570463114</c:v>
                </c:pt>
                <c:pt idx="1834">
                  <c:v>81.923903606017774</c:v>
                </c:pt>
                <c:pt idx="1835">
                  <c:v>37.567390191767274</c:v>
                </c:pt>
                <c:pt idx="1836">
                  <c:v>19.336345177214731</c:v>
                </c:pt>
                <c:pt idx="1837">
                  <c:v>8.8769168655834125</c:v>
                </c:pt>
                <c:pt idx="1838">
                  <c:v>6.1025391053677716</c:v>
                </c:pt>
                <c:pt idx="1839">
                  <c:v>5.7365590722513824</c:v>
                </c:pt>
                <c:pt idx="1840">
                  <c:v>1.4230949558162918</c:v>
                </c:pt>
                <c:pt idx="1841">
                  <c:v>5.1692245753879345</c:v>
                </c:pt>
                <c:pt idx="1842">
                  <c:v>2.8058529494088553</c:v>
                </c:pt>
                <c:pt idx="1843">
                  <c:v>3.4569522864792019</c:v>
                </c:pt>
                <c:pt idx="1844">
                  <c:v>8.4143095475804213</c:v>
                </c:pt>
                <c:pt idx="1845">
                  <c:v>6.8974011557001038</c:v>
                </c:pt>
                <c:pt idx="1846">
                  <c:v>3.5370865751219602</c:v>
                </c:pt>
                <c:pt idx="1847">
                  <c:v>2.6854903338739797</c:v>
                </c:pt>
                <c:pt idx="1848">
                  <c:v>2.5833942765012043</c:v>
                </c:pt>
                <c:pt idx="1849">
                  <c:v>1.3158404267291295</c:v>
                </c:pt>
                <c:pt idx="1850">
                  <c:v>4.2998467026689973</c:v>
                </c:pt>
                <c:pt idx="1851">
                  <c:v>2.6237917310791681</c:v>
                </c:pt>
                <c:pt idx="1852">
                  <c:v>3.469803238669519</c:v>
                </c:pt>
                <c:pt idx="1853">
                  <c:v>9.8377183339296703</c:v>
                </c:pt>
                <c:pt idx="1854">
                  <c:v>6.1444000765016753</c:v>
                </c:pt>
                <c:pt idx="1855">
                  <c:v>1.006099794426119</c:v>
                </c:pt>
                <c:pt idx="1856">
                  <c:v>1.9286397799490398</c:v>
                </c:pt>
                <c:pt idx="1857">
                  <c:v>6.071334392505749</c:v>
                </c:pt>
                <c:pt idx="1858">
                  <c:v>4.2223788071233415</c:v>
                </c:pt>
                <c:pt idx="1859">
                  <c:v>6.9620406494211462</c:v>
                </c:pt>
                <c:pt idx="1860">
                  <c:v>3.4743053328689477</c:v>
                </c:pt>
                <c:pt idx="1861">
                  <c:v>4.9582259279442109</c:v>
                </c:pt>
                <c:pt idx="1862">
                  <c:v>8.0512324156157202</c:v>
                </c:pt>
                <c:pt idx="1863">
                  <c:v>1.1932981679735521</c:v>
                </c:pt>
                <c:pt idx="1864">
                  <c:v>1.7397200691491663</c:v>
                </c:pt>
                <c:pt idx="1865">
                  <c:v>3.8821755233195767</c:v>
                </c:pt>
                <c:pt idx="1866">
                  <c:v>5.4092475888597003</c:v>
                </c:pt>
                <c:pt idx="1867">
                  <c:v>0.10028671385211579</c:v>
                </c:pt>
                <c:pt idx="1868">
                  <c:v>3.9934143924812915</c:v>
                </c:pt>
                <c:pt idx="1869">
                  <c:v>4.9536957153682923</c:v>
                </c:pt>
                <c:pt idx="1870">
                  <c:v>1.0625042811589258</c:v>
                </c:pt>
                <c:pt idx="1871">
                  <c:v>4.6870333228060295</c:v>
                </c:pt>
                <c:pt idx="1872">
                  <c:v>2.4855439303572369</c:v>
                </c:pt>
                <c:pt idx="1873">
                  <c:v>5.9776194339249225</c:v>
                </c:pt>
                <c:pt idx="1874">
                  <c:v>4.3746649132461313</c:v>
                </c:pt>
                <c:pt idx="1875">
                  <c:v>6.5939341522596777</c:v>
                </c:pt>
                <c:pt idx="1876">
                  <c:v>0.4446571475722913</c:v>
                </c:pt>
                <c:pt idx="1877">
                  <c:v>1.352676849293819</c:v>
                </c:pt>
                <c:pt idx="1878">
                  <c:v>3.0758219933905178</c:v>
                </c:pt>
                <c:pt idx="1879">
                  <c:v>1.1622214872323318</c:v>
                </c:pt>
                <c:pt idx="1880">
                  <c:v>2.2047508741777802</c:v>
                </c:pt>
                <c:pt idx="1881">
                  <c:v>2.8521237306334335</c:v>
                </c:pt>
                <c:pt idx="1882">
                  <c:v>0.14221975278027446</c:v>
                </c:pt>
                <c:pt idx="1883">
                  <c:v>4.4059868559857245</c:v>
                </c:pt>
                <c:pt idx="1884">
                  <c:v>6.5019293660114545</c:v>
                </c:pt>
                <c:pt idx="1885">
                  <c:v>2.4867851172163351</c:v>
                </c:pt>
                <c:pt idx="1886">
                  <c:v>3.8434311311842428</c:v>
                </c:pt>
                <c:pt idx="1887">
                  <c:v>5.510586606307232</c:v>
                </c:pt>
                <c:pt idx="1888">
                  <c:v>8.0968360205387526</c:v>
                </c:pt>
                <c:pt idx="1889">
                  <c:v>4.8969343397444245</c:v>
                </c:pt>
                <c:pt idx="1890">
                  <c:v>8.3395964792243422</c:v>
                </c:pt>
                <c:pt idx="1891">
                  <c:v>4.0002602876434006</c:v>
                </c:pt>
                <c:pt idx="1892">
                  <c:v>6.8553786382245629</c:v>
                </c:pt>
                <c:pt idx="1893">
                  <c:v>1.571970979857884</c:v>
                </c:pt>
                <c:pt idx="1894">
                  <c:v>5.2901608427031714</c:v>
                </c:pt>
                <c:pt idx="1895">
                  <c:v>1.4373086295468607</c:v>
                </c:pt>
                <c:pt idx="1896">
                  <c:v>6.3824202829471233</c:v>
                </c:pt>
                <c:pt idx="1897">
                  <c:v>4.9216651349339289</c:v>
                </c:pt>
                <c:pt idx="1898">
                  <c:v>7.9314562480528314</c:v>
                </c:pt>
                <c:pt idx="1899">
                  <c:v>7.2649737052314025</c:v>
                </c:pt>
                <c:pt idx="1900">
                  <c:v>3.535391662203704</c:v>
                </c:pt>
                <c:pt idx="1901">
                  <c:v>7.9094250322474435</c:v>
                </c:pt>
                <c:pt idx="1902">
                  <c:v>2.6515701795176039</c:v>
                </c:pt>
                <c:pt idx="1903">
                  <c:v>6.6723314840355394</c:v>
                </c:pt>
                <c:pt idx="1904">
                  <c:v>1.6835716848220539</c:v>
                </c:pt>
                <c:pt idx="1905">
                  <c:v>6.872252232159699</c:v>
                </c:pt>
                <c:pt idx="1906">
                  <c:v>3.4328676768633777</c:v>
                </c:pt>
                <c:pt idx="1907">
                  <c:v>5.1766973495286113</c:v>
                </c:pt>
                <c:pt idx="1908">
                  <c:v>2.4179395303126632</c:v>
                </c:pt>
                <c:pt idx="1909">
                  <c:v>7.4617562576103085</c:v>
                </c:pt>
                <c:pt idx="1910">
                  <c:v>6.9406907822467163</c:v>
                </c:pt>
                <c:pt idx="1911">
                  <c:v>9.2191119124632408</c:v>
                </c:pt>
                <c:pt idx="1912">
                  <c:v>5.2940591562003885</c:v>
                </c:pt>
                <c:pt idx="1913">
                  <c:v>6.9383730465312521</c:v>
                </c:pt>
                <c:pt idx="1914">
                  <c:v>0.99272192365856504</c:v>
                </c:pt>
                <c:pt idx="1915">
                  <c:v>7.9224244846102572</c:v>
                </c:pt>
                <c:pt idx="1916">
                  <c:v>9.6872158168521683</c:v>
                </c:pt>
                <c:pt idx="1917">
                  <c:v>4.0970458920016304</c:v>
                </c:pt>
                <c:pt idx="1918">
                  <c:v>2.8086272534137087</c:v>
                </c:pt>
                <c:pt idx="1919">
                  <c:v>8.2710653379345089</c:v>
                </c:pt>
                <c:pt idx="1920">
                  <c:v>9.2153991855043706</c:v>
                </c:pt>
                <c:pt idx="1921">
                  <c:v>5.4081291061161734</c:v>
                </c:pt>
                <c:pt idx="1922">
                  <c:v>5.5996336906589734</c:v>
                </c:pt>
                <c:pt idx="1923">
                  <c:v>2.9451787609947155</c:v>
                </c:pt>
                <c:pt idx="1924">
                  <c:v>9.1327722722298343</c:v>
                </c:pt>
                <c:pt idx="1925">
                  <c:v>5.2902183846446231</c:v>
                </c:pt>
                <c:pt idx="1926">
                  <c:v>3.4166787605228777</c:v>
                </c:pt>
                <c:pt idx="1927">
                  <c:v>0.8520727828680652</c:v>
                </c:pt>
                <c:pt idx="1928">
                  <c:v>4.6139857178131205</c:v>
                </c:pt>
                <c:pt idx="1929">
                  <c:v>7.8987475200906232</c:v>
                </c:pt>
                <c:pt idx="1930">
                  <c:v>5.8543722339525601</c:v>
                </c:pt>
                <c:pt idx="1931">
                  <c:v>7.864482862160135</c:v>
                </c:pt>
                <c:pt idx="1932">
                  <c:v>1.4780096173127077</c:v>
                </c:pt>
                <c:pt idx="1933">
                  <c:v>2.2911251413394051</c:v>
                </c:pt>
                <c:pt idx="1934">
                  <c:v>5.5125168923898356</c:v>
                </c:pt>
                <c:pt idx="1935">
                  <c:v>8.7016181520159019</c:v>
                </c:pt>
                <c:pt idx="1936">
                  <c:v>5.0755615845044124</c:v>
                </c:pt>
                <c:pt idx="1937">
                  <c:v>3.4644861221395638</c:v>
                </c:pt>
                <c:pt idx="1938">
                  <c:v>2.5889389923997941</c:v>
                </c:pt>
                <c:pt idx="1939">
                  <c:v>5.0240090935458426</c:v>
                </c:pt>
                <c:pt idx="1940">
                  <c:v>0.29539062238832531</c:v>
                </c:pt>
                <c:pt idx="1941">
                  <c:v>7.3057437928636038</c:v>
                </c:pt>
                <c:pt idx="1942">
                  <c:v>0.74056016678781456</c:v>
                </c:pt>
                <c:pt idx="1943">
                  <c:v>6.0700608088094672</c:v>
                </c:pt>
                <c:pt idx="1944">
                  <c:v>7.0623281317070141</c:v>
                </c:pt>
                <c:pt idx="1945">
                  <c:v>5.2098890852545976</c:v>
                </c:pt>
                <c:pt idx="1946">
                  <c:v>8.4966422240798547</c:v>
                </c:pt>
                <c:pt idx="1947">
                  <c:v>3.2806639478464987</c:v>
                </c:pt>
                <c:pt idx="1948">
                  <c:v>0.8222050005067687</c:v>
                </c:pt>
                <c:pt idx="1949">
                  <c:v>8.1172403940354609</c:v>
                </c:pt>
                <c:pt idx="1950">
                  <c:v>0.29944293491831281</c:v>
                </c:pt>
                <c:pt idx="1951">
                  <c:v>7.2091723988563334</c:v>
                </c:pt>
                <c:pt idx="1952">
                  <c:v>8.387659206798725</c:v>
                </c:pt>
                <c:pt idx="1953">
                  <c:v>0.90544441723023061</c:v>
                </c:pt>
                <c:pt idx="1954">
                  <c:v>9.8368653287748145E-2</c:v>
                </c:pt>
                <c:pt idx="1955">
                  <c:v>1.3410488090581563</c:v>
                </c:pt>
                <c:pt idx="1956">
                  <c:v>7.1164844024941614</c:v>
                </c:pt>
                <c:pt idx="1957">
                  <c:v>5.3505667664273968</c:v>
                </c:pt>
                <c:pt idx="1958">
                  <c:v>3.6160897652820392</c:v>
                </c:pt>
                <c:pt idx="1959">
                  <c:v>9.8482492226157259</c:v>
                </c:pt>
                <c:pt idx="1960">
                  <c:v>8.8294033191223456</c:v>
                </c:pt>
                <c:pt idx="1961">
                  <c:v>1.7453082899130301</c:v>
                </c:pt>
                <c:pt idx="1962">
                  <c:v>2.4858875597402053</c:v>
                </c:pt>
                <c:pt idx="1963">
                  <c:v>3.1640785715218911</c:v>
                </c:pt>
                <c:pt idx="1964">
                  <c:v>8.5904110350177927</c:v>
                </c:pt>
                <c:pt idx="1965">
                  <c:v>2.7006127297966853</c:v>
                </c:pt>
                <c:pt idx="1966">
                  <c:v>4.4481544212048174</c:v>
                </c:pt>
                <c:pt idx="1967">
                  <c:v>4.2301872230652293E-2</c:v>
                </c:pt>
                <c:pt idx="1968">
                  <c:v>1.0143238015914857</c:v>
                </c:pt>
                <c:pt idx="1969">
                  <c:v>8.6910254836947569</c:v>
                </c:pt>
                <c:pt idx="1970">
                  <c:v>1.2978097400567634</c:v>
                </c:pt>
                <c:pt idx="1971">
                  <c:v>7.3283817255214805</c:v>
                </c:pt>
                <c:pt idx="1972">
                  <c:v>5.1376980333203104</c:v>
                </c:pt>
                <c:pt idx="1973">
                  <c:v>1.9382878358886604</c:v>
                </c:pt>
                <c:pt idx="1974">
                  <c:v>7.9460148192115545</c:v>
                </c:pt>
                <c:pt idx="1975">
                  <c:v>2.6341634986279092</c:v>
                </c:pt>
                <c:pt idx="1976">
                  <c:v>1.2785577762154301</c:v>
                </c:pt>
                <c:pt idx="1977">
                  <c:v>5.4285739268113105</c:v>
                </c:pt>
                <c:pt idx="1978">
                  <c:v>6.8938876264229245</c:v>
                </c:pt>
                <c:pt idx="1979">
                  <c:v>7.8598492989556714</c:v>
                </c:pt>
                <c:pt idx="1980">
                  <c:v>2.5078293655632047</c:v>
                </c:pt>
                <c:pt idx="1981">
                  <c:v>9.1680766370016027</c:v>
                </c:pt>
                <c:pt idx="1982">
                  <c:v>5.1352546667490655</c:v>
                </c:pt>
                <c:pt idx="1983">
                  <c:v>2.2246812556399567</c:v>
                </c:pt>
                <c:pt idx="1984">
                  <c:v>7.9021425600188699</c:v>
                </c:pt>
                <c:pt idx="1985">
                  <c:v>0.33948202194639743</c:v>
                </c:pt>
                <c:pt idx="1986">
                  <c:v>2.5518372038960457</c:v>
                </c:pt>
                <c:pt idx="1987">
                  <c:v>3.7716110004104602</c:v>
                </c:pt>
                <c:pt idx="1988">
                  <c:v>7.9237543507808965</c:v>
                </c:pt>
                <c:pt idx="1989">
                  <c:v>0.76112029539767756</c:v>
                </c:pt>
                <c:pt idx="1990">
                  <c:v>0.7585653045834797</c:v>
                </c:pt>
                <c:pt idx="1991">
                  <c:v>0.81457448817316092</c:v>
                </c:pt>
                <c:pt idx="1992">
                  <c:v>0.43048254526853852</c:v>
                </c:pt>
                <c:pt idx="1993">
                  <c:v>8.6382622495647983</c:v>
                </c:pt>
                <c:pt idx="1994">
                  <c:v>9.9192849929223748</c:v>
                </c:pt>
                <c:pt idx="1995">
                  <c:v>3.0431897917473889</c:v>
                </c:pt>
                <c:pt idx="1996">
                  <c:v>4.5865201450927104</c:v>
                </c:pt>
                <c:pt idx="1997">
                  <c:v>6.8572973471952645</c:v>
                </c:pt>
                <c:pt idx="1998">
                  <c:v>8.89224498603717</c:v>
                </c:pt>
                <c:pt idx="1999">
                  <c:v>9.0138088606761499</c:v>
                </c:pt>
                <c:pt idx="2000">
                  <c:v>5.4764950503292553</c:v>
                </c:pt>
                <c:pt idx="2001">
                  <c:v>9.2114220185064877</c:v>
                </c:pt>
                <c:pt idx="2002">
                  <c:v>2.9689649438436931</c:v>
                </c:pt>
                <c:pt idx="2003">
                  <c:v>1.641400374548978</c:v>
                </c:pt>
                <c:pt idx="2004">
                  <c:v>7.6741185638274452</c:v>
                </c:pt>
                <c:pt idx="2005">
                  <c:v>8.5606825686284065</c:v>
                </c:pt>
                <c:pt idx="2006">
                  <c:v>3.3161927190221463</c:v>
                </c:pt>
                <c:pt idx="2007">
                  <c:v>9.3963655766446248</c:v>
                </c:pt>
                <c:pt idx="2008">
                  <c:v>2.8534570796597527</c:v>
                </c:pt>
                <c:pt idx="2009">
                  <c:v>6.1697172750381846</c:v>
                </c:pt>
                <c:pt idx="2010">
                  <c:v>9.9725141794264456</c:v>
                </c:pt>
                <c:pt idx="2011">
                  <c:v>5.3412985983139034</c:v>
                </c:pt>
                <c:pt idx="2012">
                  <c:v>3.2887576159470755</c:v>
                </c:pt>
                <c:pt idx="2013">
                  <c:v>8.8635978462316825</c:v>
                </c:pt>
                <c:pt idx="2014">
                  <c:v>9.3355576634828896</c:v>
                </c:pt>
                <c:pt idx="2015">
                  <c:v>9.6166970988557221</c:v>
                </c:pt>
                <c:pt idx="2016">
                  <c:v>9.825586410815335</c:v>
                </c:pt>
                <c:pt idx="2017">
                  <c:v>2.2431209413553299</c:v>
                </c:pt>
                <c:pt idx="2018">
                  <c:v>9.0797362589875288</c:v>
                </c:pt>
                <c:pt idx="2019">
                  <c:v>3.2057443684635452</c:v>
                </c:pt>
                <c:pt idx="2020">
                  <c:v>4.5256508780951501</c:v>
                </c:pt>
                <c:pt idx="2021">
                  <c:v>5.6912261143089964</c:v>
                </c:pt>
                <c:pt idx="2022">
                  <c:v>1.7094434708967565</c:v>
                </c:pt>
                <c:pt idx="2023">
                  <c:v>4.5578237655271803</c:v>
                </c:pt>
                <c:pt idx="2024">
                  <c:v>2.5277039716080942</c:v>
                </c:pt>
                <c:pt idx="2025">
                  <c:v>2.1931646591207432</c:v>
                </c:pt>
                <c:pt idx="2026">
                  <c:v>3.5786270010616672</c:v>
                </c:pt>
                <c:pt idx="2027">
                  <c:v>3.7923153571338797</c:v>
                </c:pt>
                <c:pt idx="2028">
                  <c:v>3.1289143077636412</c:v>
                </c:pt>
                <c:pt idx="2029">
                  <c:v>7.4613608164920997</c:v>
                </c:pt>
                <c:pt idx="2030">
                  <c:v>3.6443118208492802</c:v>
                </c:pt>
                <c:pt idx="2031">
                  <c:v>0.33747092347746083</c:v>
                </c:pt>
                <c:pt idx="2032">
                  <c:v>9.5050643410447222</c:v>
                </c:pt>
                <c:pt idx="2033">
                  <c:v>4.9525392371791277</c:v>
                </c:pt>
                <c:pt idx="2034">
                  <c:v>1.6137409856438281</c:v>
                </c:pt>
                <c:pt idx="2035">
                  <c:v>8.160099815589378</c:v>
                </c:pt>
                <c:pt idx="2036">
                  <c:v>5.7193406522580794</c:v>
                </c:pt>
                <c:pt idx="2037">
                  <c:v>5.3687103575963722</c:v>
                </c:pt>
                <c:pt idx="2038">
                  <c:v>7.4742996074065893</c:v>
                </c:pt>
                <c:pt idx="2039">
                  <c:v>2.8241387298022111</c:v>
                </c:pt>
                <c:pt idx="2040">
                  <c:v>8.4958367869354028</c:v>
                </c:pt>
                <c:pt idx="2041">
                  <c:v>6.93007544956175</c:v>
                </c:pt>
                <c:pt idx="2042">
                  <c:v>1.1332209151010386</c:v>
                </c:pt>
                <c:pt idx="2043">
                  <c:v>4.0487427426677174</c:v>
                </c:pt>
                <c:pt idx="2044">
                  <c:v>2.2323409100628777</c:v>
                </c:pt>
                <c:pt idx="2045">
                  <c:v>7.4935259962882945</c:v>
                </c:pt>
                <c:pt idx="2046">
                  <c:v>7.4675564448726472</c:v>
                </c:pt>
                <c:pt idx="2047">
                  <c:v>0.1408832980567887</c:v>
                </c:pt>
                <c:pt idx="2048">
                  <c:v>5.6831634448437534</c:v>
                </c:pt>
                <c:pt idx="2049">
                  <c:v>4.197483984703041</c:v>
                </c:pt>
                <c:pt idx="2050">
                  <c:v>1.8299098218779286</c:v>
                </c:pt>
                <c:pt idx="2051">
                  <c:v>1.0666585341724681</c:v>
                </c:pt>
                <c:pt idx="2052">
                  <c:v>3.4921830744979054</c:v>
                </c:pt>
                <c:pt idx="2053">
                  <c:v>5.0122053167325209</c:v>
                </c:pt>
                <c:pt idx="2054">
                  <c:v>3.6016108310269246</c:v>
                </c:pt>
                <c:pt idx="2055">
                  <c:v>0.27412301805468831</c:v>
                </c:pt>
                <c:pt idx="2056">
                  <c:v>9.9329542199328547</c:v>
                </c:pt>
                <c:pt idx="2057">
                  <c:v>4.507118529210369</c:v>
                </c:pt>
                <c:pt idx="2058">
                  <c:v>8.1356723084299247</c:v>
                </c:pt>
                <c:pt idx="2059">
                  <c:v>7.4288650798656946</c:v>
                </c:pt>
                <c:pt idx="2060">
                  <c:v>4.9188750375831969</c:v>
                </c:pt>
                <c:pt idx="2061">
                  <c:v>6.9838950288610704</c:v>
                </c:pt>
                <c:pt idx="2062">
                  <c:v>6.4855821485162757</c:v>
                </c:pt>
                <c:pt idx="2063">
                  <c:v>8.4046911406212423</c:v>
                </c:pt>
                <c:pt idx="2064">
                  <c:v>1.6007672856700899</c:v>
                </c:pt>
                <c:pt idx="2065">
                  <c:v>5.1996253041105804</c:v>
                </c:pt>
                <c:pt idx="2066">
                  <c:v>1.911104130002558</c:v>
                </c:pt>
                <c:pt idx="2067">
                  <c:v>6.1590104476711378</c:v>
                </c:pt>
                <c:pt idx="2068">
                  <c:v>2.2812718364629947</c:v>
                </c:pt>
                <c:pt idx="2069">
                  <c:v>8.2556974218935189</c:v>
                </c:pt>
                <c:pt idx="2070">
                  <c:v>3.3235712352337465</c:v>
                </c:pt>
                <c:pt idx="2071">
                  <c:v>1.421996828999454</c:v>
                </c:pt>
                <c:pt idx="2072">
                  <c:v>2.7500403003559541</c:v>
                </c:pt>
                <c:pt idx="2073">
                  <c:v>8.5397343210170202</c:v>
                </c:pt>
                <c:pt idx="2074">
                  <c:v>2.7808793813134982</c:v>
                </c:pt>
                <c:pt idx="2075">
                  <c:v>5.2809204458320824</c:v>
                </c:pt>
                <c:pt idx="2076">
                  <c:v>2.2938409988481987</c:v>
                </c:pt>
                <c:pt idx="2077">
                  <c:v>1.7429753382630473</c:v>
                </c:pt>
                <c:pt idx="2078">
                  <c:v>4.0974094851640679</c:v>
                </c:pt>
                <c:pt idx="2079">
                  <c:v>8.7638505245008425</c:v>
                </c:pt>
                <c:pt idx="2080">
                  <c:v>9.0017973694670168</c:v>
                </c:pt>
                <c:pt idx="2081">
                  <c:v>6.8448823613123055</c:v>
                </c:pt>
                <c:pt idx="2082">
                  <c:v>6.9048946764057506</c:v>
                </c:pt>
                <c:pt idx="2083">
                  <c:v>7.9969684554314524</c:v>
                </c:pt>
                <c:pt idx="2084">
                  <c:v>5.1536029582678289</c:v>
                </c:pt>
                <c:pt idx="2085">
                  <c:v>5.5266905540337508</c:v>
                </c:pt>
                <c:pt idx="2086">
                  <c:v>3.1899141456081952</c:v>
                </c:pt>
                <c:pt idx="2087">
                  <c:v>1.9553629400019059</c:v>
                </c:pt>
                <c:pt idx="2088">
                  <c:v>7.8194509502101228</c:v>
                </c:pt>
                <c:pt idx="2089">
                  <c:v>9.2759472129881768</c:v>
                </c:pt>
                <c:pt idx="2090">
                  <c:v>9.3027994249700363</c:v>
                </c:pt>
                <c:pt idx="2091">
                  <c:v>7.9902601379320934</c:v>
                </c:pt>
                <c:pt idx="2092">
                  <c:v>3.5810098097019694</c:v>
                </c:pt>
                <c:pt idx="2093">
                  <c:v>0.20122900195390869</c:v>
                </c:pt>
                <c:pt idx="2094">
                  <c:v>1.4617950845354766</c:v>
                </c:pt>
                <c:pt idx="2095">
                  <c:v>1.5483066936235839</c:v>
                </c:pt>
                <c:pt idx="2096">
                  <c:v>4.0326554311025564</c:v>
                </c:pt>
                <c:pt idx="2097">
                  <c:v>8.1424061912764323</c:v>
                </c:pt>
                <c:pt idx="2098">
                  <c:v>2.1537902931296404</c:v>
                </c:pt>
                <c:pt idx="2099">
                  <c:v>1.4282148242202561</c:v>
                </c:pt>
                <c:pt idx="2100">
                  <c:v>6.3899819444203905</c:v>
                </c:pt>
                <c:pt idx="2101">
                  <c:v>8.7881617020783498</c:v>
                </c:pt>
                <c:pt idx="2102">
                  <c:v>6.6478064324777275</c:v>
                </c:pt>
                <c:pt idx="2103">
                  <c:v>2.3763893561286764</c:v>
                </c:pt>
                <c:pt idx="2104">
                  <c:v>1.3940363016439341</c:v>
                </c:pt>
                <c:pt idx="2105">
                  <c:v>7.4073486036456124</c:v>
                </c:pt>
                <c:pt idx="2106">
                  <c:v>6.3424216790041799</c:v>
                </c:pt>
                <c:pt idx="2107">
                  <c:v>5.1326381093614684</c:v>
                </c:pt>
                <c:pt idx="2108">
                  <c:v>2.2920394208953265</c:v>
                </c:pt>
                <c:pt idx="2109">
                  <c:v>0.2648324435917826</c:v>
                </c:pt>
                <c:pt idx="2110">
                  <c:v>5.7826743796479345</c:v>
                </c:pt>
                <c:pt idx="2111">
                  <c:v>2.8906281416893043</c:v>
                </c:pt>
                <c:pt idx="2112">
                  <c:v>2.8212620545467177</c:v>
                </c:pt>
                <c:pt idx="2113">
                  <c:v>2.3671880874446605</c:v>
                </c:pt>
                <c:pt idx="2114">
                  <c:v>5.1782608789896152</c:v>
                </c:pt>
                <c:pt idx="2115">
                  <c:v>0.4089377602160883</c:v>
                </c:pt>
                <c:pt idx="2116">
                  <c:v>9.1693111419838189</c:v>
                </c:pt>
                <c:pt idx="2117">
                  <c:v>1.1906435337059673</c:v>
                </c:pt>
                <c:pt idx="2118">
                  <c:v>8.1583278093940983</c:v>
                </c:pt>
                <c:pt idx="2119">
                  <c:v>7.230205309174913</c:v>
                </c:pt>
                <c:pt idx="2120">
                  <c:v>3.4586058999891964</c:v>
                </c:pt>
                <c:pt idx="2121">
                  <c:v>9.9634484491376227</c:v>
                </c:pt>
                <c:pt idx="2122">
                  <c:v>5.0051699868383963</c:v>
                </c:pt>
                <c:pt idx="2123">
                  <c:v>0.97761977298369884</c:v>
                </c:pt>
                <c:pt idx="2124">
                  <c:v>3.2257522871060211</c:v>
                </c:pt>
                <c:pt idx="2125">
                  <c:v>3.4381010453654288</c:v>
                </c:pt>
                <c:pt idx="2126">
                  <c:v>2.1430778699601611</c:v>
                </c:pt>
                <c:pt idx="2127">
                  <c:v>4.6096670481587143</c:v>
                </c:pt>
                <c:pt idx="2128">
                  <c:v>2.8520088793887561</c:v>
                </c:pt>
                <c:pt idx="2129">
                  <c:v>1.6823615230078293</c:v>
                </c:pt>
                <c:pt idx="2130">
                  <c:v>7.9613616656154393</c:v>
                </c:pt>
                <c:pt idx="2131">
                  <c:v>3.0537695169847008</c:v>
                </c:pt>
                <c:pt idx="2132">
                  <c:v>6.2666368067249945</c:v>
                </c:pt>
                <c:pt idx="2133">
                  <c:v>1.9264470991507885</c:v>
                </c:pt>
                <c:pt idx="2134">
                  <c:v>4.1157729360471285</c:v>
                </c:pt>
                <c:pt idx="2135">
                  <c:v>3.2032957346115412</c:v>
                </c:pt>
                <c:pt idx="2136">
                  <c:v>3.832077124101847</c:v>
                </c:pt>
                <c:pt idx="2137">
                  <c:v>3.2035610163169657</c:v>
                </c:pt>
                <c:pt idx="2138">
                  <c:v>9.0971678186007967</c:v>
                </c:pt>
                <c:pt idx="2139">
                  <c:v>4.2560078843661424</c:v>
                </c:pt>
                <c:pt idx="2140">
                  <c:v>4.0068999468238724</c:v>
                </c:pt>
                <c:pt idx="2141">
                  <c:v>7.7043837880882871</c:v>
                </c:pt>
                <c:pt idx="2142">
                  <c:v>0.86337698695571952</c:v>
                </c:pt>
                <c:pt idx="2143">
                  <c:v>4.1547824161954834</c:v>
                </c:pt>
                <c:pt idx="2144">
                  <c:v>5.8269878696112469</c:v>
                </c:pt>
                <c:pt idx="2145">
                  <c:v>8.6439156168015199</c:v>
                </c:pt>
                <c:pt idx="2146">
                  <c:v>1.735134926576912</c:v>
                </c:pt>
                <c:pt idx="2147">
                  <c:v>4.9835856401537075</c:v>
                </c:pt>
                <c:pt idx="2148">
                  <c:v>9.5067337472168507</c:v>
                </c:pt>
                <c:pt idx="2149">
                  <c:v>8.2942217683820054</c:v>
                </c:pt>
                <c:pt idx="2150">
                  <c:v>9.1244962364817823</c:v>
                </c:pt>
                <c:pt idx="2151">
                  <c:v>9.2691816344235143</c:v>
                </c:pt>
                <c:pt idx="2152">
                  <c:v>7.1574388238109439</c:v>
                </c:pt>
                <c:pt idx="2153">
                  <c:v>1.4166009082303166</c:v>
                </c:pt>
                <c:pt idx="2154">
                  <c:v>2.5209856976973417</c:v>
                </c:pt>
                <c:pt idx="2155">
                  <c:v>3.3349785513853902</c:v>
                </c:pt>
                <c:pt idx="2156">
                  <c:v>4.4453195575144075</c:v>
                </c:pt>
                <c:pt idx="2157">
                  <c:v>0.96241911317849316</c:v>
                </c:pt>
                <c:pt idx="2158">
                  <c:v>7.8350393901785784</c:v>
                </c:pt>
                <c:pt idx="2159">
                  <c:v>9.6134895516978567</c:v>
                </c:pt>
                <c:pt idx="2160">
                  <c:v>2.9021097569625418</c:v>
                </c:pt>
                <c:pt idx="2161">
                  <c:v>8.6956447116584208</c:v>
                </c:pt>
                <c:pt idx="2162">
                  <c:v>2.0128875241929833</c:v>
                </c:pt>
                <c:pt idx="2163">
                  <c:v>4.6812885272317288</c:v>
                </c:pt>
                <c:pt idx="2164">
                  <c:v>1.0093030545165171</c:v>
                </c:pt>
                <c:pt idx="2165">
                  <c:v>5.2456384617227734</c:v>
                </c:pt>
                <c:pt idx="2166">
                  <c:v>2.1534967015716027</c:v>
                </c:pt>
                <c:pt idx="2167">
                  <c:v>4.4474810213862686</c:v>
                </c:pt>
                <c:pt idx="2168">
                  <c:v>4.507845895924909</c:v>
                </c:pt>
                <c:pt idx="2169">
                  <c:v>5.8426124219749909</c:v>
                </c:pt>
                <c:pt idx="2170">
                  <c:v>4.8516285107256802</c:v>
                </c:pt>
                <c:pt idx="2171">
                  <c:v>1.2071512142219376</c:v>
                </c:pt>
                <c:pt idx="2172">
                  <c:v>2.8960386480793421</c:v>
                </c:pt>
                <c:pt idx="2173">
                  <c:v>1.5462906754523758</c:v>
                </c:pt>
                <c:pt idx="2174">
                  <c:v>4.7404456585098105</c:v>
                </c:pt>
                <c:pt idx="2175">
                  <c:v>8.5331468409678024</c:v>
                </c:pt>
                <c:pt idx="2176">
                  <c:v>4.0201116207913845</c:v>
                </c:pt>
                <c:pt idx="2177">
                  <c:v>8.5716468039823965</c:v>
                </c:pt>
                <c:pt idx="2178">
                  <c:v>3.7156092459933898</c:v>
                </c:pt>
                <c:pt idx="2179">
                  <c:v>3.3158859903757838</c:v>
                </c:pt>
                <c:pt idx="2180">
                  <c:v>1.869786306902288</c:v>
                </c:pt>
                <c:pt idx="2181">
                  <c:v>3.9699728246137127</c:v>
                </c:pt>
                <c:pt idx="2182">
                  <c:v>2.9320198909157527</c:v>
                </c:pt>
                <c:pt idx="2183">
                  <c:v>8.2656578298000589</c:v>
                </c:pt>
                <c:pt idx="2184">
                  <c:v>6.2653872412167502</c:v>
                </c:pt>
                <c:pt idx="2185">
                  <c:v>3.5613800782019749</c:v>
                </c:pt>
                <c:pt idx="2186">
                  <c:v>1.0851288466449818</c:v>
                </c:pt>
                <c:pt idx="2187">
                  <c:v>1.5952398282621072</c:v>
                </c:pt>
                <c:pt idx="2188">
                  <c:v>5.9126102687893942</c:v>
                </c:pt>
                <c:pt idx="2189">
                  <c:v>5.8952832967311881</c:v>
                </c:pt>
                <c:pt idx="2190">
                  <c:v>1.0831361055735123</c:v>
                </c:pt>
                <c:pt idx="2191">
                  <c:v>3.9517346810065002</c:v>
                </c:pt>
                <c:pt idx="2192">
                  <c:v>0.63882549226298757</c:v>
                </c:pt>
                <c:pt idx="2193">
                  <c:v>7.5713456321551114</c:v>
                </c:pt>
                <c:pt idx="2194">
                  <c:v>4.6304215475161765</c:v>
                </c:pt>
                <c:pt idx="2195">
                  <c:v>8.2508993117201737</c:v>
                </c:pt>
                <c:pt idx="2196">
                  <c:v>4.287309953587199</c:v>
                </c:pt>
                <c:pt idx="2197">
                  <c:v>8.18709086377525</c:v>
                </c:pt>
                <c:pt idx="2198">
                  <c:v>6.3164037508408724</c:v>
                </c:pt>
                <c:pt idx="2199">
                  <c:v>7.0084183043017401</c:v>
                </c:pt>
                <c:pt idx="2200">
                  <c:v>9.9575880706231708</c:v>
                </c:pt>
                <c:pt idx="2201">
                  <c:v>1.5299127282887521</c:v>
                </c:pt>
                <c:pt idx="2202">
                  <c:v>5.7422245641166292</c:v>
                </c:pt>
                <c:pt idx="2203">
                  <c:v>5.0110244158051334</c:v>
                </c:pt>
                <c:pt idx="2204">
                  <c:v>9.1649398245665026</c:v>
                </c:pt>
                <c:pt idx="2205">
                  <c:v>9.2023426816242537</c:v>
                </c:pt>
                <c:pt idx="2206">
                  <c:v>3.7985524477225696</c:v>
                </c:pt>
                <c:pt idx="2207">
                  <c:v>2.0586710906153094</c:v>
                </c:pt>
                <c:pt idx="2208">
                  <c:v>0.26740041082790073</c:v>
                </c:pt>
                <c:pt idx="2209">
                  <c:v>4.9717932951927208</c:v>
                </c:pt>
                <c:pt idx="2210">
                  <c:v>7.2560620098014734</c:v>
                </c:pt>
                <c:pt idx="2211">
                  <c:v>2.8437983171355952</c:v>
                </c:pt>
                <c:pt idx="2212">
                  <c:v>8.3545770662353078</c:v>
                </c:pt>
                <c:pt idx="2213">
                  <c:v>9.0202017224143667</c:v>
                </c:pt>
                <c:pt idx="2214">
                  <c:v>6.8883056826589151</c:v>
                </c:pt>
                <c:pt idx="2215">
                  <c:v>1.4377141900422219</c:v>
                </c:pt>
                <c:pt idx="2216">
                  <c:v>0.13535881042262776</c:v>
                </c:pt>
                <c:pt idx="2217">
                  <c:v>8.5260957379869566</c:v>
                </c:pt>
                <c:pt idx="2218">
                  <c:v>4.1049621111572066</c:v>
                </c:pt>
                <c:pt idx="2219">
                  <c:v>3.2163553955167927</c:v>
                </c:pt>
                <c:pt idx="2220">
                  <c:v>5.4817118254431723</c:v>
                </c:pt>
                <c:pt idx="2221">
                  <c:v>8.7515209280731519</c:v>
                </c:pt>
                <c:pt idx="2222">
                  <c:v>6.2142271855781859</c:v>
                </c:pt>
                <c:pt idx="2223">
                  <c:v>8.5237351706941134</c:v>
                </c:pt>
                <c:pt idx="2224">
                  <c:v>5.8500414425983571</c:v>
                </c:pt>
                <c:pt idx="2225">
                  <c:v>2.6045279035535982</c:v>
                </c:pt>
                <c:pt idx="2226">
                  <c:v>3.9879653314463059</c:v>
                </c:pt>
                <c:pt idx="2227">
                  <c:v>5.6663128819228898</c:v>
                </c:pt>
                <c:pt idx="2228">
                  <c:v>3.0833971609482091</c:v>
                </c:pt>
                <c:pt idx="2229">
                  <c:v>5.238401996474753</c:v>
                </c:pt>
                <c:pt idx="2230">
                  <c:v>3.8717649888473802</c:v>
                </c:pt>
                <c:pt idx="2231">
                  <c:v>7.8690089387358695</c:v>
                </c:pt>
                <c:pt idx="2232">
                  <c:v>3.03198712748173</c:v>
                </c:pt>
                <c:pt idx="2233">
                  <c:v>0.31609358954447836</c:v>
                </c:pt>
                <c:pt idx="2234">
                  <c:v>6.0958602025633564</c:v>
                </c:pt>
                <c:pt idx="2235">
                  <c:v>3.0210525618130335</c:v>
                </c:pt>
                <c:pt idx="2236">
                  <c:v>5.5882711165807084</c:v>
                </c:pt>
                <c:pt idx="2237">
                  <c:v>3.3702409259537598</c:v>
                </c:pt>
                <c:pt idx="2238">
                  <c:v>9.938784882859375</c:v>
                </c:pt>
                <c:pt idx="2239">
                  <c:v>6.7469904545471993</c:v>
                </c:pt>
                <c:pt idx="2240">
                  <c:v>4.1501212221300445</c:v>
                </c:pt>
                <c:pt idx="2241">
                  <c:v>1.76268633200098</c:v>
                </c:pt>
                <c:pt idx="2242">
                  <c:v>7.316725198568097</c:v>
                </c:pt>
                <c:pt idx="2243">
                  <c:v>8.6427965223972247</c:v>
                </c:pt>
                <c:pt idx="2244">
                  <c:v>6.0622394237227724</c:v>
                </c:pt>
                <c:pt idx="2245">
                  <c:v>6.2520289860910827</c:v>
                </c:pt>
                <c:pt idx="2246">
                  <c:v>1.2935991075288955</c:v>
                </c:pt>
                <c:pt idx="2247">
                  <c:v>2.7684129606455876</c:v>
                </c:pt>
                <c:pt idx="2248">
                  <c:v>5.5510423366093793</c:v>
                </c:pt>
                <c:pt idx="2249">
                  <c:v>1.6811041716471786</c:v>
                </c:pt>
                <c:pt idx="2250">
                  <c:v>6.0484485363321028</c:v>
                </c:pt>
                <c:pt idx="2251">
                  <c:v>1.0642689233312357</c:v>
                </c:pt>
                <c:pt idx="2252">
                  <c:v>6.86810016908544</c:v>
                </c:pt>
                <c:pt idx="2253">
                  <c:v>6.5964158054774247</c:v>
                </c:pt>
                <c:pt idx="2254">
                  <c:v>6.5367024792533792</c:v>
                </c:pt>
                <c:pt idx="2255">
                  <c:v>3.7146959580177672</c:v>
                </c:pt>
                <c:pt idx="2256">
                  <c:v>4.0747372691183248</c:v>
                </c:pt>
                <c:pt idx="2257">
                  <c:v>7.7702082241491679</c:v>
                </c:pt>
                <c:pt idx="2258">
                  <c:v>3.0523265227232677</c:v>
                </c:pt>
                <c:pt idx="2259">
                  <c:v>2.3723413324900537</c:v>
                </c:pt>
                <c:pt idx="2260">
                  <c:v>9.8626193904224966</c:v>
                </c:pt>
                <c:pt idx="2261">
                  <c:v>8.6641445038605802</c:v>
                </c:pt>
                <c:pt idx="2262">
                  <c:v>6.5167062677117045</c:v>
                </c:pt>
                <c:pt idx="2263">
                  <c:v>0.64917005889436863</c:v>
                </c:pt>
                <c:pt idx="2264">
                  <c:v>7.9686241555792234</c:v>
                </c:pt>
                <c:pt idx="2265">
                  <c:v>4.086285829641465</c:v>
                </c:pt>
                <c:pt idx="2266">
                  <c:v>5.9938889291490867</c:v>
                </c:pt>
                <c:pt idx="2267">
                  <c:v>6.6628999977971555</c:v>
                </c:pt>
                <c:pt idx="2268">
                  <c:v>4.4001736182322784</c:v>
                </c:pt>
                <c:pt idx="2269">
                  <c:v>2.505241144516297</c:v>
                </c:pt>
                <c:pt idx="2270">
                  <c:v>8.2746138897286698</c:v>
                </c:pt>
                <c:pt idx="2271">
                  <c:v>1.3071061174293708</c:v>
                </c:pt>
                <c:pt idx="2272">
                  <c:v>1.4455232533633073</c:v>
                </c:pt>
                <c:pt idx="2273">
                  <c:v>5.3288764556021739</c:v>
                </c:pt>
                <c:pt idx="2274">
                  <c:v>2.0439024674128792</c:v>
                </c:pt>
                <c:pt idx="2275">
                  <c:v>0.81626239146980417</c:v>
                </c:pt>
                <c:pt idx="2276">
                  <c:v>6.9312103172917894</c:v>
                </c:pt>
                <c:pt idx="2277">
                  <c:v>2.6681850543929739</c:v>
                </c:pt>
                <c:pt idx="2278">
                  <c:v>8.0485071544956259</c:v>
                </c:pt>
                <c:pt idx="2279">
                  <c:v>8.4653629617310973</c:v>
                </c:pt>
                <c:pt idx="2280">
                  <c:v>6.8383561122964309</c:v>
                </c:pt>
                <c:pt idx="2281">
                  <c:v>4.7793831694979438</c:v>
                </c:pt>
                <c:pt idx="2282">
                  <c:v>3.810644261959677</c:v>
                </c:pt>
                <c:pt idx="2283">
                  <c:v>1.5534745686103513</c:v>
                </c:pt>
                <c:pt idx="2284">
                  <c:v>3.3507952949731967</c:v>
                </c:pt>
                <c:pt idx="2285">
                  <c:v>9.4647899022115567E-2</c:v>
                </c:pt>
                <c:pt idx="2286">
                  <c:v>8.6593534288492524</c:v>
                </c:pt>
                <c:pt idx="2287">
                  <c:v>9.544480351672977</c:v>
                </c:pt>
                <c:pt idx="2288">
                  <c:v>8.7599065592077086</c:v>
                </c:pt>
                <c:pt idx="2289">
                  <c:v>5.8082612870458927</c:v>
                </c:pt>
                <c:pt idx="2290">
                  <c:v>9.5799093153973267</c:v>
                </c:pt>
                <c:pt idx="2291">
                  <c:v>9.4548998480607747</c:v>
                </c:pt>
                <c:pt idx="2292">
                  <c:v>9.9942594117104999</c:v>
                </c:pt>
                <c:pt idx="2293">
                  <c:v>9.7018587776174989</c:v>
                </c:pt>
                <c:pt idx="2294">
                  <c:v>7.2650677033990094</c:v>
                </c:pt>
                <c:pt idx="2295">
                  <c:v>2.8770736220640627</c:v>
                </c:pt>
                <c:pt idx="2296">
                  <c:v>3.8832220095229042</c:v>
                </c:pt>
                <c:pt idx="2297">
                  <c:v>6.9942434539758958E-2</c:v>
                </c:pt>
                <c:pt idx="2298">
                  <c:v>0.76969740564985734</c:v>
                </c:pt>
                <c:pt idx="2299">
                  <c:v>7.4523078060709445</c:v>
                </c:pt>
                <c:pt idx="2300">
                  <c:v>1.6900407131946915</c:v>
                </c:pt>
                <c:pt idx="2301">
                  <c:v>8.8171984301584789</c:v>
                </c:pt>
                <c:pt idx="2302">
                  <c:v>0.72316916858197411</c:v>
                </c:pt>
                <c:pt idx="2303">
                  <c:v>4.4241402955363895</c:v>
                </c:pt>
                <c:pt idx="2304">
                  <c:v>5.0526933026225533</c:v>
                </c:pt>
                <c:pt idx="2305">
                  <c:v>6.5543095048125721</c:v>
                </c:pt>
                <c:pt idx="2306">
                  <c:v>9.4886037137975219</c:v>
                </c:pt>
                <c:pt idx="2307">
                  <c:v>5.6089151443444241</c:v>
                </c:pt>
                <c:pt idx="2308">
                  <c:v>3.6926065439143585</c:v>
                </c:pt>
                <c:pt idx="2309">
                  <c:v>4.0216327984542124</c:v>
                </c:pt>
                <c:pt idx="2310">
                  <c:v>0.43471208906607189</c:v>
                </c:pt>
                <c:pt idx="2311">
                  <c:v>8.3398415569159248</c:v>
                </c:pt>
                <c:pt idx="2312">
                  <c:v>6.5668396593298475</c:v>
                </c:pt>
                <c:pt idx="2313">
                  <c:v>2.0453716525535452</c:v>
                </c:pt>
                <c:pt idx="2314">
                  <c:v>7.9812060083442109</c:v>
                </c:pt>
                <c:pt idx="2315">
                  <c:v>1.2543963899019617</c:v>
                </c:pt>
                <c:pt idx="2316">
                  <c:v>6.5450678940467739</c:v>
                </c:pt>
                <c:pt idx="2317">
                  <c:v>1.6448839634961869</c:v>
                </c:pt>
                <c:pt idx="2318">
                  <c:v>8.4178744814817499</c:v>
                </c:pt>
                <c:pt idx="2319">
                  <c:v>6.4790380625372723</c:v>
                </c:pt>
                <c:pt idx="2320">
                  <c:v>9.8552154616130938</c:v>
                </c:pt>
                <c:pt idx="2321">
                  <c:v>3.7683785784461787</c:v>
                </c:pt>
                <c:pt idx="2322">
                  <c:v>7.1419214495794705</c:v>
                </c:pt>
                <c:pt idx="2323">
                  <c:v>0.27007448581500565</c:v>
                </c:pt>
                <c:pt idx="2324">
                  <c:v>6.7294889562866045</c:v>
                </c:pt>
                <c:pt idx="2325">
                  <c:v>6.7891119321116324</c:v>
                </c:pt>
                <c:pt idx="2326">
                  <c:v>7.2378268631922955</c:v>
                </c:pt>
                <c:pt idx="2327">
                  <c:v>5.3702635945014459</c:v>
                </c:pt>
                <c:pt idx="2328">
                  <c:v>5.7848732858649834</c:v>
                </c:pt>
                <c:pt idx="2329">
                  <c:v>1.2727521470978265</c:v>
                </c:pt>
                <c:pt idx="2330">
                  <c:v>9.670514145159764</c:v>
                </c:pt>
                <c:pt idx="2331">
                  <c:v>5.0557756373646168</c:v>
                </c:pt>
                <c:pt idx="2332">
                  <c:v>6.8882756472643987</c:v>
                </c:pt>
                <c:pt idx="2333">
                  <c:v>2.3558730065357567</c:v>
                </c:pt>
                <c:pt idx="2334">
                  <c:v>1.3660365966444044</c:v>
                </c:pt>
                <c:pt idx="2335">
                  <c:v>2.8223576408865791</c:v>
                </c:pt>
                <c:pt idx="2336">
                  <c:v>5.1975890920064645</c:v>
                </c:pt>
                <c:pt idx="2337">
                  <c:v>6.9065765208063725</c:v>
                </c:pt>
                <c:pt idx="2338">
                  <c:v>8.0725865523176186</c:v>
                </c:pt>
                <c:pt idx="2339">
                  <c:v>7.7285130289282256</c:v>
                </c:pt>
                <c:pt idx="2340">
                  <c:v>2.6102006173964809</c:v>
                </c:pt>
                <c:pt idx="2341">
                  <c:v>7.2238612582989346</c:v>
                </c:pt>
                <c:pt idx="2342">
                  <c:v>6.6821154543802646</c:v>
                </c:pt>
                <c:pt idx="2343">
                  <c:v>8.8332621775040217</c:v>
                </c:pt>
                <c:pt idx="2344">
                  <c:v>8.3039453532995253</c:v>
                </c:pt>
                <c:pt idx="2345">
                  <c:v>2.5752293453722697</c:v>
                </c:pt>
                <c:pt idx="2346">
                  <c:v>5.7893348531787545</c:v>
                </c:pt>
                <c:pt idx="2347">
                  <c:v>9.6708746364593772</c:v>
                </c:pt>
                <c:pt idx="2348">
                  <c:v>3.1880070897415802</c:v>
                </c:pt>
                <c:pt idx="2349">
                  <c:v>2.9826779293192129</c:v>
                </c:pt>
                <c:pt idx="2350">
                  <c:v>5.04151668051108</c:v>
                </c:pt>
                <c:pt idx="2351">
                  <c:v>2.7456777736386084</c:v>
                </c:pt>
                <c:pt idx="2352">
                  <c:v>5.619422182771884</c:v>
                </c:pt>
                <c:pt idx="2353">
                  <c:v>6.6825688812914885</c:v>
                </c:pt>
                <c:pt idx="2354">
                  <c:v>4.5951601764480055</c:v>
                </c:pt>
                <c:pt idx="2355">
                  <c:v>4.7087458062439946</c:v>
                </c:pt>
                <c:pt idx="2356">
                  <c:v>6.5822610285862311</c:v>
                </c:pt>
                <c:pt idx="2357">
                  <c:v>7.7382639966022788</c:v>
                </c:pt>
                <c:pt idx="2358">
                  <c:v>2.3020181153902319</c:v>
                </c:pt>
                <c:pt idx="2359">
                  <c:v>4.4728108679702645</c:v>
                </c:pt>
                <c:pt idx="2360">
                  <c:v>9.8624661446267812</c:v>
                </c:pt>
                <c:pt idx="2361">
                  <c:v>7.2386114453291945</c:v>
                </c:pt>
                <c:pt idx="2362">
                  <c:v>2.0075561624294211</c:v>
                </c:pt>
                <c:pt idx="2363">
                  <c:v>1.3822270693262451</c:v>
                </c:pt>
                <c:pt idx="2364">
                  <c:v>7.2387729437189003</c:v>
                </c:pt>
                <c:pt idx="2365">
                  <c:v>7.3180376301698065</c:v>
                </c:pt>
                <c:pt idx="2366">
                  <c:v>7.9011784330304033</c:v>
                </c:pt>
                <c:pt idx="2367">
                  <c:v>5.8749817011905847</c:v>
                </c:pt>
                <c:pt idx="2368">
                  <c:v>9.0946583688843052</c:v>
                </c:pt>
                <c:pt idx="2369">
                  <c:v>6.9432242380165095</c:v>
                </c:pt>
                <c:pt idx="2370">
                  <c:v>0.11477978429302248</c:v>
                </c:pt>
                <c:pt idx="2371">
                  <c:v>5.0701955897992157</c:v>
                </c:pt>
                <c:pt idx="2372">
                  <c:v>6.3186293975457613</c:v>
                </c:pt>
                <c:pt idx="2373">
                  <c:v>4.2977297276476989</c:v>
                </c:pt>
                <c:pt idx="2374">
                  <c:v>2.9258481059702039</c:v>
                </c:pt>
                <c:pt idx="2375">
                  <c:v>3.788703716296995</c:v>
                </c:pt>
                <c:pt idx="2376">
                  <c:v>9.9632543874431505</c:v>
                </c:pt>
                <c:pt idx="2377">
                  <c:v>4.6864823733080465</c:v>
                </c:pt>
                <c:pt idx="2378">
                  <c:v>0.66507759993377735</c:v>
                </c:pt>
                <c:pt idx="2379">
                  <c:v>5.4991223803970524</c:v>
                </c:pt>
                <c:pt idx="2380">
                  <c:v>0.39859411105760439</c:v>
                </c:pt>
                <c:pt idx="2381">
                  <c:v>2.9963548546911789</c:v>
                </c:pt>
                <c:pt idx="2382">
                  <c:v>8.2196610990172303</c:v>
                </c:pt>
                <c:pt idx="2383">
                  <c:v>9.7839648646601418</c:v>
                </c:pt>
                <c:pt idx="2384">
                  <c:v>4.5639148995319507</c:v>
                </c:pt>
                <c:pt idx="2385">
                  <c:v>5.6372128740874645</c:v>
                </c:pt>
                <c:pt idx="2386">
                  <c:v>3.211859709139353</c:v>
                </c:pt>
                <c:pt idx="2387">
                  <c:v>5.0193260486239222</c:v>
                </c:pt>
                <c:pt idx="2388">
                  <c:v>8.9861821357699956</c:v>
                </c:pt>
                <c:pt idx="2389">
                  <c:v>1.7798204250763126E-3</c:v>
                </c:pt>
                <c:pt idx="2390">
                  <c:v>9.5401305795167968</c:v>
                </c:pt>
                <c:pt idx="2391">
                  <c:v>3.7831833425345618</c:v>
                </c:pt>
                <c:pt idx="2392">
                  <c:v>2.8236628550848963</c:v>
                </c:pt>
                <c:pt idx="2393">
                  <c:v>4.6022585623130885</c:v>
                </c:pt>
                <c:pt idx="2394">
                  <c:v>0.23161342640537291</c:v>
                </c:pt>
                <c:pt idx="2395">
                  <c:v>5.3862972605020154</c:v>
                </c:pt>
                <c:pt idx="2396">
                  <c:v>5.4938086967317918</c:v>
                </c:pt>
                <c:pt idx="2397">
                  <c:v>3.7004191682551002</c:v>
                </c:pt>
                <c:pt idx="2398">
                  <c:v>8.7067580621274789</c:v>
                </c:pt>
                <c:pt idx="2399">
                  <c:v>9.9819290582546216</c:v>
                </c:pt>
                <c:pt idx="2400">
                  <c:v>8.4531992287694759</c:v>
                </c:pt>
                <c:pt idx="2401">
                  <c:v>9.6553749858534985</c:v>
                </c:pt>
                <c:pt idx="2402">
                  <c:v>2.64649554174472</c:v>
                </c:pt>
                <c:pt idx="2403">
                  <c:v>7.1820488436439378</c:v>
                </c:pt>
                <c:pt idx="2404">
                  <c:v>2.3930118365381827</c:v>
                </c:pt>
                <c:pt idx="2405">
                  <c:v>4.0173506926552625</c:v>
                </c:pt>
                <c:pt idx="2406">
                  <c:v>0.19437643502297744</c:v>
                </c:pt>
                <c:pt idx="2407">
                  <c:v>4.0339087284555397</c:v>
                </c:pt>
                <c:pt idx="2408">
                  <c:v>1.1452605422791606</c:v>
                </c:pt>
                <c:pt idx="2409">
                  <c:v>8.1393763842567619</c:v>
                </c:pt>
                <c:pt idx="2410">
                  <c:v>2.6161545558069692</c:v>
                </c:pt>
                <c:pt idx="2411">
                  <c:v>3.5466657733680167</c:v>
                </c:pt>
                <c:pt idx="2412">
                  <c:v>8.2397453077219946</c:v>
                </c:pt>
                <c:pt idx="2413">
                  <c:v>8.7216499677655399</c:v>
                </c:pt>
                <c:pt idx="2414">
                  <c:v>1.4150362321158714</c:v>
                </c:pt>
                <c:pt idx="2415">
                  <c:v>6.8335668302518027</c:v>
                </c:pt>
                <c:pt idx="2416">
                  <c:v>6.4064896067342492</c:v>
                </c:pt>
                <c:pt idx="2417">
                  <c:v>8.5143817029823889</c:v>
                </c:pt>
                <c:pt idx="2418">
                  <c:v>3.5137733317430797</c:v>
                </c:pt>
                <c:pt idx="2419">
                  <c:v>0.34382393751096946</c:v>
                </c:pt>
                <c:pt idx="2420">
                  <c:v>5.9269756888851388</c:v>
                </c:pt>
                <c:pt idx="2421">
                  <c:v>8.8544846191566506</c:v>
                </c:pt>
                <c:pt idx="2422">
                  <c:v>6.0759652567874713</c:v>
                </c:pt>
                <c:pt idx="2423">
                  <c:v>5.7994130286766987</c:v>
                </c:pt>
                <c:pt idx="2424">
                  <c:v>9.3338943693258791</c:v>
                </c:pt>
                <c:pt idx="2425">
                  <c:v>8.1949842760758198</c:v>
                </c:pt>
                <c:pt idx="2426">
                  <c:v>5.4091195709438811</c:v>
                </c:pt>
                <c:pt idx="2427">
                  <c:v>9.6737825575051222</c:v>
                </c:pt>
                <c:pt idx="2428">
                  <c:v>8.954093320247507</c:v>
                </c:pt>
                <c:pt idx="2429">
                  <c:v>9.3071429032074846</c:v>
                </c:pt>
                <c:pt idx="2430">
                  <c:v>7.1077560207384645</c:v>
                </c:pt>
                <c:pt idx="2431">
                  <c:v>2.471024026547104</c:v>
                </c:pt>
                <c:pt idx="2432">
                  <c:v>1.9836161826056118</c:v>
                </c:pt>
                <c:pt idx="2433">
                  <c:v>2.1067293232906903</c:v>
                </c:pt>
                <c:pt idx="2434">
                  <c:v>5.0808650323990854</c:v>
                </c:pt>
                <c:pt idx="2435">
                  <c:v>5.0857751448790811</c:v>
                </c:pt>
                <c:pt idx="2436">
                  <c:v>6.1098825032521233</c:v>
                </c:pt>
                <c:pt idx="2437">
                  <c:v>4.2149352467515202</c:v>
                </c:pt>
                <c:pt idx="2438">
                  <c:v>3.6773097009652655</c:v>
                </c:pt>
                <c:pt idx="2439">
                  <c:v>5.0968178703112255</c:v>
                </c:pt>
                <c:pt idx="2440">
                  <c:v>0.42393725698857576</c:v>
                </c:pt>
                <c:pt idx="2441">
                  <c:v>5.5183598803269085</c:v>
                </c:pt>
                <c:pt idx="2442">
                  <c:v>6.3784326422093596</c:v>
                </c:pt>
                <c:pt idx="2443">
                  <c:v>5.2361508126262075</c:v>
                </c:pt>
                <c:pt idx="2444">
                  <c:v>1.0420109415214298</c:v>
                </c:pt>
                <c:pt idx="2445">
                  <c:v>0.68803244163836663</c:v>
                </c:pt>
                <c:pt idx="2446">
                  <c:v>8.1740041663280305</c:v>
                </c:pt>
                <c:pt idx="2447">
                  <c:v>9.4974363789059364</c:v>
                </c:pt>
                <c:pt idx="2448">
                  <c:v>6.8395863365303855</c:v>
                </c:pt>
                <c:pt idx="2449">
                  <c:v>3.0490348916426639</c:v>
                </c:pt>
                <c:pt idx="2450">
                  <c:v>5.6056633256166695</c:v>
                </c:pt>
                <c:pt idx="2451">
                  <c:v>9.6230235392653007</c:v>
                </c:pt>
                <c:pt idx="2452">
                  <c:v>3.0127328159843088</c:v>
                </c:pt>
                <c:pt idx="2453">
                  <c:v>6.1289873775296337</c:v>
                </c:pt>
                <c:pt idx="2454">
                  <c:v>6.7666921481417504</c:v>
                </c:pt>
                <c:pt idx="2455">
                  <c:v>6.4147318798727655</c:v>
                </c:pt>
                <c:pt idx="2456">
                  <c:v>7.9166669477935194</c:v>
                </c:pt>
                <c:pt idx="2457">
                  <c:v>1.4324922754157798</c:v>
                </c:pt>
                <c:pt idx="2458">
                  <c:v>3.1724298815938168</c:v>
                </c:pt>
                <c:pt idx="2459">
                  <c:v>6.8979954553821283</c:v>
                </c:pt>
                <c:pt idx="2460">
                  <c:v>9.2533596814897869</c:v>
                </c:pt>
                <c:pt idx="2461">
                  <c:v>3.816533616116482</c:v>
                </c:pt>
                <c:pt idx="2462">
                  <c:v>9.0864562303448562</c:v>
                </c:pt>
                <c:pt idx="2463">
                  <c:v>7.6121468673118438</c:v>
                </c:pt>
                <c:pt idx="2464">
                  <c:v>1.4339782776167103E-2</c:v>
                </c:pt>
                <c:pt idx="2465">
                  <c:v>4.1622464592321791</c:v>
                </c:pt>
                <c:pt idx="2466">
                  <c:v>5.074570319865126</c:v>
                </c:pt>
                <c:pt idx="2467">
                  <c:v>8.9089878135777525</c:v>
                </c:pt>
                <c:pt idx="2468">
                  <c:v>4.7600971743708724</c:v>
                </c:pt>
                <c:pt idx="2469">
                  <c:v>5.9866511377952794</c:v>
                </c:pt>
                <c:pt idx="2470">
                  <c:v>5.3908861166341726</c:v>
                </c:pt>
                <c:pt idx="2471">
                  <c:v>5.2698602654024294</c:v>
                </c:pt>
                <c:pt idx="2472">
                  <c:v>2.7096165843123612</c:v>
                </c:pt>
                <c:pt idx="2473">
                  <c:v>6.709214223600255</c:v>
                </c:pt>
                <c:pt idx="2474">
                  <c:v>5.7008473200743834</c:v>
                </c:pt>
                <c:pt idx="2475">
                  <c:v>5.0711049541779785</c:v>
                </c:pt>
                <c:pt idx="2476">
                  <c:v>2.4444275263231141</c:v>
                </c:pt>
                <c:pt idx="2477">
                  <c:v>7.7966935166633133</c:v>
                </c:pt>
                <c:pt idx="2478">
                  <c:v>4.7961997080580971</c:v>
                </c:pt>
                <c:pt idx="2479">
                  <c:v>1.0816293161143014</c:v>
                </c:pt>
                <c:pt idx="2480">
                  <c:v>1.2320224059037132E-2</c:v>
                </c:pt>
                <c:pt idx="2481">
                  <c:v>3.6491827746404075</c:v>
                </c:pt>
                <c:pt idx="2482">
                  <c:v>0.6434186166577196</c:v>
                </c:pt>
                <c:pt idx="2483">
                  <c:v>2.9963074891122727</c:v>
                </c:pt>
                <c:pt idx="2484">
                  <c:v>5.7899093370508874</c:v>
                </c:pt>
                <c:pt idx="2485">
                  <c:v>0.62552287741000578</c:v>
                </c:pt>
                <c:pt idx="2486">
                  <c:v>8.344050974043105</c:v>
                </c:pt>
                <c:pt idx="2487">
                  <c:v>3.4624512137845787</c:v>
                </c:pt>
                <c:pt idx="2488">
                  <c:v>9.839766723511449</c:v>
                </c:pt>
                <c:pt idx="2489">
                  <c:v>2.0373731614888957</c:v>
                </c:pt>
                <c:pt idx="2490">
                  <c:v>4.2715499055237496</c:v>
                </c:pt>
                <c:pt idx="2491">
                  <c:v>9.5838203964683562</c:v>
                </c:pt>
                <c:pt idx="2492">
                  <c:v>0.71712221767749929</c:v>
                </c:pt>
                <c:pt idx="2493">
                  <c:v>7.3830650198577095</c:v>
                </c:pt>
                <c:pt idx="2494">
                  <c:v>5.3753521962183823</c:v>
                </c:pt>
                <c:pt idx="2495">
                  <c:v>8.0435707722082128</c:v>
                </c:pt>
                <c:pt idx="2496">
                  <c:v>3.3973145576135386</c:v>
                </c:pt>
                <c:pt idx="2497">
                  <c:v>0.61772760782413172</c:v>
                </c:pt>
                <c:pt idx="2498">
                  <c:v>9.1897801107312844</c:v>
                </c:pt>
                <c:pt idx="2499">
                  <c:v>9.4769989996982567</c:v>
                </c:pt>
                <c:pt idx="2500">
                  <c:v>7.1943567051693602</c:v>
                </c:pt>
                <c:pt idx="2501">
                  <c:v>9.2556674280930729</c:v>
                </c:pt>
                <c:pt idx="2502">
                  <c:v>9.6408338804137959</c:v>
                </c:pt>
                <c:pt idx="2503">
                  <c:v>8.3539291406772342</c:v>
                </c:pt>
                <c:pt idx="2504">
                  <c:v>8.2372108423850889</c:v>
                </c:pt>
                <c:pt idx="2505">
                  <c:v>5.1950911468220156</c:v>
                </c:pt>
                <c:pt idx="2506">
                  <c:v>3.6843080213279662</c:v>
                </c:pt>
                <c:pt idx="2507">
                  <c:v>9.6203140180973925</c:v>
                </c:pt>
                <c:pt idx="2508">
                  <c:v>1.8072561449634961</c:v>
                </c:pt>
                <c:pt idx="2509">
                  <c:v>1.9306686352182378</c:v>
                </c:pt>
                <c:pt idx="2510">
                  <c:v>4.0150089283544945</c:v>
                </c:pt>
                <c:pt idx="2511">
                  <c:v>1.9917607341713519</c:v>
                </c:pt>
                <c:pt idx="2512">
                  <c:v>8.9302535814078681</c:v>
                </c:pt>
                <c:pt idx="2513">
                  <c:v>3.1192753647739924</c:v>
                </c:pt>
                <c:pt idx="2514">
                  <c:v>9.6761017784529031</c:v>
                </c:pt>
                <c:pt idx="2515">
                  <c:v>9.6431092544738739</c:v>
                </c:pt>
                <c:pt idx="2516">
                  <c:v>5.6249683579630645</c:v>
                </c:pt>
                <c:pt idx="2517">
                  <c:v>8.4140115536673505</c:v>
                </c:pt>
                <c:pt idx="2518">
                  <c:v>4.4344056985390425</c:v>
                </c:pt>
                <c:pt idx="2519">
                  <c:v>2.854792433604505</c:v>
                </c:pt>
                <c:pt idx="2520">
                  <c:v>6.1004140560061684</c:v>
                </c:pt>
                <c:pt idx="2521">
                  <c:v>0.43929707635097531</c:v>
                </c:pt>
                <c:pt idx="2522">
                  <c:v>9.9414361233976045</c:v>
                </c:pt>
                <c:pt idx="2523">
                  <c:v>4.0636436820613335</c:v>
                </c:pt>
                <c:pt idx="2524">
                  <c:v>5.3882871789101472</c:v>
                </c:pt>
                <c:pt idx="2525">
                  <c:v>4.1258902507777586</c:v>
                </c:pt>
                <c:pt idx="2526">
                  <c:v>2.5350267773147142</c:v>
                </c:pt>
                <c:pt idx="2527">
                  <c:v>6.8693378803793781</c:v>
                </c:pt>
                <c:pt idx="2528">
                  <c:v>3.6100636376768938</c:v>
                </c:pt>
                <c:pt idx="2529">
                  <c:v>5.8349403166882645</c:v>
                </c:pt>
                <c:pt idx="2530">
                  <c:v>2.9079854831572267</c:v>
                </c:pt>
                <c:pt idx="2531">
                  <c:v>9.7628470492648223</c:v>
                </c:pt>
                <c:pt idx="2532">
                  <c:v>8.3849240909574885</c:v>
                </c:pt>
                <c:pt idx="2533">
                  <c:v>5.1644474077635545</c:v>
                </c:pt>
                <c:pt idx="2534">
                  <c:v>0.41443368683676385</c:v>
                </c:pt>
                <c:pt idx="2535">
                  <c:v>8.5629791082603557</c:v>
                </c:pt>
                <c:pt idx="2536">
                  <c:v>9.0546607111749466</c:v>
                </c:pt>
                <c:pt idx="2537">
                  <c:v>6.9990070947484524</c:v>
                </c:pt>
                <c:pt idx="2538">
                  <c:v>9.1568682413382874</c:v>
                </c:pt>
                <c:pt idx="2539">
                  <c:v>1.2212819892191698</c:v>
                </c:pt>
                <c:pt idx="2540">
                  <c:v>2.4943898180131141</c:v>
                </c:pt>
                <c:pt idx="2541">
                  <c:v>1.6565230941083</c:v>
                </c:pt>
                <c:pt idx="2542">
                  <c:v>0.15857287887356408</c:v>
                </c:pt>
                <c:pt idx="2543">
                  <c:v>4.4985870506414765</c:v>
                </c:pt>
                <c:pt idx="2544">
                  <c:v>2.639578467764272</c:v>
                </c:pt>
                <c:pt idx="2545">
                  <c:v>5.7614781372420394</c:v>
                </c:pt>
                <c:pt idx="2546">
                  <c:v>8.1555665211230366</c:v>
                </c:pt>
                <c:pt idx="2547">
                  <c:v>8.3642897467674224</c:v>
                </c:pt>
                <c:pt idx="2548">
                  <c:v>5.6863859778231465</c:v>
                </c:pt>
                <c:pt idx="2549">
                  <c:v>2.0260871168648427</c:v>
                </c:pt>
                <c:pt idx="2550">
                  <c:v>1.64925551869799</c:v>
                </c:pt>
                <c:pt idx="2551">
                  <c:v>0.84626772067316869</c:v>
                </c:pt>
                <c:pt idx="2552">
                  <c:v>1.4598770986451362</c:v>
                </c:pt>
                <c:pt idx="2553">
                  <c:v>5.9858715724338234</c:v>
                </c:pt>
                <c:pt idx="2554">
                  <c:v>3.4228599057870377</c:v>
                </c:pt>
                <c:pt idx="2555">
                  <c:v>7.4276412791967346</c:v>
                </c:pt>
                <c:pt idx="2556">
                  <c:v>3.3759977869842532</c:v>
                </c:pt>
                <c:pt idx="2557">
                  <c:v>3.6679564073052795</c:v>
                </c:pt>
                <c:pt idx="2558">
                  <c:v>4.9287691565454415</c:v>
                </c:pt>
                <c:pt idx="2559">
                  <c:v>4.2227589873873805</c:v>
                </c:pt>
                <c:pt idx="2560">
                  <c:v>7.6576794773266945</c:v>
                </c:pt>
                <c:pt idx="2561">
                  <c:v>3.0912795211584267</c:v>
                </c:pt>
                <c:pt idx="2562">
                  <c:v>1.3665185532959261</c:v>
                </c:pt>
                <c:pt idx="2563">
                  <c:v>5.0044538380026475</c:v>
                </c:pt>
                <c:pt idx="2564">
                  <c:v>6.6107887831779495</c:v>
                </c:pt>
                <c:pt idx="2565">
                  <c:v>3.122146922173572</c:v>
                </c:pt>
                <c:pt idx="2566">
                  <c:v>7.1961512411656345</c:v>
                </c:pt>
                <c:pt idx="2567">
                  <c:v>3.6447670778621997</c:v>
                </c:pt>
                <c:pt idx="2568">
                  <c:v>7.2015062241116112</c:v>
                </c:pt>
                <c:pt idx="2569">
                  <c:v>0.50300413204183769</c:v>
                </c:pt>
                <c:pt idx="2570">
                  <c:v>8.6398130428016309</c:v>
                </c:pt>
                <c:pt idx="2571">
                  <c:v>9.3182969305818126</c:v>
                </c:pt>
                <c:pt idx="2572">
                  <c:v>2.5007880903048387</c:v>
                </c:pt>
                <c:pt idx="2573">
                  <c:v>3.169376440415288</c:v>
                </c:pt>
                <c:pt idx="2574">
                  <c:v>8.3033683926455009</c:v>
                </c:pt>
                <c:pt idx="2575">
                  <c:v>5.0247854777234231</c:v>
                </c:pt>
                <c:pt idx="2576">
                  <c:v>2.0134734881303382</c:v>
                </c:pt>
                <c:pt idx="2577">
                  <c:v>8.5050127841576906</c:v>
                </c:pt>
                <c:pt idx="2578">
                  <c:v>9.0285076688723009</c:v>
                </c:pt>
                <c:pt idx="2579">
                  <c:v>9.7312980322360119</c:v>
                </c:pt>
                <c:pt idx="2580">
                  <c:v>3.8905784628368267</c:v>
                </c:pt>
                <c:pt idx="2581">
                  <c:v>3.9354662094293169</c:v>
                </c:pt>
                <c:pt idx="2582">
                  <c:v>9.027978954924949</c:v>
                </c:pt>
                <c:pt idx="2583">
                  <c:v>4.3051374189365745</c:v>
                </c:pt>
                <c:pt idx="2584">
                  <c:v>7.5302367607470888E-2</c:v>
                </c:pt>
                <c:pt idx="2585">
                  <c:v>9.8516651051788884</c:v>
                </c:pt>
                <c:pt idx="2586">
                  <c:v>4.3352150155634854</c:v>
                </c:pt>
                <c:pt idx="2587">
                  <c:v>7.5120447993480663</c:v>
                </c:pt>
                <c:pt idx="2588">
                  <c:v>3.8794214913706178</c:v>
                </c:pt>
                <c:pt idx="2589">
                  <c:v>2.6339562360236179</c:v>
                </c:pt>
                <c:pt idx="2590">
                  <c:v>6.0781156370301455</c:v>
                </c:pt>
                <c:pt idx="2591">
                  <c:v>0.63602745366920821</c:v>
                </c:pt>
                <c:pt idx="2592">
                  <c:v>8.3924198397042247</c:v>
                </c:pt>
                <c:pt idx="2593">
                  <c:v>4.5508311570225946</c:v>
                </c:pt>
                <c:pt idx="2594">
                  <c:v>9.8556783047627228</c:v>
                </c:pt>
                <c:pt idx="2595">
                  <c:v>4.8655782202341289</c:v>
                </c:pt>
                <c:pt idx="2596">
                  <c:v>3.8137651945167552</c:v>
                </c:pt>
                <c:pt idx="2597">
                  <c:v>0.7835310998331545</c:v>
                </c:pt>
                <c:pt idx="2598">
                  <c:v>3.693243449496094</c:v>
                </c:pt>
                <c:pt idx="2599">
                  <c:v>3.0577678240716382</c:v>
                </c:pt>
                <c:pt idx="2600">
                  <c:v>2.9961146501520202</c:v>
                </c:pt>
                <c:pt idx="2601">
                  <c:v>2.0223617190066285</c:v>
                </c:pt>
                <c:pt idx="2602">
                  <c:v>2.9823129627157039</c:v>
                </c:pt>
                <c:pt idx="2603">
                  <c:v>6.6507843173726355</c:v>
                </c:pt>
                <c:pt idx="2604">
                  <c:v>1.6810190623599188</c:v>
                </c:pt>
                <c:pt idx="2605">
                  <c:v>5.1450665995505664</c:v>
                </c:pt>
                <c:pt idx="2606">
                  <c:v>6.2240373096173869</c:v>
                </c:pt>
                <c:pt idx="2607">
                  <c:v>9.6795461905555076</c:v>
                </c:pt>
                <c:pt idx="2608">
                  <c:v>5.6707788215264046</c:v>
                </c:pt>
                <c:pt idx="2609">
                  <c:v>9.4419430579276398</c:v>
                </c:pt>
                <c:pt idx="2610">
                  <c:v>1.7252845240763521</c:v>
                </c:pt>
                <c:pt idx="2611">
                  <c:v>3.4418728047861977</c:v>
                </c:pt>
                <c:pt idx="2612">
                  <c:v>1.2897808893844476</c:v>
                </c:pt>
                <c:pt idx="2613">
                  <c:v>0.46264303019568259</c:v>
                </c:pt>
                <c:pt idx="2614">
                  <c:v>3.1853468962896079</c:v>
                </c:pt>
                <c:pt idx="2615">
                  <c:v>3.0302306974193742</c:v>
                </c:pt>
                <c:pt idx="2616">
                  <c:v>0.98593639644164721</c:v>
                </c:pt>
                <c:pt idx="2617">
                  <c:v>6.9864315247716524</c:v>
                </c:pt>
                <c:pt idx="2618">
                  <c:v>6.8532382602365765</c:v>
                </c:pt>
                <c:pt idx="2619">
                  <c:v>2.8400804761813836</c:v>
                </c:pt>
                <c:pt idx="2620">
                  <c:v>5.8988966788788755</c:v>
                </c:pt>
                <c:pt idx="2621">
                  <c:v>10.061090873711256</c:v>
                </c:pt>
                <c:pt idx="2622">
                  <c:v>16.466981561695302</c:v>
                </c:pt>
                <c:pt idx="2623">
                  <c:v>13.216416146268866</c:v>
                </c:pt>
                <c:pt idx="2624">
                  <c:v>11.42603717145243</c:v>
                </c:pt>
                <c:pt idx="2625">
                  <c:v>10.33391787242682</c:v>
                </c:pt>
                <c:pt idx="2626">
                  <c:v>11.367201414153994</c:v>
                </c:pt>
                <c:pt idx="2627">
                  <c:v>14.964455369546554</c:v>
                </c:pt>
                <c:pt idx="2628">
                  <c:v>8.7422602598420749</c:v>
                </c:pt>
                <c:pt idx="2629">
                  <c:v>5.4328981077229024</c:v>
                </c:pt>
                <c:pt idx="2630">
                  <c:v>6.7245132286761882</c:v>
                </c:pt>
                <c:pt idx="2631">
                  <c:v>9.8203602798593028</c:v>
                </c:pt>
                <c:pt idx="2632">
                  <c:v>2.4492865298978925</c:v>
                </c:pt>
                <c:pt idx="2633">
                  <c:v>9.3291861799496765</c:v>
                </c:pt>
                <c:pt idx="2634">
                  <c:v>2.7126406856491907</c:v>
                </c:pt>
                <c:pt idx="2635">
                  <c:v>9.797212575545549</c:v>
                </c:pt>
                <c:pt idx="2636">
                  <c:v>6.5103344648406027</c:v>
                </c:pt>
                <c:pt idx="2637">
                  <c:v>6.0289227190320895</c:v>
                </c:pt>
                <c:pt idx="2638">
                  <c:v>8.0586265880971624</c:v>
                </c:pt>
                <c:pt idx="2639">
                  <c:v>7.9165960811456424</c:v>
                </c:pt>
                <c:pt idx="2640">
                  <c:v>2.4070627636142787</c:v>
                </c:pt>
                <c:pt idx="2641">
                  <c:v>4.5251304421235048</c:v>
                </c:pt>
                <c:pt idx="2642">
                  <c:v>5.2650446947740734</c:v>
                </c:pt>
                <c:pt idx="2643">
                  <c:v>6.4239418921363693</c:v>
                </c:pt>
                <c:pt idx="2644">
                  <c:v>3.0996586892804281</c:v>
                </c:pt>
                <c:pt idx="2645">
                  <c:v>7.8887379341872705</c:v>
                </c:pt>
                <c:pt idx="2646">
                  <c:v>3.0707730885954811</c:v>
                </c:pt>
                <c:pt idx="2647">
                  <c:v>2.3841923466216461</c:v>
                </c:pt>
                <c:pt idx="2648">
                  <c:v>5.8367146609238887</c:v>
                </c:pt>
                <c:pt idx="2649">
                  <c:v>9.4832676143041006</c:v>
                </c:pt>
                <c:pt idx="2650">
                  <c:v>0.44555154296297622</c:v>
                </c:pt>
                <c:pt idx="2651">
                  <c:v>4.23502319136922</c:v>
                </c:pt>
                <c:pt idx="2652">
                  <c:v>4.5767690312453739</c:v>
                </c:pt>
                <c:pt idx="2653">
                  <c:v>5.0543324642336414</c:v>
                </c:pt>
                <c:pt idx="2654">
                  <c:v>2.8105110096902366</c:v>
                </c:pt>
                <c:pt idx="2655">
                  <c:v>5.2276438535545129</c:v>
                </c:pt>
                <c:pt idx="2656">
                  <c:v>8.3472074251891133</c:v>
                </c:pt>
                <c:pt idx="2657">
                  <c:v>0.6182761353510563</c:v>
                </c:pt>
                <c:pt idx="2658">
                  <c:v>9.7574242056507252</c:v>
                </c:pt>
                <c:pt idx="2659">
                  <c:v>1.4274448411767986</c:v>
                </c:pt>
                <c:pt idx="2660">
                  <c:v>6.0178940961846283</c:v>
                </c:pt>
                <c:pt idx="2661">
                  <c:v>7.9694764340497324</c:v>
                </c:pt>
                <c:pt idx="2662">
                  <c:v>9.3314869475054181</c:v>
                </c:pt>
                <c:pt idx="2663">
                  <c:v>6.1291722232287045</c:v>
                </c:pt>
                <c:pt idx="2664">
                  <c:v>13.353186939263951</c:v>
                </c:pt>
                <c:pt idx="2665">
                  <c:v>19.235013882700489</c:v>
                </c:pt>
                <c:pt idx="2666">
                  <c:v>44.653484772109444</c:v>
                </c:pt>
                <c:pt idx="2667">
                  <c:v>78.479377908000799</c:v>
                </c:pt>
                <c:pt idx="2668">
                  <c:v>136.41129181136728</c:v>
                </c:pt>
                <c:pt idx="2669">
                  <c:v>233.43845356686418</c:v>
                </c:pt>
                <c:pt idx="2670">
                  <c:v>361.95830450364224</c:v>
                </c:pt>
                <c:pt idx="2671">
                  <c:v>520.96656150399747</c:v>
                </c:pt>
                <c:pt idx="2672">
                  <c:v>695.16203929304049</c:v>
                </c:pt>
                <c:pt idx="2673">
                  <c:v>858.35527902922649</c:v>
                </c:pt>
                <c:pt idx="2674">
                  <c:v>962.45449587950407</c:v>
                </c:pt>
                <c:pt idx="2675">
                  <c:v>1003.7056335652785</c:v>
                </c:pt>
                <c:pt idx="2676">
                  <c:v>968.40198170921349</c:v>
                </c:pt>
                <c:pt idx="2677">
                  <c:v>853.64043712939804</c:v>
                </c:pt>
                <c:pt idx="2678">
                  <c:v>701.6990150809313</c:v>
                </c:pt>
                <c:pt idx="2679">
                  <c:v>528.87170491749805</c:v>
                </c:pt>
                <c:pt idx="2680">
                  <c:v>362.88228535937031</c:v>
                </c:pt>
                <c:pt idx="2681">
                  <c:v>230.52668786052445</c:v>
                </c:pt>
                <c:pt idx="2682">
                  <c:v>136.59220018026849</c:v>
                </c:pt>
                <c:pt idx="2683">
                  <c:v>82.462692657526858</c:v>
                </c:pt>
                <c:pt idx="2684">
                  <c:v>43.06749544873</c:v>
                </c:pt>
                <c:pt idx="2685">
                  <c:v>19.094004178940118</c:v>
                </c:pt>
                <c:pt idx="2686">
                  <c:v>15.520759861277256</c:v>
                </c:pt>
                <c:pt idx="2687">
                  <c:v>7.4543834033194694</c:v>
                </c:pt>
                <c:pt idx="2688">
                  <c:v>1.8615176728347131</c:v>
                </c:pt>
                <c:pt idx="2689">
                  <c:v>8.3102359354890147</c:v>
                </c:pt>
                <c:pt idx="2690">
                  <c:v>0.33710165638808182</c:v>
                </c:pt>
                <c:pt idx="2691">
                  <c:v>1.7399840077654911</c:v>
                </c:pt>
                <c:pt idx="2692">
                  <c:v>2.7515007126480011</c:v>
                </c:pt>
                <c:pt idx="2693">
                  <c:v>9.7984200955810401</c:v>
                </c:pt>
                <c:pt idx="2694">
                  <c:v>3.7335694942051969</c:v>
                </c:pt>
                <c:pt idx="2695">
                  <c:v>5.767813498668775</c:v>
                </c:pt>
                <c:pt idx="2696">
                  <c:v>4.4679657589014345</c:v>
                </c:pt>
                <c:pt idx="2697">
                  <c:v>3.2380216612794812</c:v>
                </c:pt>
                <c:pt idx="2698">
                  <c:v>2.0522314462586997</c:v>
                </c:pt>
                <c:pt idx="2699">
                  <c:v>4.6229896373012558</c:v>
                </c:pt>
                <c:pt idx="2700">
                  <c:v>1.272081287482457</c:v>
                </c:pt>
                <c:pt idx="2701">
                  <c:v>9.1490854111446378</c:v>
                </c:pt>
                <c:pt idx="2702">
                  <c:v>4.0797428574641534</c:v>
                </c:pt>
                <c:pt idx="2703">
                  <c:v>2.5270239556867611</c:v>
                </c:pt>
                <c:pt idx="2704">
                  <c:v>9.7133515217294999</c:v>
                </c:pt>
                <c:pt idx="2705">
                  <c:v>1.5727661219866431</c:v>
                </c:pt>
                <c:pt idx="2706">
                  <c:v>2.564235486761242</c:v>
                </c:pt>
                <c:pt idx="2707">
                  <c:v>5.0170244567723845</c:v>
                </c:pt>
                <c:pt idx="2708">
                  <c:v>5.3728470705472455</c:v>
                </c:pt>
                <c:pt idx="2709">
                  <c:v>0.85998959991627544</c:v>
                </c:pt>
                <c:pt idx="2710">
                  <c:v>9.8571264661801195</c:v>
                </c:pt>
                <c:pt idx="2711">
                  <c:v>3.1013556554592627</c:v>
                </c:pt>
                <c:pt idx="2712">
                  <c:v>7.1196481969977583</c:v>
                </c:pt>
                <c:pt idx="2713">
                  <c:v>9.9670403068966547</c:v>
                </c:pt>
                <c:pt idx="2714">
                  <c:v>4.9072227684420824</c:v>
                </c:pt>
                <c:pt idx="2715">
                  <c:v>7.4423426580120324</c:v>
                </c:pt>
                <c:pt idx="2716">
                  <c:v>6.010567624827603</c:v>
                </c:pt>
                <c:pt idx="2717">
                  <c:v>2.2628317635754289</c:v>
                </c:pt>
                <c:pt idx="2718">
                  <c:v>0.26013547459052572</c:v>
                </c:pt>
                <c:pt idx="2719">
                  <c:v>5.4692359406263602</c:v>
                </c:pt>
                <c:pt idx="2720">
                  <c:v>2.2735739916613515</c:v>
                </c:pt>
                <c:pt idx="2721">
                  <c:v>7.2464487277896934</c:v>
                </c:pt>
                <c:pt idx="2722">
                  <c:v>4.4384973519856734</c:v>
                </c:pt>
                <c:pt idx="2723">
                  <c:v>9.712970107330948</c:v>
                </c:pt>
                <c:pt idx="2724">
                  <c:v>7.0645398840965745</c:v>
                </c:pt>
                <c:pt idx="2725">
                  <c:v>8.8180067045070007</c:v>
                </c:pt>
                <c:pt idx="2726">
                  <c:v>3.4802280019337761</c:v>
                </c:pt>
                <c:pt idx="2727">
                  <c:v>2.4475595893478888</c:v>
                </c:pt>
                <c:pt idx="2728">
                  <c:v>6.2280286713394855</c:v>
                </c:pt>
                <c:pt idx="2729">
                  <c:v>4.437345785205614</c:v>
                </c:pt>
                <c:pt idx="2730">
                  <c:v>0.90591584492051513</c:v>
                </c:pt>
                <c:pt idx="2731">
                  <c:v>6.9802137459667524</c:v>
                </c:pt>
                <c:pt idx="2732">
                  <c:v>4.4981630259458134</c:v>
                </c:pt>
                <c:pt idx="2733">
                  <c:v>1.0179417942814073</c:v>
                </c:pt>
                <c:pt idx="2734">
                  <c:v>2.5465156452422111</c:v>
                </c:pt>
                <c:pt idx="2735">
                  <c:v>5.3809245084771256</c:v>
                </c:pt>
                <c:pt idx="2736">
                  <c:v>7.0032761971607824</c:v>
                </c:pt>
                <c:pt idx="2737">
                  <c:v>0.46116786466806836</c:v>
                </c:pt>
                <c:pt idx="2738">
                  <c:v>7.2484893134895989</c:v>
                </c:pt>
                <c:pt idx="2739">
                  <c:v>0.91088650884414357</c:v>
                </c:pt>
                <c:pt idx="2740">
                  <c:v>2.4138211983487823</c:v>
                </c:pt>
                <c:pt idx="2741">
                  <c:v>5.5719210312249023</c:v>
                </c:pt>
                <c:pt idx="2742">
                  <c:v>5.2641455121783984</c:v>
                </c:pt>
                <c:pt idx="2743">
                  <c:v>4.4443859363007245</c:v>
                </c:pt>
                <c:pt idx="2744">
                  <c:v>5.1127004574511847</c:v>
                </c:pt>
                <c:pt idx="2745">
                  <c:v>2.0960517033344397</c:v>
                </c:pt>
                <c:pt idx="2746">
                  <c:v>0.83752953702484545</c:v>
                </c:pt>
                <c:pt idx="2747">
                  <c:v>1.3998970563262447</c:v>
                </c:pt>
                <c:pt idx="2748">
                  <c:v>7.6979619677952336</c:v>
                </c:pt>
                <c:pt idx="2749">
                  <c:v>3.5579460613409655</c:v>
                </c:pt>
                <c:pt idx="2750">
                  <c:v>5.0433561023517424</c:v>
                </c:pt>
                <c:pt idx="2751">
                  <c:v>5.0468864896319872</c:v>
                </c:pt>
                <c:pt idx="2752">
                  <c:v>0.54303162058162524</c:v>
                </c:pt>
                <c:pt idx="2753">
                  <c:v>4.111100338873106</c:v>
                </c:pt>
                <c:pt idx="2754">
                  <c:v>2.7249378105428699</c:v>
                </c:pt>
                <c:pt idx="2755">
                  <c:v>2.5824027598132537</c:v>
                </c:pt>
                <c:pt idx="2756">
                  <c:v>1.5319648784998714</c:v>
                </c:pt>
                <c:pt idx="2757">
                  <c:v>0.80289916425302865</c:v>
                </c:pt>
                <c:pt idx="2758">
                  <c:v>8.8249931460029689</c:v>
                </c:pt>
                <c:pt idx="2759">
                  <c:v>5.0112755741594475</c:v>
                </c:pt>
                <c:pt idx="2760">
                  <c:v>0.57805341185628101</c:v>
                </c:pt>
                <c:pt idx="2761">
                  <c:v>7.1798264292928424</c:v>
                </c:pt>
                <c:pt idx="2762">
                  <c:v>6.3846322762736385</c:v>
                </c:pt>
                <c:pt idx="2763">
                  <c:v>2.7024552765266772</c:v>
                </c:pt>
                <c:pt idx="2764">
                  <c:v>7.1133830461389245</c:v>
                </c:pt>
                <c:pt idx="2765">
                  <c:v>3.9322623791304769</c:v>
                </c:pt>
                <c:pt idx="2766">
                  <c:v>1.0898467936151826</c:v>
                </c:pt>
                <c:pt idx="2767">
                  <c:v>6.3967305653131614</c:v>
                </c:pt>
                <c:pt idx="2768">
                  <c:v>11.146660675234768</c:v>
                </c:pt>
                <c:pt idx="2769">
                  <c:v>4.3465059482551345</c:v>
                </c:pt>
                <c:pt idx="2770">
                  <c:v>11.548169690832653</c:v>
                </c:pt>
                <c:pt idx="2771">
                  <c:v>6.8932661017920989</c:v>
                </c:pt>
                <c:pt idx="2772">
                  <c:v>8.3557269624064094</c:v>
                </c:pt>
                <c:pt idx="2773">
                  <c:v>18.45111811719169</c:v>
                </c:pt>
                <c:pt idx="2774">
                  <c:v>15.408178438299498</c:v>
                </c:pt>
                <c:pt idx="2775">
                  <c:v>19.769161314145869</c:v>
                </c:pt>
                <c:pt idx="2776">
                  <c:v>14.722332461457738</c:v>
                </c:pt>
                <c:pt idx="2777">
                  <c:v>15.404170482231907</c:v>
                </c:pt>
                <c:pt idx="2778">
                  <c:v>15.094429085862425</c:v>
                </c:pt>
                <c:pt idx="2779">
                  <c:v>8.8222414716174686</c:v>
                </c:pt>
                <c:pt idx="2780">
                  <c:v>11.729026305876168</c:v>
                </c:pt>
                <c:pt idx="2781">
                  <c:v>11.121763371535398</c:v>
                </c:pt>
                <c:pt idx="2782">
                  <c:v>1.7402758077266203</c:v>
                </c:pt>
                <c:pt idx="2783">
                  <c:v>10.126491928326589</c:v>
                </c:pt>
                <c:pt idx="2784">
                  <c:v>3.8586603493014398</c:v>
                </c:pt>
                <c:pt idx="2785">
                  <c:v>6.6381259371631636</c:v>
                </c:pt>
                <c:pt idx="2786">
                  <c:v>0.4354302114832353</c:v>
                </c:pt>
                <c:pt idx="2787">
                  <c:v>3.3121572302696767</c:v>
                </c:pt>
                <c:pt idx="2788">
                  <c:v>4.0944226513782365</c:v>
                </c:pt>
                <c:pt idx="2789">
                  <c:v>6.4943237570943824</c:v>
                </c:pt>
                <c:pt idx="2790">
                  <c:v>6.7187242288795206</c:v>
                </c:pt>
                <c:pt idx="2791">
                  <c:v>8.2087116452257689</c:v>
                </c:pt>
                <c:pt idx="2792">
                  <c:v>2.6396612625205602</c:v>
                </c:pt>
                <c:pt idx="2793">
                  <c:v>1.6489547574111572</c:v>
                </c:pt>
                <c:pt idx="2794">
                  <c:v>4.9406990305034801</c:v>
                </c:pt>
                <c:pt idx="2795">
                  <c:v>5.2148335861653345</c:v>
                </c:pt>
                <c:pt idx="2796">
                  <c:v>3.2229767592167642</c:v>
                </c:pt>
                <c:pt idx="2797">
                  <c:v>0.38884783062909034</c:v>
                </c:pt>
                <c:pt idx="2798">
                  <c:v>2.6051332332494002</c:v>
                </c:pt>
                <c:pt idx="2799">
                  <c:v>9.9176343351445748</c:v>
                </c:pt>
                <c:pt idx="2800">
                  <c:v>2.2958163986990874</c:v>
                </c:pt>
                <c:pt idx="2801">
                  <c:v>1.7702781149858244</c:v>
                </c:pt>
                <c:pt idx="2802">
                  <c:v>8.013679964092848</c:v>
                </c:pt>
                <c:pt idx="2803">
                  <c:v>8.7132928259057714</c:v>
                </c:pt>
                <c:pt idx="2804">
                  <c:v>6.2475222527941794</c:v>
                </c:pt>
                <c:pt idx="2805">
                  <c:v>7.2566125627065681</c:v>
                </c:pt>
                <c:pt idx="2806">
                  <c:v>5.1536789708243189</c:v>
                </c:pt>
                <c:pt idx="2807">
                  <c:v>9.0951992314474914</c:v>
                </c:pt>
                <c:pt idx="2808">
                  <c:v>7.6574784360167607</c:v>
                </c:pt>
                <c:pt idx="2809">
                  <c:v>0.67810675290473543</c:v>
                </c:pt>
                <c:pt idx="2810">
                  <c:v>1.1858220896019205</c:v>
                </c:pt>
                <c:pt idx="2811">
                  <c:v>1.3397535553106357</c:v>
                </c:pt>
                <c:pt idx="2812">
                  <c:v>1.356669052923869</c:v>
                </c:pt>
                <c:pt idx="2813">
                  <c:v>7.6878685611583855</c:v>
                </c:pt>
                <c:pt idx="2814">
                  <c:v>11.976404820891426</c:v>
                </c:pt>
                <c:pt idx="2815">
                  <c:v>20.713057743928339</c:v>
                </c:pt>
                <c:pt idx="2816">
                  <c:v>45.253077331967717</c:v>
                </c:pt>
                <c:pt idx="2817">
                  <c:v>76.125271309030538</c:v>
                </c:pt>
                <c:pt idx="2818">
                  <c:v>144.37161153045005</c:v>
                </c:pt>
                <c:pt idx="2819">
                  <c:v>232.83551797444346</c:v>
                </c:pt>
                <c:pt idx="2820">
                  <c:v>364.4501851002513</c:v>
                </c:pt>
                <c:pt idx="2821">
                  <c:v>528.96063700772686</c:v>
                </c:pt>
                <c:pt idx="2822">
                  <c:v>700.8459393266686</c:v>
                </c:pt>
                <c:pt idx="2823">
                  <c:v>851.87336614944002</c:v>
                </c:pt>
                <c:pt idx="2824">
                  <c:v>968.85596673395912</c:v>
                </c:pt>
                <c:pt idx="2825">
                  <c:v>1002.7438154185155</c:v>
                </c:pt>
                <c:pt idx="2826">
                  <c:v>968.52371290286555</c:v>
                </c:pt>
                <c:pt idx="2827">
                  <c:v>857.58621795451938</c:v>
                </c:pt>
                <c:pt idx="2828">
                  <c:v>694.99101933279428</c:v>
                </c:pt>
                <c:pt idx="2829">
                  <c:v>524.24503989220239</c:v>
                </c:pt>
                <c:pt idx="2830">
                  <c:v>362.82929957425011</c:v>
                </c:pt>
                <c:pt idx="2831">
                  <c:v>230.20784521470534</c:v>
                </c:pt>
                <c:pt idx="2832">
                  <c:v>138.30394516486353</c:v>
                </c:pt>
                <c:pt idx="2833">
                  <c:v>75.096244444131727</c:v>
                </c:pt>
                <c:pt idx="2834">
                  <c:v>39.589676498288824</c:v>
                </c:pt>
                <c:pt idx="2835">
                  <c:v>26.609847773767129</c:v>
                </c:pt>
                <c:pt idx="2836">
                  <c:v>8.0368475105118691</c:v>
                </c:pt>
                <c:pt idx="2837">
                  <c:v>3.0284685364293917</c:v>
                </c:pt>
                <c:pt idx="2838">
                  <c:v>6.9874413947343843</c:v>
                </c:pt>
                <c:pt idx="2839">
                  <c:v>9.1581395333976747</c:v>
                </c:pt>
                <c:pt idx="2840">
                  <c:v>5.0310731710197034</c:v>
                </c:pt>
                <c:pt idx="2841">
                  <c:v>5.1597786953288534</c:v>
                </c:pt>
                <c:pt idx="2842">
                  <c:v>0.85414460209276855</c:v>
                </c:pt>
                <c:pt idx="2843">
                  <c:v>3.5710981820120837</c:v>
                </c:pt>
                <c:pt idx="2844">
                  <c:v>3.4959144817773042</c:v>
                </c:pt>
                <c:pt idx="2845">
                  <c:v>9.0450816000538889</c:v>
                </c:pt>
                <c:pt idx="2846">
                  <c:v>5.7773462247063794</c:v>
                </c:pt>
                <c:pt idx="2847">
                  <c:v>0.4710463615984205</c:v>
                </c:pt>
                <c:pt idx="2848">
                  <c:v>5.4990017738721564</c:v>
                </c:pt>
                <c:pt idx="2849">
                  <c:v>6.4071333248839704</c:v>
                </c:pt>
                <c:pt idx="2850">
                  <c:v>1.7220812090980344</c:v>
                </c:pt>
                <c:pt idx="2851">
                  <c:v>5.8212888991093452</c:v>
                </c:pt>
                <c:pt idx="2852">
                  <c:v>8.8409104096679361</c:v>
                </c:pt>
                <c:pt idx="2853">
                  <c:v>3.5735042902222811</c:v>
                </c:pt>
                <c:pt idx="2854">
                  <c:v>6.5022983520103423</c:v>
                </c:pt>
                <c:pt idx="2855">
                  <c:v>4.4983912387117515</c:v>
                </c:pt>
                <c:pt idx="2856">
                  <c:v>2.4646364963776617</c:v>
                </c:pt>
                <c:pt idx="2857">
                  <c:v>8.6053034323345639</c:v>
                </c:pt>
                <c:pt idx="2858">
                  <c:v>1.5381030275553886</c:v>
                </c:pt>
                <c:pt idx="2859">
                  <c:v>8.0589997343347637</c:v>
                </c:pt>
                <c:pt idx="2860">
                  <c:v>1.3894947081283398</c:v>
                </c:pt>
                <c:pt idx="2861">
                  <c:v>8.0675047390208068</c:v>
                </c:pt>
                <c:pt idx="2862">
                  <c:v>9.7153386903403405</c:v>
                </c:pt>
                <c:pt idx="2863">
                  <c:v>4.9824549655862365</c:v>
                </c:pt>
                <c:pt idx="2864">
                  <c:v>8.6398577858510919</c:v>
                </c:pt>
                <c:pt idx="2865">
                  <c:v>8.6527866404064486</c:v>
                </c:pt>
                <c:pt idx="2866">
                  <c:v>4.5072408674724045</c:v>
                </c:pt>
                <c:pt idx="2867">
                  <c:v>7.3370031567585778</c:v>
                </c:pt>
                <c:pt idx="2868">
                  <c:v>6.9830104145929424</c:v>
                </c:pt>
                <c:pt idx="2869">
                  <c:v>5.3484642509641311</c:v>
                </c:pt>
                <c:pt idx="2870">
                  <c:v>8.4609690188685747</c:v>
                </c:pt>
                <c:pt idx="2871">
                  <c:v>0.65280201498328405</c:v>
                </c:pt>
                <c:pt idx="2872">
                  <c:v>7.1859515777709557</c:v>
                </c:pt>
                <c:pt idx="2873">
                  <c:v>5.3339642673832248</c:v>
                </c:pt>
                <c:pt idx="2874">
                  <c:v>3.5876666055304982</c:v>
                </c:pt>
                <c:pt idx="2875">
                  <c:v>0.17673723047388604</c:v>
                </c:pt>
                <c:pt idx="2876">
                  <c:v>9.8918510081932105</c:v>
                </c:pt>
                <c:pt idx="2877">
                  <c:v>1.1443146221224059</c:v>
                </c:pt>
                <c:pt idx="2878">
                  <c:v>3.8396449797436625</c:v>
                </c:pt>
                <c:pt idx="2879">
                  <c:v>8.8700271527690866</c:v>
                </c:pt>
                <c:pt idx="2880">
                  <c:v>6.8176026595150345</c:v>
                </c:pt>
                <c:pt idx="2881">
                  <c:v>3.3037369579070348E-3</c:v>
                </c:pt>
                <c:pt idx="2882">
                  <c:v>5.3085130269996865</c:v>
                </c:pt>
                <c:pt idx="2883">
                  <c:v>3.6473672900649521</c:v>
                </c:pt>
                <c:pt idx="2884">
                  <c:v>6.9690427258072134</c:v>
                </c:pt>
                <c:pt idx="2885">
                  <c:v>9.8506716493485236</c:v>
                </c:pt>
                <c:pt idx="2886">
                  <c:v>7.0731543965071442</c:v>
                </c:pt>
                <c:pt idx="2887">
                  <c:v>9.5861307876089228</c:v>
                </c:pt>
                <c:pt idx="2888">
                  <c:v>5.4332874211745192</c:v>
                </c:pt>
                <c:pt idx="2889">
                  <c:v>1.994812150742846</c:v>
                </c:pt>
                <c:pt idx="2890">
                  <c:v>5.4874434304557704</c:v>
                </c:pt>
                <c:pt idx="2891">
                  <c:v>3.3600866919189354</c:v>
                </c:pt>
                <c:pt idx="2892">
                  <c:v>2.135686139205859</c:v>
                </c:pt>
                <c:pt idx="2893">
                  <c:v>9.5085204001334489</c:v>
                </c:pt>
                <c:pt idx="2894">
                  <c:v>5.5548483422725505</c:v>
                </c:pt>
                <c:pt idx="2895">
                  <c:v>2.9494250991008171</c:v>
                </c:pt>
                <c:pt idx="2896">
                  <c:v>4.702395799045016</c:v>
                </c:pt>
                <c:pt idx="2897">
                  <c:v>1.1919092324296416</c:v>
                </c:pt>
                <c:pt idx="2898">
                  <c:v>2.7157652320684544</c:v>
                </c:pt>
                <c:pt idx="2899">
                  <c:v>4.1130788440970445</c:v>
                </c:pt>
                <c:pt idx="2900">
                  <c:v>7.8253430492367455</c:v>
                </c:pt>
                <c:pt idx="2901">
                  <c:v>1.5640046773681058</c:v>
                </c:pt>
                <c:pt idx="2902">
                  <c:v>6.8616148951811784</c:v>
                </c:pt>
                <c:pt idx="2903">
                  <c:v>0.13782494753050933</c:v>
                </c:pt>
                <c:pt idx="2904">
                  <c:v>6.2797091898057342</c:v>
                </c:pt>
                <c:pt idx="2905">
                  <c:v>1.3078546495892596</c:v>
                </c:pt>
                <c:pt idx="2906">
                  <c:v>4.1537104418331117</c:v>
                </c:pt>
                <c:pt idx="2907">
                  <c:v>3.8876506268855477</c:v>
                </c:pt>
                <c:pt idx="2908">
                  <c:v>2.5008174766028732</c:v>
                </c:pt>
                <c:pt idx="2909">
                  <c:v>7.1484457342911734</c:v>
                </c:pt>
                <c:pt idx="2910">
                  <c:v>5.5989004351305471</c:v>
                </c:pt>
                <c:pt idx="2911">
                  <c:v>0.66207936359273634</c:v>
                </c:pt>
                <c:pt idx="2912">
                  <c:v>0.32042168659393244</c:v>
                </c:pt>
                <c:pt idx="2913">
                  <c:v>4.2824715068324855</c:v>
                </c:pt>
                <c:pt idx="2914">
                  <c:v>9.6221938831838685</c:v>
                </c:pt>
                <c:pt idx="2915">
                  <c:v>9.2568022431078223</c:v>
                </c:pt>
                <c:pt idx="2916">
                  <c:v>8.7568255955647007</c:v>
                </c:pt>
                <c:pt idx="2917">
                  <c:v>6.2683293952184824</c:v>
                </c:pt>
                <c:pt idx="2918">
                  <c:v>3.6470751848739487</c:v>
                </c:pt>
                <c:pt idx="2919">
                  <c:v>5.7965088076902447</c:v>
                </c:pt>
                <c:pt idx="2920">
                  <c:v>7.4417093860900483</c:v>
                </c:pt>
                <c:pt idx="2921">
                  <c:v>8.8967849746457919</c:v>
                </c:pt>
                <c:pt idx="2922">
                  <c:v>8.4057205683497713</c:v>
                </c:pt>
                <c:pt idx="2923">
                  <c:v>7.9221004625308025</c:v>
                </c:pt>
                <c:pt idx="2924">
                  <c:v>8.7901662602315689</c:v>
                </c:pt>
                <c:pt idx="2925">
                  <c:v>5.292055489546545</c:v>
                </c:pt>
                <c:pt idx="2926">
                  <c:v>7.5132130461418623</c:v>
                </c:pt>
                <c:pt idx="2927">
                  <c:v>0.61009497333444729</c:v>
                </c:pt>
                <c:pt idx="2928">
                  <c:v>2.3859600543787263</c:v>
                </c:pt>
                <c:pt idx="2929">
                  <c:v>8.8897118408861076</c:v>
                </c:pt>
                <c:pt idx="2930">
                  <c:v>9.0868642071398504</c:v>
                </c:pt>
                <c:pt idx="2931">
                  <c:v>7.2162250375241124</c:v>
                </c:pt>
                <c:pt idx="2932">
                  <c:v>0.29174873123579248</c:v>
                </c:pt>
                <c:pt idx="2933">
                  <c:v>9.4847757281506819</c:v>
                </c:pt>
                <c:pt idx="2934">
                  <c:v>8.7538478469524073</c:v>
                </c:pt>
                <c:pt idx="2935">
                  <c:v>0.44700643765886888</c:v>
                </c:pt>
                <c:pt idx="2936">
                  <c:v>7.9642540400469644</c:v>
                </c:pt>
                <c:pt idx="2937">
                  <c:v>5.9027628012917424</c:v>
                </c:pt>
                <c:pt idx="2938">
                  <c:v>5.1774135735643867</c:v>
                </c:pt>
                <c:pt idx="2939">
                  <c:v>6.8375877555128017</c:v>
                </c:pt>
                <c:pt idx="2940">
                  <c:v>7.8335948569440355</c:v>
                </c:pt>
                <c:pt idx="2941">
                  <c:v>3.2353444797513582</c:v>
                </c:pt>
                <c:pt idx="2942">
                  <c:v>8.009658549639056</c:v>
                </c:pt>
                <c:pt idx="2943">
                  <c:v>1.6748078791123544</c:v>
                </c:pt>
                <c:pt idx="2944">
                  <c:v>0.69837375029131965</c:v>
                </c:pt>
                <c:pt idx="2945">
                  <c:v>4.8044085330693855</c:v>
                </c:pt>
                <c:pt idx="2946">
                  <c:v>5.6994055500889242</c:v>
                </c:pt>
                <c:pt idx="2947">
                  <c:v>6.8707666385554225</c:v>
                </c:pt>
                <c:pt idx="2948">
                  <c:v>4.1450422272386485</c:v>
                </c:pt>
                <c:pt idx="2949">
                  <c:v>8.7062527396071729</c:v>
                </c:pt>
                <c:pt idx="2950">
                  <c:v>0.52761099045937965</c:v>
                </c:pt>
                <c:pt idx="2951">
                  <c:v>8.5217511387365459</c:v>
                </c:pt>
                <c:pt idx="2952">
                  <c:v>6.713706588213082</c:v>
                </c:pt>
                <c:pt idx="2953">
                  <c:v>8.3751319166058753</c:v>
                </c:pt>
                <c:pt idx="2954">
                  <c:v>9.7253050524325459</c:v>
                </c:pt>
                <c:pt idx="2955">
                  <c:v>1.3899892814611898</c:v>
                </c:pt>
                <c:pt idx="2956">
                  <c:v>8.9524198844178748</c:v>
                </c:pt>
                <c:pt idx="2957">
                  <c:v>0.32490820406005888</c:v>
                </c:pt>
                <c:pt idx="2958">
                  <c:v>7.9883881037477016</c:v>
                </c:pt>
                <c:pt idx="2959">
                  <c:v>5.4224744914832623</c:v>
                </c:pt>
                <c:pt idx="2960">
                  <c:v>8.2001935124077292</c:v>
                </c:pt>
                <c:pt idx="2961">
                  <c:v>9.4613349905024524</c:v>
                </c:pt>
                <c:pt idx="2962">
                  <c:v>5.9989471491037394</c:v>
                </c:pt>
                <c:pt idx="2963">
                  <c:v>4.6093254674937718</c:v>
                </c:pt>
                <c:pt idx="2964">
                  <c:v>3.731074224353943</c:v>
                </c:pt>
                <c:pt idx="2965">
                  <c:v>0.27858161815923488</c:v>
                </c:pt>
                <c:pt idx="2966">
                  <c:v>3.8305449503297577</c:v>
                </c:pt>
                <c:pt idx="2967">
                  <c:v>2.676366795741405</c:v>
                </c:pt>
                <c:pt idx="2968">
                  <c:v>4.1536641257655944</c:v>
                </c:pt>
                <c:pt idx="2969">
                  <c:v>9.2002454977848629</c:v>
                </c:pt>
                <c:pt idx="2970">
                  <c:v>6.5469931720819003</c:v>
                </c:pt>
                <c:pt idx="2971">
                  <c:v>8.9510100713888505</c:v>
                </c:pt>
                <c:pt idx="2972">
                  <c:v>5.575248800880459</c:v>
                </c:pt>
                <c:pt idx="2973">
                  <c:v>4.2069483179325724</c:v>
                </c:pt>
                <c:pt idx="2974">
                  <c:v>3.0097388693000982</c:v>
                </c:pt>
                <c:pt idx="2975">
                  <c:v>4.4945596014063316</c:v>
                </c:pt>
                <c:pt idx="2976">
                  <c:v>6.7190346642348784</c:v>
                </c:pt>
                <c:pt idx="2977">
                  <c:v>6.5061813113375155</c:v>
                </c:pt>
                <c:pt idx="2978">
                  <c:v>3.6512387482202691</c:v>
                </c:pt>
                <c:pt idx="2979">
                  <c:v>4.2296945899183331</c:v>
                </c:pt>
                <c:pt idx="2980">
                  <c:v>6.4627134215553905</c:v>
                </c:pt>
                <c:pt idx="2981">
                  <c:v>9.4986047556910123</c:v>
                </c:pt>
                <c:pt idx="2982">
                  <c:v>7.0018544014488837</c:v>
                </c:pt>
                <c:pt idx="2983">
                  <c:v>4.1603446056978663</c:v>
                </c:pt>
                <c:pt idx="2984">
                  <c:v>1.9462738073540766</c:v>
                </c:pt>
                <c:pt idx="2985">
                  <c:v>1.5097041413904688</c:v>
                </c:pt>
                <c:pt idx="2986">
                  <c:v>1.3078678275290299</c:v>
                </c:pt>
                <c:pt idx="2987">
                  <c:v>5.2124664109549013</c:v>
                </c:pt>
                <c:pt idx="2988">
                  <c:v>4.2189318541856276</c:v>
                </c:pt>
                <c:pt idx="2989">
                  <c:v>3.7328017517943852</c:v>
                </c:pt>
                <c:pt idx="2990">
                  <c:v>7.5849043266094265</c:v>
                </c:pt>
                <c:pt idx="2991">
                  <c:v>3.2607184151138777</c:v>
                </c:pt>
                <c:pt idx="2992">
                  <c:v>2.5262922600463602</c:v>
                </c:pt>
                <c:pt idx="2993">
                  <c:v>8.5581061705236827</c:v>
                </c:pt>
                <c:pt idx="2994">
                  <c:v>7.8783242005796073</c:v>
                </c:pt>
                <c:pt idx="2995">
                  <c:v>6.3994745598931475</c:v>
                </c:pt>
                <c:pt idx="2996">
                  <c:v>3.1002895783816302</c:v>
                </c:pt>
                <c:pt idx="2997">
                  <c:v>4.7305942399133372</c:v>
                </c:pt>
                <c:pt idx="2998">
                  <c:v>6.4246157168001945</c:v>
                </c:pt>
                <c:pt idx="2999">
                  <c:v>3.2097789812395483</c:v>
                </c:pt>
                <c:pt idx="3000">
                  <c:v>2.8703363433571782</c:v>
                </c:pt>
                <c:pt idx="3001">
                  <c:v>8.095215948415051</c:v>
                </c:pt>
                <c:pt idx="3002">
                  <c:v>9.2370112015946439</c:v>
                </c:pt>
                <c:pt idx="3003">
                  <c:v>2.0298268926556817</c:v>
                </c:pt>
                <c:pt idx="3004">
                  <c:v>3.6175383668856491</c:v>
                </c:pt>
                <c:pt idx="3005">
                  <c:v>9.4142810899046356</c:v>
                </c:pt>
                <c:pt idx="3006">
                  <c:v>6.2183091421690824</c:v>
                </c:pt>
                <c:pt idx="3007">
                  <c:v>5.8946703096879745</c:v>
                </c:pt>
                <c:pt idx="3008">
                  <c:v>2.1316389262757967</c:v>
                </c:pt>
                <c:pt idx="3009">
                  <c:v>5.9452402326765474</c:v>
                </c:pt>
                <c:pt idx="3010">
                  <c:v>9.0427575100890767</c:v>
                </c:pt>
                <c:pt idx="3011">
                  <c:v>4.5171999935776963</c:v>
                </c:pt>
                <c:pt idx="3012">
                  <c:v>6.4898008267871461</c:v>
                </c:pt>
                <c:pt idx="3013">
                  <c:v>5.3307216854192934</c:v>
                </c:pt>
                <c:pt idx="3014">
                  <c:v>5.3956938179272385</c:v>
                </c:pt>
                <c:pt idx="3015">
                  <c:v>8.3565183494595505</c:v>
                </c:pt>
                <c:pt idx="3016">
                  <c:v>8.2513633277374989</c:v>
                </c:pt>
                <c:pt idx="3017">
                  <c:v>6.4780734829559723</c:v>
                </c:pt>
                <c:pt idx="3018">
                  <c:v>4.5853586898488734</c:v>
                </c:pt>
                <c:pt idx="3019">
                  <c:v>1.8673974466515741</c:v>
                </c:pt>
                <c:pt idx="3020">
                  <c:v>9.7500279925985289</c:v>
                </c:pt>
                <c:pt idx="3021">
                  <c:v>5.8486646181595425</c:v>
                </c:pt>
                <c:pt idx="3022">
                  <c:v>2.2440714354982627</c:v>
                </c:pt>
                <c:pt idx="3023">
                  <c:v>9.3151250219795507</c:v>
                </c:pt>
                <c:pt idx="3024">
                  <c:v>4.9592577397051434</c:v>
                </c:pt>
                <c:pt idx="3025">
                  <c:v>0.28702981270967937</c:v>
                </c:pt>
                <c:pt idx="3026">
                  <c:v>8.2463992352161188</c:v>
                </c:pt>
                <c:pt idx="3027">
                  <c:v>1.6020687721804838</c:v>
                </c:pt>
                <c:pt idx="3028">
                  <c:v>8.3176238161835698</c:v>
                </c:pt>
                <c:pt idx="3029">
                  <c:v>3.3328905960044937</c:v>
                </c:pt>
                <c:pt idx="3030">
                  <c:v>7.0077339268569645</c:v>
                </c:pt>
                <c:pt idx="3031">
                  <c:v>8.1939882999807665</c:v>
                </c:pt>
                <c:pt idx="3032">
                  <c:v>3.5020551942804907</c:v>
                </c:pt>
                <c:pt idx="3033">
                  <c:v>3.7168093541472667</c:v>
                </c:pt>
                <c:pt idx="3034">
                  <c:v>1.2843292850305219</c:v>
                </c:pt>
                <c:pt idx="3035">
                  <c:v>6.7780610216353114</c:v>
                </c:pt>
                <c:pt idx="3036">
                  <c:v>7.8439822196915259</c:v>
                </c:pt>
                <c:pt idx="3037">
                  <c:v>0.25334225413843114</c:v>
                </c:pt>
                <c:pt idx="3038">
                  <c:v>4.8767215849512127</c:v>
                </c:pt>
                <c:pt idx="3039">
                  <c:v>3.5152099315986423</c:v>
                </c:pt>
                <c:pt idx="3040">
                  <c:v>3.0948979214207397</c:v>
                </c:pt>
                <c:pt idx="3041">
                  <c:v>3.3383062314912948</c:v>
                </c:pt>
                <c:pt idx="3042">
                  <c:v>6.0466653661093694</c:v>
                </c:pt>
                <c:pt idx="3043">
                  <c:v>7.1396578045584302</c:v>
                </c:pt>
                <c:pt idx="3044">
                  <c:v>7.4871912980810595</c:v>
                </c:pt>
                <c:pt idx="3045">
                  <c:v>0.73978452325004662</c:v>
                </c:pt>
                <c:pt idx="3046">
                  <c:v>4.9309671790194987</c:v>
                </c:pt>
                <c:pt idx="3047">
                  <c:v>1.2072900312538071</c:v>
                </c:pt>
                <c:pt idx="3048">
                  <c:v>9.5899864784178508</c:v>
                </c:pt>
                <c:pt idx="3049">
                  <c:v>4.7790215259127322</c:v>
                </c:pt>
                <c:pt idx="3050">
                  <c:v>2.7544965703763546</c:v>
                </c:pt>
                <c:pt idx="3051">
                  <c:v>3.3187818485911822</c:v>
                </c:pt>
                <c:pt idx="3052">
                  <c:v>9.0214920338913291</c:v>
                </c:pt>
                <c:pt idx="3053">
                  <c:v>8.653040770071323</c:v>
                </c:pt>
                <c:pt idx="3054">
                  <c:v>5.1208526846365476</c:v>
                </c:pt>
                <c:pt idx="3055">
                  <c:v>7.8724988452557145</c:v>
                </c:pt>
                <c:pt idx="3056">
                  <c:v>5.7765355870957356</c:v>
                </c:pt>
                <c:pt idx="3057">
                  <c:v>9.1570545372394143</c:v>
                </c:pt>
                <c:pt idx="3058">
                  <c:v>2.3046424082078327</c:v>
                </c:pt>
                <c:pt idx="3059">
                  <c:v>6.1749154239969206</c:v>
                </c:pt>
                <c:pt idx="3060">
                  <c:v>0.58017974610534961</c:v>
                </c:pt>
                <c:pt idx="3061">
                  <c:v>8.9929205214597197</c:v>
                </c:pt>
                <c:pt idx="3062">
                  <c:v>0.62770652051685083</c:v>
                </c:pt>
                <c:pt idx="3063">
                  <c:v>6.2775290531045984</c:v>
                </c:pt>
                <c:pt idx="3064">
                  <c:v>7.6573652223382345</c:v>
                </c:pt>
                <c:pt idx="3065">
                  <c:v>2.5863653099501667</c:v>
                </c:pt>
                <c:pt idx="3066">
                  <c:v>4.6957685551818074</c:v>
                </c:pt>
                <c:pt idx="3067">
                  <c:v>7.0624334293388795</c:v>
                </c:pt>
                <c:pt idx="3068">
                  <c:v>8.6805304356100024</c:v>
                </c:pt>
                <c:pt idx="3069">
                  <c:v>4.5682966798354245</c:v>
                </c:pt>
                <c:pt idx="3070">
                  <c:v>8.8197694591691747</c:v>
                </c:pt>
                <c:pt idx="3071">
                  <c:v>1.5564639491992827</c:v>
                </c:pt>
                <c:pt idx="3072">
                  <c:v>0.94890321599953265</c:v>
                </c:pt>
                <c:pt idx="3073">
                  <c:v>0.59400239649415165</c:v>
                </c:pt>
                <c:pt idx="3074">
                  <c:v>9.3614697273187595</c:v>
                </c:pt>
                <c:pt idx="3075">
                  <c:v>0.72744334604270655</c:v>
                </c:pt>
                <c:pt idx="3076">
                  <c:v>4.7929828424061798</c:v>
                </c:pt>
                <c:pt idx="3077">
                  <c:v>3.5624302314963292</c:v>
                </c:pt>
                <c:pt idx="3078">
                  <c:v>1.3559323549299438</c:v>
                </c:pt>
                <c:pt idx="3079">
                  <c:v>8.9138237431136389</c:v>
                </c:pt>
                <c:pt idx="3080">
                  <c:v>3.8579704809752227</c:v>
                </c:pt>
                <c:pt idx="3081">
                  <c:v>2.4384113197126647</c:v>
                </c:pt>
                <c:pt idx="3082">
                  <c:v>3.4565253499404487</c:v>
                </c:pt>
                <c:pt idx="3083">
                  <c:v>6.4123291504176514</c:v>
                </c:pt>
                <c:pt idx="3084">
                  <c:v>3.7051227900987005</c:v>
                </c:pt>
                <c:pt idx="3085">
                  <c:v>9.87487400469786</c:v>
                </c:pt>
                <c:pt idx="3086">
                  <c:v>0.99136308318948252</c:v>
                </c:pt>
                <c:pt idx="3087">
                  <c:v>9.5727780752100617</c:v>
                </c:pt>
                <c:pt idx="3088">
                  <c:v>9.4865040602398327</c:v>
                </c:pt>
                <c:pt idx="3089">
                  <c:v>9.9377263603276447</c:v>
                </c:pt>
                <c:pt idx="3090">
                  <c:v>9.402333114233473</c:v>
                </c:pt>
                <c:pt idx="3091">
                  <c:v>3.8653230523731241</c:v>
                </c:pt>
                <c:pt idx="3092">
                  <c:v>8.7263367613828589</c:v>
                </c:pt>
                <c:pt idx="3093">
                  <c:v>7.6292231021358834</c:v>
                </c:pt>
                <c:pt idx="3094">
                  <c:v>5.8455757509026203</c:v>
                </c:pt>
                <c:pt idx="3095">
                  <c:v>7.8502808002708697</c:v>
                </c:pt>
                <c:pt idx="3096">
                  <c:v>9.954911497354118</c:v>
                </c:pt>
                <c:pt idx="3097">
                  <c:v>8.3278867599967548</c:v>
                </c:pt>
                <c:pt idx="3098">
                  <c:v>8.0514783358141084</c:v>
                </c:pt>
                <c:pt idx="3099">
                  <c:v>5.5486827402711434</c:v>
                </c:pt>
                <c:pt idx="3100">
                  <c:v>3.9414804626686877</c:v>
                </c:pt>
                <c:pt idx="3101">
                  <c:v>2.0306590879868867</c:v>
                </c:pt>
                <c:pt idx="3102">
                  <c:v>4.7039179870504055</c:v>
                </c:pt>
                <c:pt idx="3103">
                  <c:v>4.7533357045810494</c:v>
                </c:pt>
                <c:pt idx="3104">
                  <c:v>9.1042325324041204</c:v>
                </c:pt>
                <c:pt idx="3105">
                  <c:v>2.5325151390693512</c:v>
                </c:pt>
                <c:pt idx="3106">
                  <c:v>4.1778086470750457</c:v>
                </c:pt>
                <c:pt idx="3107">
                  <c:v>7.0646562722232265</c:v>
                </c:pt>
                <c:pt idx="3108">
                  <c:v>7.3260531455142184</c:v>
                </c:pt>
                <c:pt idx="3109">
                  <c:v>7.0184252895002448</c:v>
                </c:pt>
                <c:pt idx="3110">
                  <c:v>5.7220502717010655</c:v>
                </c:pt>
                <c:pt idx="3111">
                  <c:v>4.3946337996739571</c:v>
                </c:pt>
                <c:pt idx="3112">
                  <c:v>2.1402290797910002</c:v>
                </c:pt>
                <c:pt idx="3113">
                  <c:v>8.5313522883140109</c:v>
                </c:pt>
                <c:pt idx="3114">
                  <c:v>0.6941333281312807</c:v>
                </c:pt>
                <c:pt idx="3115">
                  <c:v>0.42880431832795168</c:v>
                </c:pt>
                <c:pt idx="3116">
                  <c:v>5.7372918780800219</c:v>
                </c:pt>
                <c:pt idx="3117">
                  <c:v>9.3209301272275358</c:v>
                </c:pt>
                <c:pt idx="3118">
                  <c:v>8.8114842824650808</c:v>
                </c:pt>
                <c:pt idx="3119">
                  <c:v>2.2616471663447957</c:v>
                </c:pt>
                <c:pt idx="3120">
                  <c:v>6.0396462720695521</c:v>
                </c:pt>
                <c:pt idx="3121">
                  <c:v>4.5212889172930026</c:v>
                </c:pt>
                <c:pt idx="3122">
                  <c:v>7.958886852205076</c:v>
                </c:pt>
                <c:pt idx="3123">
                  <c:v>3.9335118194811702</c:v>
                </c:pt>
                <c:pt idx="3124">
                  <c:v>6.5329847317655645</c:v>
                </c:pt>
                <c:pt idx="3125">
                  <c:v>6.1551886225720445</c:v>
                </c:pt>
                <c:pt idx="3126">
                  <c:v>1.4052544882658318</c:v>
                </c:pt>
                <c:pt idx="3127">
                  <c:v>2.9500559750247652</c:v>
                </c:pt>
                <c:pt idx="3128">
                  <c:v>7.4677994548586923</c:v>
                </c:pt>
                <c:pt idx="3129">
                  <c:v>3.9291108624457602</c:v>
                </c:pt>
                <c:pt idx="3130">
                  <c:v>1.39519172759653</c:v>
                </c:pt>
                <c:pt idx="3131">
                  <c:v>6.7124955098000445</c:v>
                </c:pt>
                <c:pt idx="3132">
                  <c:v>6.159814119772129</c:v>
                </c:pt>
                <c:pt idx="3133">
                  <c:v>5.9690329122432804</c:v>
                </c:pt>
                <c:pt idx="3134">
                  <c:v>5.5898731586288903</c:v>
                </c:pt>
                <c:pt idx="3135">
                  <c:v>0.66721932182618904</c:v>
                </c:pt>
                <c:pt idx="3136">
                  <c:v>9.1555709241773027</c:v>
                </c:pt>
                <c:pt idx="3137">
                  <c:v>8.7446357998546986</c:v>
                </c:pt>
                <c:pt idx="3138">
                  <c:v>4.8273237273103842</c:v>
                </c:pt>
                <c:pt idx="3139">
                  <c:v>2.5196985024983443</c:v>
                </c:pt>
                <c:pt idx="3140">
                  <c:v>5.8498237728576123</c:v>
                </c:pt>
                <c:pt idx="3141">
                  <c:v>7.2519956052006904</c:v>
                </c:pt>
                <c:pt idx="3142">
                  <c:v>0.96123532541080081</c:v>
                </c:pt>
                <c:pt idx="3143">
                  <c:v>8.15458580423517</c:v>
                </c:pt>
                <c:pt idx="3144">
                  <c:v>5.1310903664017085</c:v>
                </c:pt>
                <c:pt idx="3145">
                  <c:v>1.7977547299215981</c:v>
                </c:pt>
                <c:pt idx="3146">
                  <c:v>8.6777366598279588</c:v>
                </c:pt>
                <c:pt idx="3147">
                  <c:v>4.3528306941713364</c:v>
                </c:pt>
                <c:pt idx="3148">
                  <c:v>1.3302646377947698</c:v>
                </c:pt>
                <c:pt idx="3149">
                  <c:v>0.12290471400786999</c:v>
                </c:pt>
                <c:pt idx="3150">
                  <c:v>5.0621731691731604</c:v>
                </c:pt>
                <c:pt idx="3151">
                  <c:v>0.37672750914944669</c:v>
                </c:pt>
                <c:pt idx="3152">
                  <c:v>4.2016312540470064</c:v>
                </c:pt>
                <c:pt idx="3153">
                  <c:v>8.9250879093177566</c:v>
                </c:pt>
                <c:pt idx="3154">
                  <c:v>5.9550656122305714</c:v>
                </c:pt>
                <c:pt idx="3155">
                  <c:v>0.63952082770979468</c:v>
                </c:pt>
                <c:pt idx="3156">
                  <c:v>7.9445646566191055</c:v>
                </c:pt>
                <c:pt idx="3157">
                  <c:v>3.8382358289520142</c:v>
                </c:pt>
                <c:pt idx="3158">
                  <c:v>2.8722182725015521</c:v>
                </c:pt>
                <c:pt idx="3159">
                  <c:v>7.979679578928045E-2</c:v>
                </c:pt>
                <c:pt idx="3160">
                  <c:v>8.3116787151354981</c:v>
                </c:pt>
                <c:pt idx="3161">
                  <c:v>2.5458464098745464</c:v>
                </c:pt>
                <c:pt idx="3162">
                  <c:v>6.5095464646714714</c:v>
                </c:pt>
                <c:pt idx="3163">
                  <c:v>8.7656699389867718</c:v>
                </c:pt>
                <c:pt idx="3164">
                  <c:v>7.2290395847912592</c:v>
                </c:pt>
                <c:pt idx="3165">
                  <c:v>4.3348895826334166</c:v>
                </c:pt>
                <c:pt idx="3166">
                  <c:v>0.85888273649381031</c:v>
                </c:pt>
                <c:pt idx="3167">
                  <c:v>6.6350498185027025</c:v>
                </c:pt>
                <c:pt idx="3168">
                  <c:v>2.3439693422924246</c:v>
                </c:pt>
                <c:pt idx="3169">
                  <c:v>5.2296526754195494</c:v>
                </c:pt>
                <c:pt idx="3170">
                  <c:v>4.8105482712396785</c:v>
                </c:pt>
                <c:pt idx="3171">
                  <c:v>0.96855615622663649</c:v>
                </c:pt>
                <c:pt idx="3172">
                  <c:v>8.2967880562863296</c:v>
                </c:pt>
                <c:pt idx="3173">
                  <c:v>7.0696812370583855</c:v>
                </c:pt>
                <c:pt idx="3174">
                  <c:v>4.8536037175347424</c:v>
                </c:pt>
                <c:pt idx="3175">
                  <c:v>3.2162291347686747</c:v>
                </c:pt>
                <c:pt idx="3176">
                  <c:v>6.4206755070067345</c:v>
                </c:pt>
                <c:pt idx="3177">
                  <c:v>3.1788957856831335</c:v>
                </c:pt>
                <c:pt idx="3178">
                  <c:v>3.9452568580426295</c:v>
                </c:pt>
                <c:pt idx="3179">
                  <c:v>4.4418540935568913</c:v>
                </c:pt>
                <c:pt idx="3180">
                  <c:v>5.5480178564994125</c:v>
                </c:pt>
                <c:pt idx="3181">
                  <c:v>7.0432294064892114</c:v>
                </c:pt>
                <c:pt idx="3182">
                  <c:v>3.0249070715036201</c:v>
                </c:pt>
                <c:pt idx="3183">
                  <c:v>0.66233513153973578</c:v>
                </c:pt>
                <c:pt idx="3184">
                  <c:v>9.701627531111999</c:v>
                </c:pt>
                <c:pt idx="3185">
                  <c:v>2.835457191614541</c:v>
                </c:pt>
                <c:pt idx="3186">
                  <c:v>4.5243845870445245</c:v>
                </c:pt>
                <c:pt idx="3187">
                  <c:v>6.5736560381842724</c:v>
                </c:pt>
                <c:pt idx="3188">
                  <c:v>3.7682561459867614</c:v>
                </c:pt>
                <c:pt idx="3189">
                  <c:v>8.3407414088619376</c:v>
                </c:pt>
                <c:pt idx="3190">
                  <c:v>0.66739105286973688</c:v>
                </c:pt>
                <c:pt idx="3191">
                  <c:v>7.6991892750774245</c:v>
                </c:pt>
                <c:pt idx="3192">
                  <c:v>2.4527796274238582</c:v>
                </c:pt>
                <c:pt idx="3193">
                  <c:v>3.1192629971187817</c:v>
                </c:pt>
                <c:pt idx="3194">
                  <c:v>0.14556052914976192</c:v>
                </c:pt>
                <c:pt idx="3195">
                  <c:v>5.987495980506381</c:v>
                </c:pt>
                <c:pt idx="3196">
                  <c:v>8.0752618271225352</c:v>
                </c:pt>
                <c:pt idx="3197">
                  <c:v>6.5989492328644364</c:v>
                </c:pt>
                <c:pt idx="3198">
                  <c:v>3.2565186568620912</c:v>
                </c:pt>
                <c:pt idx="3199">
                  <c:v>0.61045329168516682</c:v>
                </c:pt>
                <c:pt idx="3200">
                  <c:v>0.16429078980422884</c:v>
                </c:pt>
              </c:numCache>
            </c:numRef>
          </c:val>
          <c:smooth val="1"/>
        </c:ser>
        <c:ser>
          <c:idx val="2"/>
          <c:order val="2"/>
          <c:spPr>
            <a:ln w="12700">
              <a:solidFill>
                <a:srgbClr val="FFFF00"/>
              </a:solidFill>
              <a:prstDash val="solid"/>
            </a:ln>
          </c:spPr>
          <c:marker>
            <c:symbol val="triangle"/>
            <c:size val="5"/>
            <c:spPr>
              <a:solidFill>
                <a:srgbClr val="FFFF00"/>
              </a:solidFill>
              <a:ln>
                <a:solidFill>
                  <a:srgbClr val="FFFF00"/>
                </a:solidFill>
                <a:prstDash val="solid"/>
              </a:ln>
            </c:spPr>
          </c:marker>
          <c:cat>
            <c:numRef>
              <c:f>'4-locus profile'!$B$171:$B$234</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'4-locus profile'!$I$25</c:f>
              <c:numCache>
                <c:formatCode>General</c:formatCode>
                <c:ptCount val="1"/>
              </c:numCache>
            </c:numRef>
          </c:val>
          <c:smooth val="0"/>
        </c:ser>
        <c:ser>
          <c:idx val="3"/>
          <c:order val="3"/>
          <c:spPr>
            <a:ln w="3175">
              <a:solidFill>
                <a:schemeClr val="bg1">
                  <a:lumMod val="75000"/>
                </a:schemeClr>
              </a:solidFill>
              <a:prstDash val="lgDashDot"/>
            </a:ln>
          </c:spPr>
          <c:marker>
            <c:symbol val="none"/>
          </c:marker>
          <c:cat>
            <c:numRef>
              <c:f>'4-locus profile'!$B$171:$B$234</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'4-locus profile'!$F$171:$F$3371</c:f>
              <c:numCache>
                <c:formatCode>General</c:formatCode>
                <c:ptCount val="3201"/>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pt idx="168">
                  <c:v>50</c:v>
                </c:pt>
                <c:pt idx="169">
                  <c:v>50</c:v>
                </c:pt>
                <c:pt idx="170">
                  <c:v>50</c:v>
                </c:pt>
                <c:pt idx="171">
                  <c:v>50</c:v>
                </c:pt>
                <c:pt idx="172">
                  <c:v>50</c:v>
                </c:pt>
                <c:pt idx="173">
                  <c:v>50</c:v>
                </c:pt>
                <c:pt idx="174">
                  <c:v>50</c:v>
                </c:pt>
                <c:pt idx="175">
                  <c:v>50</c:v>
                </c:pt>
                <c:pt idx="176">
                  <c:v>50</c:v>
                </c:pt>
                <c:pt idx="177">
                  <c:v>50</c:v>
                </c:pt>
                <c:pt idx="178">
                  <c:v>50</c:v>
                </c:pt>
                <c:pt idx="179">
                  <c:v>50</c:v>
                </c:pt>
                <c:pt idx="180">
                  <c:v>50</c:v>
                </c:pt>
                <c:pt idx="181">
                  <c:v>50</c:v>
                </c:pt>
                <c:pt idx="182">
                  <c:v>50</c:v>
                </c:pt>
                <c:pt idx="183">
                  <c:v>50</c:v>
                </c:pt>
                <c:pt idx="184">
                  <c:v>50</c:v>
                </c:pt>
                <c:pt idx="185">
                  <c:v>50</c:v>
                </c:pt>
                <c:pt idx="186">
                  <c:v>50</c:v>
                </c:pt>
                <c:pt idx="187">
                  <c:v>50</c:v>
                </c:pt>
                <c:pt idx="188">
                  <c:v>50</c:v>
                </c:pt>
                <c:pt idx="189">
                  <c:v>50</c:v>
                </c:pt>
                <c:pt idx="190">
                  <c:v>50</c:v>
                </c:pt>
                <c:pt idx="191">
                  <c:v>50</c:v>
                </c:pt>
                <c:pt idx="192">
                  <c:v>50</c:v>
                </c:pt>
                <c:pt idx="193">
                  <c:v>50</c:v>
                </c:pt>
                <c:pt idx="194">
                  <c:v>50</c:v>
                </c:pt>
                <c:pt idx="195">
                  <c:v>50</c:v>
                </c:pt>
                <c:pt idx="196">
                  <c:v>50</c:v>
                </c:pt>
                <c:pt idx="197">
                  <c:v>50</c:v>
                </c:pt>
                <c:pt idx="198">
                  <c:v>50</c:v>
                </c:pt>
                <c:pt idx="199">
                  <c:v>50</c:v>
                </c:pt>
                <c:pt idx="200">
                  <c:v>50</c:v>
                </c:pt>
                <c:pt idx="201">
                  <c:v>50</c:v>
                </c:pt>
                <c:pt idx="202">
                  <c:v>50</c:v>
                </c:pt>
                <c:pt idx="203">
                  <c:v>50</c:v>
                </c:pt>
                <c:pt idx="204">
                  <c:v>50</c:v>
                </c:pt>
                <c:pt idx="205">
                  <c:v>50</c:v>
                </c:pt>
                <c:pt idx="206">
                  <c:v>50</c:v>
                </c:pt>
                <c:pt idx="207">
                  <c:v>50</c:v>
                </c:pt>
                <c:pt idx="208">
                  <c:v>50</c:v>
                </c:pt>
                <c:pt idx="209">
                  <c:v>50</c:v>
                </c:pt>
                <c:pt idx="210">
                  <c:v>50</c:v>
                </c:pt>
                <c:pt idx="211">
                  <c:v>50</c:v>
                </c:pt>
                <c:pt idx="212">
                  <c:v>50</c:v>
                </c:pt>
                <c:pt idx="213">
                  <c:v>50</c:v>
                </c:pt>
                <c:pt idx="214">
                  <c:v>50</c:v>
                </c:pt>
                <c:pt idx="215">
                  <c:v>50</c:v>
                </c:pt>
                <c:pt idx="216">
                  <c:v>50</c:v>
                </c:pt>
                <c:pt idx="217">
                  <c:v>50</c:v>
                </c:pt>
                <c:pt idx="218">
                  <c:v>50</c:v>
                </c:pt>
                <c:pt idx="219">
                  <c:v>50</c:v>
                </c:pt>
                <c:pt idx="220">
                  <c:v>50</c:v>
                </c:pt>
                <c:pt idx="221">
                  <c:v>50</c:v>
                </c:pt>
                <c:pt idx="222">
                  <c:v>50</c:v>
                </c:pt>
                <c:pt idx="223">
                  <c:v>50</c:v>
                </c:pt>
                <c:pt idx="224">
                  <c:v>50</c:v>
                </c:pt>
                <c:pt idx="225">
                  <c:v>50</c:v>
                </c:pt>
                <c:pt idx="226">
                  <c:v>50</c:v>
                </c:pt>
                <c:pt idx="227">
                  <c:v>50</c:v>
                </c:pt>
                <c:pt idx="228">
                  <c:v>50</c:v>
                </c:pt>
                <c:pt idx="229">
                  <c:v>50</c:v>
                </c:pt>
                <c:pt idx="230">
                  <c:v>50</c:v>
                </c:pt>
                <c:pt idx="231">
                  <c:v>50</c:v>
                </c:pt>
                <c:pt idx="232">
                  <c:v>50</c:v>
                </c:pt>
                <c:pt idx="233">
                  <c:v>50</c:v>
                </c:pt>
                <c:pt idx="234">
                  <c:v>50</c:v>
                </c:pt>
                <c:pt idx="235">
                  <c:v>50</c:v>
                </c:pt>
                <c:pt idx="236">
                  <c:v>50</c:v>
                </c:pt>
                <c:pt idx="237">
                  <c:v>50</c:v>
                </c:pt>
                <c:pt idx="238">
                  <c:v>50</c:v>
                </c:pt>
                <c:pt idx="239">
                  <c:v>50</c:v>
                </c:pt>
                <c:pt idx="240">
                  <c:v>50</c:v>
                </c:pt>
                <c:pt idx="241">
                  <c:v>50</c:v>
                </c:pt>
                <c:pt idx="242">
                  <c:v>50</c:v>
                </c:pt>
                <c:pt idx="243">
                  <c:v>50</c:v>
                </c:pt>
                <c:pt idx="244">
                  <c:v>50</c:v>
                </c:pt>
                <c:pt idx="245">
                  <c:v>50</c:v>
                </c:pt>
                <c:pt idx="246">
                  <c:v>50</c:v>
                </c:pt>
                <c:pt idx="247">
                  <c:v>50</c:v>
                </c:pt>
                <c:pt idx="248">
                  <c:v>50</c:v>
                </c:pt>
                <c:pt idx="249">
                  <c:v>50</c:v>
                </c:pt>
                <c:pt idx="250">
                  <c:v>50</c:v>
                </c:pt>
                <c:pt idx="251">
                  <c:v>50</c:v>
                </c:pt>
                <c:pt idx="252">
                  <c:v>50</c:v>
                </c:pt>
                <c:pt idx="253">
                  <c:v>50</c:v>
                </c:pt>
                <c:pt idx="254">
                  <c:v>50</c:v>
                </c:pt>
                <c:pt idx="255">
                  <c:v>50</c:v>
                </c:pt>
                <c:pt idx="256">
                  <c:v>50</c:v>
                </c:pt>
                <c:pt idx="257">
                  <c:v>50</c:v>
                </c:pt>
                <c:pt idx="258">
                  <c:v>50</c:v>
                </c:pt>
                <c:pt idx="259">
                  <c:v>50</c:v>
                </c:pt>
                <c:pt idx="260">
                  <c:v>50</c:v>
                </c:pt>
                <c:pt idx="261">
                  <c:v>50</c:v>
                </c:pt>
                <c:pt idx="262">
                  <c:v>50</c:v>
                </c:pt>
                <c:pt idx="263">
                  <c:v>50</c:v>
                </c:pt>
                <c:pt idx="264">
                  <c:v>50</c:v>
                </c:pt>
                <c:pt idx="265">
                  <c:v>50</c:v>
                </c:pt>
                <c:pt idx="266">
                  <c:v>50</c:v>
                </c:pt>
                <c:pt idx="267">
                  <c:v>50</c:v>
                </c:pt>
                <c:pt idx="268">
                  <c:v>50</c:v>
                </c:pt>
                <c:pt idx="269">
                  <c:v>50</c:v>
                </c:pt>
                <c:pt idx="270">
                  <c:v>50</c:v>
                </c:pt>
                <c:pt idx="271">
                  <c:v>50</c:v>
                </c:pt>
                <c:pt idx="272">
                  <c:v>50</c:v>
                </c:pt>
                <c:pt idx="273">
                  <c:v>50</c:v>
                </c:pt>
                <c:pt idx="274">
                  <c:v>50</c:v>
                </c:pt>
                <c:pt idx="275">
                  <c:v>50</c:v>
                </c:pt>
                <c:pt idx="276">
                  <c:v>50</c:v>
                </c:pt>
                <c:pt idx="277">
                  <c:v>50</c:v>
                </c:pt>
                <c:pt idx="278">
                  <c:v>50</c:v>
                </c:pt>
                <c:pt idx="279">
                  <c:v>50</c:v>
                </c:pt>
                <c:pt idx="280">
                  <c:v>50</c:v>
                </c:pt>
                <c:pt idx="281">
                  <c:v>50</c:v>
                </c:pt>
                <c:pt idx="282">
                  <c:v>50</c:v>
                </c:pt>
                <c:pt idx="283">
                  <c:v>50</c:v>
                </c:pt>
                <c:pt idx="284">
                  <c:v>50</c:v>
                </c:pt>
                <c:pt idx="285">
                  <c:v>50</c:v>
                </c:pt>
                <c:pt idx="286">
                  <c:v>50</c:v>
                </c:pt>
                <c:pt idx="287">
                  <c:v>50</c:v>
                </c:pt>
                <c:pt idx="288">
                  <c:v>50</c:v>
                </c:pt>
                <c:pt idx="289">
                  <c:v>50</c:v>
                </c:pt>
                <c:pt idx="290">
                  <c:v>50</c:v>
                </c:pt>
                <c:pt idx="291">
                  <c:v>50</c:v>
                </c:pt>
                <c:pt idx="292">
                  <c:v>50</c:v>
                </c:pt>
                <c:pt idx="293">
                  <c:v>50</c:v>
                </c:pt>
                <c:pt idx="294">
                  <c:v>50</c:v>
                </c:pt>
                <c:pt idx="295">
                  <c:v>50</c:v>
                </c:pt>
                <c:pt idx="296">
                  <c:v>50</c:v>
                </c:pt>
                <c:pt idx="297">
                  <c:v>50</c:v>
                </c:pt>
                <c:pt idx="298">
                  <c:v>50</c:v>
                </c:pt>
                <c:pt idx="299">
                  <c:v>50</c:v>
                </c:pt>
                <c:pt idx="300">
                  <c:v>50</c:v>
                </c:pt>
                <c:pt idx="301">
                  <c:v>50</c:v>
                </c:pt>
                <c:pt idx="302">
                  <c:v>50</c:v>
                </c:pt>
                <c:pt idx="303">
                  <c:v>50</c:v>
                </c:pt>
                <c:pt idx="304">
                  <c:v>50</c:v>
                </c:pt>
                <c:pt idx="305">
                  <c:v>50</c:v>
                </c:pt>
                <c:pt idx="306">
                  <c:v>50</c:v>
                </c:pt>
                <c:pt idx="307">
                  <c:v>50</c:v>
                </c:pt>
                <c:pt idx="308">
                  <c:v>50</c:v>
                </c:pt>
                <c:pt idx="309">
                  <c:v>50</c:v>
                </c:pt>
                <c:pt idx="310">
                  <c:v>50</c:v>
                </c:pt>
                <c:pt idx="311">
                  <c:v>50</c:v>
                </c:pt>
                <c:pt idx="312">
                  <c:v>50</c:v>
                </c:pt>
                <c:pt idx="313">
                  <c:v>50</c:v>
                </c:pt>
                <c:pt idx="314">
                  <c:v>50</c:v>
                </c:pt>
                <c:pt idx="315">
                  <c:v>50</c:v>
                </c:pt>
                <c:pt idx="316">
                  <c:v>50</c:v>
                </c:pt>
                <c:pt idx="317">
                  <c:v>50</c:v>
                </c:pt>
                <c:pt idx="318">
                  <c:v>50</c:v>
                </c:pt>
                <c:pt idx="319">
                  <c:v>50</c:v>
                </c:pt>
                <c:pt idx="320">
                  <c:v>50</c:v>
                </c:pt>
                <c:pt idx="321">
                  <c:v>50</c:v>
                </c:pt>
                <c:pt idx="322">
                  <c:v>50</c:v>
                </c:pt>
                <c:pt idx="323">
                  <c:v>50</c:v>
                </c:pt>
                <c:pt idx="324">
                  <c:v>50</c:v>
                </c:pt>
                <c:pt idx="325">
                  <c:v>50</c:v>
                </c:pt>
                <c:pt idx="326">
                  <c:v>50</c:v>
                </c:pt>
                <c:pt idx="327">
                  <c:v>50</c:v>
                </c:pt>
                <c:pt idx="328">
                  <c:v>50</c:v>
                </c:pt>
                <c:pt idx="329">
                  <c:v>50</c:v>
                </c:pt>
                <c:pt idx="330">
                  <c:v>50</c:v>
                </c:pt>
                <c:pt idx="331">
                  <c:v>50</c:v>
                </c:pt>
                <c:pt idx="332">
                  <c:v>50</c:v>
                </c:pt>
                <c:pt idx="333">
                  <c:v>50</c:v>
                </c:pt>
                <c:pt idx="334">
                  <c:v>50</c:v>
                </c:pt>
                <c:pt idx="335">
                  <c:v>50</c:v>
                </c:pt>
                <c:pt idx="336">
                  <c:v>50</c:v>
                </c:pt>
                <c:pt idx="337">
                  <c:v>50</c:v>
                </c:pt>
                <c:pt idx="338">
                  <c:v>50</c:v>
                </c:pt>
                <c:pt idx="339">
                  <c:v>50</c:v>
                </c:pt>
                <c:pt idx="340">
                  <c:v>50</c:v>
                </c:pt>
                <c:pt idx="341">
                  <c:v>50</c:v>
                </c:pt>
                <c:pt idx="342">
                  <c:v>50</c:v>
                </c:pt>
                <c:pt idx="343">
                  <c:v>50</c:v>
                </c:pt>
                <c:pt idx="344">
                  <c:v>50</c:v>
                </c:pt>
                <c:pt idx="345">
                  <c:v>50</c:v>
                </c:pt>
                <c:pt idx="346">
                  <c:v>50</c:v>
                </c:pt>
                <c:pt idx="347">
                  <c:v>50</c:v>
                </c:pt>
                <c:pt idx="348">
                  <c:v>50</c:v>
                </c:pt>
                <c:pt idx="349">
                  <c:v>50</c:v>
                </c:pt>
                <c:pt idx="350">
                  <c:v>50</c:v>
                </c:pt>
                <c:pt idx="351">
                  <c:v>50</c:v>
                </c:pt>
                <c:pt idx="352">
                  <c:v>50</c:v>
                </c:pt>
                <c:pt idx="353">
                  <c:v>50</c:v>
                </c:pt>
                <c:pt idx="354">
                  <c:v>50</c:v>
                </c:pt>
                <c:pt idx="355">
                  <c:v>50</c:v>
                </c:pt>
                <c:pt idx="356">
                  <c:v>50</c:v>
                </c:pt>
                <c:pt idx="357">
                  <c:v>50</c:v>
                </c:pt>
                <c:pt idx="358">
                  <c:v>50</c:v>
                </c:pt>
                <c:pt idx="359">
                  <c:v>50</c:v>
                </c:pt>
                <c:pt idx="360">
                  <c:v>50</c:v>
                </c:pt>
                <c:pt idx="361">
                  <c:v>50</c:v>
                </c:pt>
                <c:pt idx="362">
                  <c:v>50</c:v>
                </c:pt>
                <c:pt idx="363">
                  <c:v>50</c:v>
                </c:pt>
                <c:pt idx="364">
                  <c:v>50</c:v>
                </c:pt>
                <c:pt idx="365">
                  <c:v>50</c:v>
                </c:pt>
                <c:pt idx="366">
                  <c:v>50</c:v>
                </c:pt>
                <c:pt idx="367">
                  <c:v>50</c:v>
                </c:pt>
                <c:pt idx="368">
                  <c:v>50</c:v>
                </c:pt>
                <c:pt idx="369">
                  <c:v>50</c:v>
                </c:pt>
                <c:pt idx="370">
                  <c:v>50</c:v>
                </c:pt>
                <c:pt idx="371">
                  <c:v>50</c:v>
                </c:pt>
                <c:pt idx="372">
                  <c:v>50</c:v>
                </c:pt>
                <c:pt idx="373">
                  <c:v>50</c:v>
                </c:pt>
                <c:pt idx="374">
                  <c:v>50</c:v>
                </c:pt>
                <c:pt idx="375">
                  <c:v>50</c:v>
                </c:pt>
                <c:pt idx="376">
                  <c:v>50</c:v>
                </c:pt>
                <c:pt idx="377">
                  <c:v>50</c:v>
                </c:pt>
                <c:pt idx="378">
                  <c:v>50</c:v>
                </c:pt>
                <c:pt idx="379">
                  <c:v>50</c:v>
                </c:pt>
                <c:pt idx="380">
                  <c:v>50</c:v>
                </c:pt>
                <c:pt idx="381">
                  <c:v>50</c:v>
                </c:pt>
                <c:pt idx="382">
                  <c:v>50</c:v>
                </c:pt>
                <c:pt idx="383">
                  <c:v>50</c:v>
                </c:pt>
                <c:pt idx="384">
                  <c:v>50</c:v>
                </c:pt>
                <c:pt idx="385">
                  <c:v>50</c:v>
                </c:pt>
                <c:pt idx="386">
                  <c:v>50</c:v>
                </c:pt>
                <c:pt idx="387">
                  <c:v>50</c:v>
                </c:pt>
                <c:pt idx="388">
                  <c:v>50</c:v>
                </c:pt>
                <c:pt idx="389">
                  <c:v>50</c:v>
                </c:pt>
                <c:pt idx="390">
                  <c:v>50</c:v>
                </c:pt>
                <c:pt idx="391">
                  <c:v>50</c:v>
                </c:pt>
                <c:pt idx="392">
                  <c:v>50</c:v>
                </c:pt>
                <c:pt idx="393">
                  <c:v>50</c:v>
                </c:pt>
                <c:pt idx="394">
                  <c:v>50</c:v>
                </c:pt>
                <c:pt idx="395">
                  <c:v>50</c:v>
                </c:pt>
                <c:pt idx="396">
                  <c:v>50</c:v>
                </c:pt>
                <c:pt idx="397">
                  <c:v>50</c:v>
                </c:pt>
                <c:pt idx="398">
                  <c:v>50</c:v>
                </c:pt>
                <c:pt idx="399">
                  <c:v>50</c:v>
                </c:pt>
                <c:pt idx="400">
                  <c:v>50</c:v>
                </c:pt>
                <c:pt idx="401">
                  <c:v>50</c:v>
                </c:pt>
                <c:pt idx="402">
                  <c:v>50</c:v>
                </c:pt>
                <c:pt idx="403">
                  <c:v>50</c:v>
                </c:pt>
                <c:pt idx="404">
                  <c:v>50</c:v>
                </c:pt>
                <c:pt idx="405">
                  <c:v>50</c:v>
                </c:pt>
                <c:pt idx="406">
                  <c:v>50</c:v>
                </c:pt>
                <c:pt idx="407">
                  <c:v>50</c:v>
                </c:pt>
                <c:pt idx="408">
                  <c:v>50</c:v>
                </c:pt>
                <c:pt idx="409">
                  <c:v>50</c:v>
                </c:pt>
                <c:pt idx="410">
                  <c:v>50</c:v>
                </c:pt>
                <c:pt idx="411">
                  <c:v>50</c:v>
                </c:pt>
                <c:pt idx="412">
                  <c:v>50</c:v>
                </c:pt>
                <c:pt idx="413">
                  <c:v>50</c:v>
                </c:pt>
                <c:pt idx="414">
                  <c:v>50</c:v>
                </c:pt>
                <c:pt idx="415">
                  <c:v>50</c:v>
                </c:pt>
                <c:pt idx="416">
                  <c:v>50</c:v>
                </c:pt>
                <c:pt idx="417">
                  <c:v>50</c:v>
                </c:pt>
                <c:pt idx="418">
                  <c:v>50</c:v>
                </c:pt>
                <c:pt idx="419">
                  <c:v>50</c:v>
                </c:pt>
                <c:pt idx="420">
                  <c:v>50</c:v>
                </c:pt>
                <c:pt idx="421">
                  <c:v>50</c:v>
                </c:pt>
                <c:pt idx="422">
                  <c:v>50</c:v>
                </c:pt>
                <c:pt idx="423">
                  <c:v>50</c:v>
                </c:pt>
                <c:pt idx="424">
                  <c:v>50</c:v>
                </c:pt>
                <c:pt idx="425">
                  <c:v>50</c:v>
                </c:pt>
                <c:pt idx="426">
                  <c:v>50</c:v>
                </c:pt>
                <c:pt idx="427">
                  <c:v>50</c:v>
                </c:pt>
                <c:pt idx="428">
                  <c:v>50</c:v>
                </c:pt>
                <c:pt idx="429">
                  <c:v>50</c:v>
                </c:pt>
                <c:pt idx="430">
                  <c:v>50</c:v>
                </c:pt>
                <c:pt idx="431">
                  <c:v>50</c:v>
                </c:pt>
                <c:pt idx="432">
                  <c:v>50</c:v>
                </c:pt>
                <c:pt idx="433">
                  <c:v>50</c:v>
                </c:pt>
                <c:pt idx="434">
                  <c:v>50</c:v>
                </c:pt>
                <c:pt idx="435">
                  <c:v>50</c:v>
                </c:pt>
                <c:pt idx="436">
                  <c:v>50</c:v>
                </c:pt>
                <c:pt idx="437">
                  <c:v>50</c:v>
                </c:pt>
                <c:pt idx="438">
                  <c:v>50</c:v>
                </c:pt>
                <c:pt idx="439">
                  <c:v>50</c:v>
                </c:pt>
                <c:pt idx="440">
                  <c:v>50</c:v>
                </c:pt>
                <c:pt idx="441">
                  <c:v>50</c:v>
                </c:pt>
                <c:pt idx="442">
                  <c:v>50</c:v>
                </c:pt>
                <c:pt idx="443">
                  <c:v>50</c:v>
                </c:pt>
                <c:pt idx="444">
                  <c:v>50</c:v>
                </c:pt>
                <c:pt idx="445">
                  <c:v>50</c:v>
                </c:pt>
                <c:pt idx="446">
                  <c:v>50</c:v>
                </c:pt>
                <c:pt idx="447">
                  <c:v>50</c:v>
                </c:pt>
                <c:pt idx="448">
                  <c:v>50</c:v>
                </c:pt>
                <c:pt idx="449">
                  <c:v>50</c:v>
                </c:pt>
                <c:pt idx="450">
                  <c:v>50</c:v>
                </c:pt>
                <c:pt idx="451">
                  <c:v>50</c:v>
                </c:pt>
                <c:pt idx="452">
                  <c:v>50</c:v>
                </c:pt>
                <c:pt idx="453">
                  <c:v>50</c:v>
                </c:pt>
                <c:pt idx="454">
                  <c:v>50</c:v>
                </c:pt>
                <c:pt idx="455">
                  <c:v>50</c:v>
                </c:pt>
                <c:pt idx="456">
                  <c:v>50</c:v>
                </c:pt>
                <c:pt idx="457">
                  <c:v>50</c:v>
                </c:pt>
                <c:pt idx="458">
                  <c:v>50</c:v>
                </c:pt>
                <c:pt idx="459">
                  <c:v>50</c:v>
                </c:pt>
                <c:pt idx="460">
                  <c:v>50</c:v>
                </c:pt>
                <c:pt idx="461">
                  <c:v>50</c:v>
                </c:pt>
                <c:pt idx="462">
                  <c:v>50</c:v>
                </c:pt>
                <c:pt idx="463">
                  <c:v>50</c:v>
                </c:pt>
                <c:pt idx="464">
                  <c:v>50</c:v>
                </c:pt>
                <c:pt idx="465">
                  <c:v>50</c:v>
                </c:pt>
                <c:pt idx="466">
                  <c:v>50</c:v>
                </c:pt>
                <c:pt idx="467">
                  <c:v>50</c:v>
                </c:pt>
                <c:pt idx="468">
                  <c:v>50</c:v>
                </c:pt>
                <c:pt idx="469">
                  <c:v>50</c:v>
                </c:pt>
                <c:pt idx="470">
                  <c:v>50</c:v>
                </c:pt>
                <c:pt idx="471">
                  <c:v>50</c:v>
                </c:pt>
                <c:pt idx="472">
                  <c:v>50</c:v>
                </c:pt>
                <c:pt idx="473">
                  <c:v>50</c:v>
                </c:pt>
                <c:pt idx="474">
                  <c:v>50</c:v>
                </c:pt>
                <c:pt idx="475">
                  <c:v>50</c:v>
                </c:pt>
                <c:pt idx="476">
                  <c:v>50</c:v>
                </c:pt>
                <c:pt idx="477">
                  <c:v>50</c:v>
                </c:pt>
                <c:pt idx="478">
                  <c:v>50</c:v>
                </c:pt>
                <c:pt idx="479">
                  <c:v>50</c:v>
                </c:pt>
                <c:pt idx="480">
                  <c:v>50</c:v>
                </c:pt>
                <c:pt idx="481">
                  <c:v>50</c:v>
                </c:pt>
                <c:pt idx="482">
                  <c:v>50</c:v>
                </c:pt>
                <c:pt idx="483">
                  <c:v>50</c:v>
                </c:pt>
                <c:pt idx="484">
                  <c:v>50</c:v>
                </c:pt>
                <c:pt idx="485">
                  <c:v>50</c:v>
                </c:pt>
                <c:pt idx="486">
                  <c:v>50</c:v>
                </c:pt>
                <c:pt idx="487">
                  <c:v>50</c:v>
                </c:pt>
                <c:pt idx="488">
                  <c:v>50</c:v>
                </c:pt>
                <c:pt idx="489">
                  <c:v>50</c:v>
                </c:pt>
                <c:pt idx="490">
                  <c:v>50</c:v>
                </c:pt>
                <c:pt idx="491">
                  <c:v>50</c:v>
                </c:pt>
                <c:pt idx="492">
                  <c:v>50</c:v>
                </c:pt>
                <c:pt idx="493">
                  <c:v>50</c:v>
                </c:pt>
                <c:pt idx="494">
                  <c:v>50</c:v>
                </c:pt>
                <c:pt idx="495">
                  <c:v>50</c:v>
                </c:pt>
                <c:pt idx="496">
                  <c:v>50</c:v>
                </c:pt>
                <c:pt idx="497">
                  <c:v>50</c:v>
                </c:pt>
                <c:pt idx="498">
                  <c:v>50</c:v>
                </c:pt>
                <c:pt idx="499">
                  <c:v>50</c:v>
                </c:pt>
                <c:pt idx="500">
                  <c:v>50</c:v>
                </c:pt>
                <c:pt idx="501">
                  <c:v>50</c:v>
                </c:pt>
                <c:pt idx="502">
                  <c:v>50</c:v>
                </c:pt>
                <c:pt idx="503">
                  <c:v>50</c:v>
                </c:pt>
                <c:pt idx="504">
                  <c:v>50</c:v>
                </c:pt>
                <c:pt idx="505">
                  <c:v>50</c:v>
                </c:pt>
                <c:pt idx="506">
                  <c:v>50</c:v>
                </c:pt>
                <c:pt idx="507">
                  <c:v>50</c:v>
                </c:pt>
                <c:pt idx="508">
                  <c:v>50</c:v>
                </c:pt>
                <c:pt idx="509">
                  <c:v>50</c:v>
                </c:pt>
                <c:pt idx="510">
                  <c:v>50</c:v>
                </c:pt>
                <c:pt idx="511">
                  <c:v>50</c:v>
                </c:pt>
                <c:pt idx="512">
                  <c:v>50</c:v>
                </c:pt>
                <c:pt idx="513">
                  <c:v>50</c:v>
                </c:pt>
                <c:pt idx="514">
                  <c:v>50</c:v>
                </c:pt>
                <c:pt idx="515">
                  <c:v>50</c:v>
                </c:pt>
                <c:pt idx="516">
                  <c:v>50</c:v>
                </c:pt>
                <c:pt idx="517">
                  <c:v>50</c:v>
                </c:pt>
                <c:pt idx="518">
                  <c:v>50</c:v>
                </c:pt>
                <c:pt idx="519">
                  <c:v>50</c:v>
                </c:pt>
                <c:pt idx="520">
                  <c:v>50</c:v>
                </c:pt>
                <c:pt idx="521">
                  <c:v>50</c:v>
                </c:pt>
                <c:pt idx="522">
                  <c:v>50</c:v>
                </c:pt>
                <c:pt idx="523">
                  <c:v>50</c:v>
                </c:pt>
                <c:pt idx="524">
                  <c:v>50</c:v>
                </c:pt>
                <c:pt idx="525">
                  <c:v>50</c:v>
                </c:pt>
                <c:pt idx="526">
                  <c:v>50</c:v>
                </c:pt>
                <c:pt idx="527">
                  <c:v>50</c:v>
                </c:pt>
                <c:pt idx="528">
                  <c:v>50</c:v>
                </c:pt>
                <c:pt idx="529">
                  <c:v>50</c:v>
                </c:pt>
                <c:pt idx="530">
                  <c:v>50</c:v>
                </c:pt>
                <c:pt idx="531">
                  <c:v>50</c:v>
                </c:pt>
                <c:pt idx="532">
                  <c:v>50</c:v>
                </c:pt>
                <c:pt idx="533">
                  <c:v>50</c:v>
                </c:pt>
                <c:pt idx="534">
                  <c:v>50</c:v>
                </c:pt>
                <c:pt idx="535">
                  <c:v>50</c:v>
                </c:pt>
                <c:pt idx="536">
                  <c:v>50</c:v>
                </c:pt>
                <c:pt idx="537">
                  <c:v>50</c:v>
                </c:pt>
                <c:pt idx="538">
                  <c:v>50</c:v>
                </c:pt>
                <c:pt idx="539">
                  <c:v>50</c:v>
                </c:pt>
                <c:pt idx="540">
                  <c:v>50</c:v>
                </c:pt>
                <c:pt idx="541">
                  <c:v>50</c:v>
                </c:pt>
                <c:pt idx="542">
                  <c:v>50</c:v>
                </c:pt>
                <c:pt idx="543">
                  <c:v>50</c:v>
                </c:pt>
                <c:pt idx="544">
                  <c:v>50</c:v>
                </c:pt>
                <c:pt idx="545">
                  <c:v>50</c:v>
                </c:pt>
                <c:pt idx="546">
                  <c:v>50</c:v>
                </c:pt>
                <c:pt idx="547">
                  <c:v>50</c:v>
                </c:pt>
                <c:pt idx="548">
                  <c:v>50</c:v>
                </c:pt>
                <c:pt idx="549">
                  <c:v>50</c:v>
                </c:pt>
                <c:pt idx="550">
                  <c:v>50</c:v>
                </c:pt>
                <c:pt idx="551">
                  <c:v>50</c:v>
                </c:pt>
                <c:pt idx="552">
                  <c:v>50</c:v>
                </c:pt>
                <c:pt idx="553">
                  <c:v>50</c:v>
                </c:pt>
                <c:pt idx="554">
                  <c:v>50</c:v>
                </c:pt>
                <c:pt idx="555">
                  <c:v>50</c:v>
                </c:pt>
                <c:pt idx="556">
                  <c:v>50</c:v>
                </c:pt>
                <c:pt idx="557">
                  <c:v>50</c:v>
                </c:pt>
                <c:pt idx="558">
                  <c:v>50</c:v>
                </c:pt>
                <c:pt idx="559">
                  <c:v>50</c:v>
                </c:pt>
                <c:pt idx="560">
                  <c:v>50</c:v>
                </c:pt>
                <c:pt idx="561">
                  <c:v>50</c:v>
                </c:pt>
                <c:pt idx="562">
                  <c:v>50</c:v>
                </c:pt>
                <c:pt idx="563">
                  <c:v>50</c:v>
                </c:pt>
                <c:pt idx="564">
                  <c:v>50</c:v>
                </c:pt>
                <c:pt idx="565">
                  <c:v>50</c:v>
                </c:pt>
                <c:pt idx="566">
                  <c:v>50</c:v>
                </c:pt>
                <c:pt idx="567">
                  <c:v>50</c:v>
                </c:pt>
                <c:pt idx="568">
                  <c:v>50</c:v>
                </c:pt>
                <c:pt idx="569">
                  <c:v>50</c:v>
                </c:pt>
                <c:pt idx="570">
                  <c:v>50</c:v>
                </c:pt>
                <c:pt idx="571">
                  <c:v>50</c:v>
                </c:pt>
                <c:pt idx="572">
                  <c:v>50</c:v>
                </c:pt>
                <c:pt idx="573">
                  <c:v>50</c:v>
                </c:pt>
                <c:pt idx="574">
                  <c:v>50</c:v>
                </c:pt>
                <c:pt idx="575">
                  <c:v>50</c:v>
                </c:pt>
                <c:pt idx="576">
                  <c:v>50</c:v>
                </c:pt>
                <c:pt idx="577">
                  <c:v>50</c:v>
                </c:pt>
                <c:pt idx="578">
                  <c:v>50</c:v>
                </c:pt>
                <c:pt idx="579">
                  <c:v>50</c:v>
                </c:pt>
                <c:pt idx="580">
                  <c:v>50</c:v>
                </c:pt>
                <c:pt idx="581">
                  <c:v>50</c:v>
                </c:pt>
                <c:pt idx="582">
                  <c:v>50</c:v>
                </c:pt>
                <c:pt idx="583">
                  <c:v>50</c:v>
                </c:pt>
                <c:pt idx="584">
                  <c:v>50</c:v>
                </c:pt>
                <c:pt idx="585">
                  <c:v>50</c:v>
                </c:pt>
                <c:pt idx="586">
                  <c:v>50</c:v>
                </c:pt>
                <c:pt idx="587">
                  <c:v>50</c:v>
                </c:pt>
                <c:pt idx="588">
                  <c:v>50</c:v>
                </c:pt>
                <c:pt idx="589">
                  <c:v>50</c:v>
                </c:pt>
                <c:pt idx="590">
                  <c:v>50</c:v>
                </c:pt>
                <c:pt idx="591">
                  <c:v>50</c:v>
                </c:pt>
                <c:pt idx="592">
                  <c:v>50</c:v>
                </c:pt>
                <c:pt idx="593">
                  <c:v>50</c:v>
                </c:pt>
                <c:pt idx="594">
                  <c:v>50</c:v>
                </c:pt>
                <c:pt idx="595">
                  <c:v>50</c:v>
                </c:pt>
                <c:pt idx="596">
                  <c:v>50</c:v>
                </c:pt>
                <c:pt idx="597">
                  <c:v>50</c:v>
                </c:pt>
                <c:pt idx="598">
                  <c:v>50</c:v>
                </c:pt>
                <c:pt idx="599">
                  <c:v>50</c:v>
                </c:pt>
                <c:pt idx="600">
                  <c:v>50</c:v>
                </c:pt>
                <c:pt idx="601">
                  <c:v>50</c:v>
                </c:pt>
                <c:pt idx="602">
                  <c:v>50</c:v>
                </c:pt>
                <c:pt idx="603">
                  <c:v>50</c:v>
                </c:pt>
                <c:pt idx="604">
                  <c:v>50</c:v>
                </c:pt>
                <c:pt idx="605">
                  <c:v>50</c:v>
                </c:pt>
                <c:pt idx="606">
                  <c:v>50</c:v>
                </c:pt>
                <c:pt idx="607">
                  <c:v>50</c:v>
                </c:pt>
                <c:pt idx="608">
                  <c:v>50</c:v>
                </c:pt>
                <c:pt idx="609">
                  <c:v>50</c:v>
                </c:pt>
                <c:pt idx="610">
                  <c:v>50</c:v>
                </c:pt>
                <c:pt idx="611">
                  <c:v>50</c:v>
                </c:pt>
                <c:pt idx="612">
                  <c:v>50</c:v>
                </c:pt>
                <c:pt idx="613">
                  <c:v>50</c:v>
                </c:pt>
                <c:pt idx="614">
                  <c:v>50</c:v>
                </c:pt>
                <c:pt idx="615">
                  <c:v>50</c:v>
                </c:pt>
                <c:pt idx="616">
                  <c:v>50</c:v>
                </c:pt>
                <c:pt idx="617">
                  <c:v>50</c:v>
                </c:pt>
                <c:pt idx="618">
                  <c:v>50</c:v>
                </c:pt>
                <c:pt idx="619">
                  <c:v>50</c:v>
                </c:pt>
                <c:pt idx="620">
                  <c:v>50</c:v>
                </c:pt>
                <c:pt idx="621">
                  <c:v>50</c:v>
                </c:pt>
                <c:pt idx="622">
                  <c:v>50</c:v>
                </c:pt>
                <c:pt idx="623">
                  <c:v>50</c:v>
                </c:pt>
                <c:pt idx="624">
                  <c:v>50</c:v>
                </c:pt>
                <c:pt idx="625">
                  <c:v>50</c:v>
                </c:pt>
                <c:pt idx="626">
                  <c:v>50</c:v>
                </c:pt>
                <c:pt idx="627">
                  <c:v>50</c:v>
                </c:pt>
                <c:pt idx="628">
                  <c:v>50</c:v>
                </c:pt>
                <c:pt idx="629">
                  <c:v>50</c:v>
                </c:pt>
                <c:pt idx="630">
                  <c:v>50</c:v>
                </c:pt>
                <c:pt idx="631">
                  <c:v>50</c:v>
                </c:pt>
                <c:pt idx="632">
                  <c:v>50</c:v>
                </c:pt>
                <c:pt idx="633">
                  <c:v>50</c:v>
                </c:pt>
                <c:pt idx="634">
                  <c:v>50</c:v>
                </c:pt>
                <c:pt idx="635">
                  <c:v>50</c:v>
                </c:pt>
                <c:pt idx="636">
                  <c:v>50</c:v>
                </c:pt>
                <c:pt idx="637">
                  <c:v>50</c:v>
                </c:pt>
                <c:pt idx="638">
                  <c:v>50</c:v>
                </c:pt>
                <c:pt idx="639">
                  <c:v>50</c:v>
                </c:pt>
                <c:pt idx="640">
                  <c:v>50</c:v>
                </c:pt>
                <c:pt idx="641">
                  <c:v>50</c:v>
                </c:pt>
                <c:pt idx="642">
                  <c:v>50</c:v>
                </c:pt>
                <c:pt idx="643">
                  <c:v>50</c:v>
                </c:pt>
                <c:pt idx="644">
                  <c:v>50</c:v>
                </c:pt>
                <c:pt idx="645">
                  <c:v>50</c:v>
                </c:pt>
                <c:pt idx="646">
                  <c:v>50</c:v>
                </c:pt>
                <c:pt idx="647">
                  <c:v>50</c:v>
                </c:pt>
                <c:pt idx="648">
                  <c:v>50</c:v>
                </c:pt>
                <c:pt idx="649">
                  <c:v>50</c:v>
                </c:pt>
                <c:pt idx="650">
                  <c:v>50</c:v>
                </c:pt>
                <c:pt idx="651">
                  <c:v>50</c:v>
                </c:pt>
                <c:pt idx="652">
                  <c:v>50</c:v>
                </c:pt>
                <c:pt idx="653">
                  <c:v>50</c:v>
                </c:pt>
                <c:pt idx="654">
                  <c:v>50</c:v>
                </c:pt>
                <c:pt idx="655">
                  <c:v>50</c:v>
                </c:pt>
                <c:pt idx="656">
                  <c:v>50</c:v>
                </c:pt>
                <c:pt idx="657">
                  <c:v>50</c:v>
                </c:pt>
                <c:pt idx="658">
                  <c:v>50</c:v>
                </c:pt>
                <c:pt idx="659">
                  <c:v>50</c:v>
                </c:pt>
                <c:pt idx="660">
                  <c:v>50</c:v>
                </c:pt>
                <c:pt idx="661">
                  <c:v>50</c:v>
                </c:pt>
                <c:pt idx="662">
                  <c:v>50</c:v>
                </c:pt>
                <c:pt idx="663">
                  <c:v>50</c:v>
                </c:pt>
                <c:pt idx="664">
                  <c:v>50</c:v>
                </c:pt>
                <c:pt idx="665">
                  <c:v>50</c:v>
                </c:pt>
                <c:pt idx="666">
                  <c:v>50</c:v>
                </c:pt>
                <c:pt idx="667">
                  <c:v>50</c:v>
                </c:pt>
                <c:pt idx="668">
                  <c:v>50</c:v>
                </c:pt>
                <c:pt idx="669">
                  <c:v>50</c:v>
                </c:pt>
                <c:pt idx="670">
                  <c:v>50</c:v>
                </c:pt>
                <c:pt idx="671">
                  <c:v>50</c:v>
                </c:pt>
                <c:pt idx="672">
                  <c:v>50</c:v>
                </c:pt>
                <c:pt idx="673">
                  <c:v>50</c:v>
                </c:pt>
                <c:pt idx="674">
                  <c:v>50</c:v>
                </c:pt>
                <c:pt idx="675">
                  <c:v>50</c:v>
                </c:pt>
                <c:pt idx="676">
                  <c:v>50</c:v>
                </c:pt>
                <c:pt idx="677">
                  <c:v>50</c:v>
                </c:pt>
                <c:pt idx="678">
                  <c:v>50</c:v>
                </c:pt>
                <c:pt idx="679">
                  <c:v>50</c:v>
                </c:pt>
                <c:pt idx="680">
                  <c:v>50</c:v>
                </c:pt>
                <c:pt idx="681">
                  <c:v>50</c:v>
                </c:pt>
                <c:pt idx="682">
                  <c:v>50</c:v>
                </c:pt>
                <c:pt idx="683">
                  <c:v>50</c:v>
                </c:pt>
                <c:pt idx="684">
                  <c:v>50</c:v>
                </c:pt>
                <c:pt idx="685">
                  <c:v>50</c:v>
                </c:pt>
                <c:pt idx="686">
                  <c:v>50</c:v>
                </c:pt>
                <c:pt idx="687">
                  <c:v>50</c:v>
                </c:pt>
                <c:pt idx="688">
                  <c:v>50</c:v>
                </c:pt>
                <c:pt idx="689">
                  <c:v>50</c:v>
                </c:pt>
                <c:pt idx="690">
                  <c:v>50</c:v>
                </c:pt>
                <c:pt idx="691">
                  <c:v>50</c:v>
                </c:pt>
                <c:pt idx="692">
                  <c:v>50</c:v>
                </c:pt>
                <c:pt idx="693">
                  <c:v>50</c:v>
                </c:pt>
                <c:pt idx="694">
                  <c:v>50</c:v>
                </c:pt>
                <c:pt idx="695">
                  <c:v>50</c:v>
                </c:pt>
                <c:pt idx="696">
                  <c:v>50</c:v>
                </c:pt>
                <c:pt idx="697">
                  <c:v>50</c:v>
                </c:pt>
                <c:pt idx="698">
                  <c:v>50</c:v>
                </c:pt>
                <c:pt idx="699">
                  <c:v>50</c:v>
                </c:pt>
                <c:pt idx="700">
                  <c:v>50</c:v>
                </c:pt>
                <c:pt idx="701">
                  <c:v>50</c:v>
                </c:pt>
                <c:pt idx="702">
                  <c:v>50</c:v>
                </c:pt>
                <c:pt idx="703">
                  <c:v>50</c:v>
                </c:pt>
                <c:pt idx="704">
                  <c:v>50</c:v>
                </c:pt>
                <c:pt idx="705">
                  <c:v>50</c:v>
                </c:pt>
                <c:pt idx="706">
                  <c:v>50</c:v>
                </c:pt>
                <c:pt idx="707">
                  <c:v>50</c:v>
                </c:pt>
                <c:pt idx="708">
                  <c:v>50</c:v>
                </c:pt>
                <c:pt idx="709">
                  <c:v>50</c:v>
                </c:pt>
                <c:pt idx="710">
                  <c:v>50</c:v>
                </c:pt>
                <c:pt idx="711">
                  <c:v>50</c:v>
                </c:pt>
                <c:pt idx="712">
                  <c:v>50</c:v>
                </c:pt>
                <c:pt idx="713">
                  <c:v>50</c:v>
                </c:pt>
                <c:pt idx="714">
                  <c:v>50</c:v>
                </c:pt>
                <c:pt idx="715">
                  <c:v>50</c:v>
                </c:pt>
                <c:pt idx="716">
                  <c:v>50</c:v>
                </c:pt>
                <c:pt idx="717">
                  <c:v>50</c:v>
                </c:pt>
                <c:pt idx="718">
                  <c:v>50</c:v>
                </c:pt>
                <c:pt idx="719">
                  <c:v>50</c:v>
                </c:pt>
                <c:pt idx="720">
                  <c:v>50</c:v>
                </c:pt>
                <c:pt idx="721">
                  <c:v>50</c:v>
                </c:pt>
                <c:pt idx="722">
                  <c:v>50</c:v>
                </c:pt>
                <c:pt idx="723">
                  <c:v>50</c:v>
                </c:pt>
                <c:pt idx="724">
                  <c:v>50</c:v>
                </c:pt>
                <c:pt idx="725">
                  <c:v>50</c:v>
                </c:pt>
                <c:pt idx="726">
                  <c:v>50</c:v>
                </c:pt>
                <c:pt idx="727">
                  <c:v>50</c:v>
                </c:pt>
                <c:pt idx="728">
                  <c:v>50</c:v>
                </c:pt>
                <c:pt idx="729">
                  <c:v>50</c:v>
                </c:pt>
                <c:pt idx="730">
                  <c:v>50</c:v>
                </c:pt>
                <c:pt idx="731">
                  <c:v>50</c:v>
                </c:pt>
                <c:pt idx="732">
                  <c:v>50</c:v>
                </c:pt>
                <c:pt idx="733">
                  <c:v>50</c:v>
                </c:pt>
                <c:pt idx="734">
                  <c:v>50</c:v>
                </c:pt>
                <c:pt idx="735">
                  <c:v>50</c:v>
                </c:pt>
                <c:pt idx="736">
                  <c:v>50</c:v>
                </c:pt>
                <c:pt idx="737">
                  <c:v>50</c:v>
                </c:pt>
                <c:pt idx="738">
                  <c:v>50</c:v>
                </c:pt>
                <c:pt idx="739">
                  <c:v>50</c:v>
                </c:pt>
                <c:pt idx="740">
                  <c:v>50</c:v>
                </c:pt>
                <c:pt idx="741">
                  <c:v>50</c:v>
                </c:pt>
                <c:pt idx="742">
                  <c:v>50</c:v>
                </c:pt>
                <c:pt idx="743">
                  <c:v>50</c:v>
                </c:pt>
                <c:pt idx="744">
                  <c:v>50</c:v>
                </c:pt>
                <c:pt idx="745">
                  <c:v>50</c:v>
                </c:pt>
                <c:pt idx="746">
                  <c:v>50</c:v>
                </c:pt>
                <c:pt idx="747">
                  <c:v>50</c:v>
                </c:pt>
                <c:pt idx="748">
                  <c:v>50</c:v>
                </c:pt>
                <c:pt idx="749">
                  <c:v>50</c:v>
                </c:pt>
                <c:pt idx="750">
                  <c:v>50</c:v>
                </c:pt>
                <c:pt idx="751">
                  <c:v>50</c:v>
                </c:pt>
                <c:pt idx="752">
                  <c:v>50</c:v>
                </c:pt>
                <c:pt idx="753">
                  <c:v>50</c:v>
                </c:pt>
                <c:pt idx="754">
                  <c:v>50</c:v>
                </c:pt>
                <c:pt idx="755">
                  <c:v>50</c:v>
                </c:pt>
                <c:pt idx="756">
                  <c:v>50</c:v>
                </c:pt>
                <c:pt idx="757">
                  <c:v>50</c:v>
                </c:pt>
                <c:pt idx="758">
                  <c:v>50</c:v>
                </c:pt>
                <c:pt idx="759">
                  <c:v>50</c:v>
                </c:pt>
                <c:pt idx="760">
                  <c:v>50</c:v>
                </c:pt>
                <c:pt idx="761">
                  <c:v>50</c:v>
                </c:pt>
                <c:pt idx="762">
                  <c:v>50</c:v>
                </c:pt>
                <c:pt idx="763">
                  <c:v>50</c:v>
                </c:pt>
                <c:pt idx="764">
                  <c:v>50</c:v>
                </c:pt>
                <c:pt idx="765">
                  <c:v>50</c:v>
                </c:pt>
                <c:pt idx="766">
                  <c:v>50</c:v>
                </c:pt>
                <c:pt idx="767">
                  <c:v>50</c:v>
                </c:pt>
                <c:pt idx="768">
                  <c:v>50</c:v>
                </c:pt>
                <c:pt idx="769">
                  <c:v>50</c:v>
                </c:pt>
                <c:pt idx="770">
                  <c:v>50</c:v>
                </c:pt>
                <c:pt idx="771">
                  <c:v>50</c:v>
                </c:pt>
                <c:pt idx="772">
                  <c:v>50</c:v>
                </c:pt>
                <c:pt idx="773">
                  <c:v>50</c:v>
                </c:pt>
                <c:pt idx="774">
                  <c:v>50</c:v>
                </c:pt>
                <c:pt idx="775">
                  <c:v>50</c:v>
                </c:pt>
                <c:pt idx="776">
                  <c:v>50</c:v>
                </c:pt>
                <c:pt idx="777">
                  <c:v>50</c:v>
                </c:pt>
                <c:pt idx="778">
                  <c:v>50</c:v>
                </c:pt>
                <c:pt idx="779">
                  <c:v>50</c:v>
                </c:pt>
                <c:pt idx="780">
                  <c:v>50</c:v>
                </c:pt>
                <c:pt idx="781">
                  <c:v>50</c:v>
                </c:pt>
                <c:pt idx="782">
                  <c:v>50</c:v>
                </c:pt>
                <c:pt idx="783">
                  <c:v>50</c:v>
                </c:pt>
                <c:pt idx="784">
                  <c:v>50</c:v>
                </c:pt>
                <c:pt idx="785">
                  <c:v>50</c:v>
                </c:pt>
                <c:pt idx="786">
                  <c:v>50</c:v>
                </c:pt>
                <c:pt idx="787">
                  <c:v>50</c:v>
                </c:pt>
                <c:pt idx="788">
                  <c:v>50</c:v>
                </c:pt>
                <c:pt idx="789">
                  <c:v>50</c:v>
                </c:pt>
                <c:pt idx="790">
                  <c:v>50</c:v>
                </c:pt>
                <c:pt idx="791">
                  <c:v>50</c:v>
                </c:pt>
                <c:pt idx="792">
                  <c:v>50</c:v>
                </c:pt>
                <c:pt idx="793">
                  <c:v>50</c:v>
                </c:pt>
                <c:pt idx="794">
                  <c:v>50</c:v>
                </c:pt>
                <c:pt idx="795">
                  <c:v>50</c:v>
                </c:pt>
                <c:pt idx="796">
                  <c:v>50</c:v>
                </c:pt>
                <c:pt idx="797">
                  <c:v>50</c:v>
                </c:pt>
                <c:pt idx="798">
                  <c:v>50</c:v>
                </c:pt>
                <c:pt idx="799">
                  <c:v>50</c:v>
                </c:pt>
                <c:pt idx="800">
                  <c:v>50</c:v>
                </c:pt>
                <c:pt idx="801">
                  <c:v>50</c:v>
                </c:pt>
                <c:pt idx="802">
                  <c:v>50</c:v>
                </c:pt>
                <c:pt idx="803">
                  <c:v>50</c:v>
                </c:pt>
                <c:pt idx="804">
                  <c:v>50</c:v>
                </c:pt>
                <c:pt idx="805">
                  <c:v>50</c:v>
                </c:pt>
                <c:pt idx="806">
                  <c:v>50</c:v>
                </c:pt>
                <c:pt idx="807">
                  <c:v>50</c:v>
                </c:pt>
                <c:pt idx="808">
                  <c:v>50</c:v>
                </c:pt>
                <c:pt idx="809">
                  <c:v>50</c:v>
                </c:pt>
                <c:pt idx="810">
                  <c:v>50</c:v>
                </c:pt>
                <c:pt idx="811">
                  <c:v>50</c:v>
                </c:pt>
                <c:pt idx="812">
                  <c:v>50</c:v>
                </c:pt>
                <c:pt idx="813">
                  <c:v>50</c:v>
                </c:pt>
                <c:pt idx="814">
                  <c:v>50</c:v>
                </c:pt>
                <c:pt idx="815">
                  <c:v>50</c:v>
                </c:pt>
                <c:pt idx="816">
                  <c:v>50</c:v>
                </c:pt>
                <c:pt idx="817">
                  <c:v>50</c:v>
                </c:pt>
                <c:pt idx="818">
                  <c:v>50</c:v>
                </c:pt>
                <c:pt idx="819">
                  <c:v>50</c:v>
                </c:pt>
                <c:pt idx="820">
                  <c:v>50</c:v>
                </c:pt>
                <c:pt idx="821">
                  <c:v>50</c:v>
                </c:pt>
                <c:pt idx="822">
                  <c:v>50</c:v>
                </c:pt>
                <c:pt idx="823">
                  <c:v>50</c:v>
                </c:pt>
                <c:pt idx="824">
                  <c:v>50</c:v>
                </c:pt>
                <c:pt idx="825">
                  <c:v>50</c:v>
                </c:pt>
                <c:pt idx="826">
                  <c:v>50</c:v>
                </c:pt>
                <c:pt idx="827">
                  <c:v>50</c:v>
                </c:pt>
                <c:pt idx="828">
                  <c:v>50</c:v>
                </c:pt>
                <c:pt idx="829">
                  <c:v>50</c:v>
                </c:pt>
                <c:pt idx="830">
                  <c:v>50</c:v>
                </c:pt>
                <c:pt idx="831">
                  <c:v>50</c:v>
                </c:pt>
                <c:pt idx="832">
                  <c:v>50</c:v>
                </c:pt>
                <c:pt idx="833">
                  <c:v>50</c:v>
                </c:pt>
                <c:pt idx="834">
                  <c:v>50</c:v>
                </c:pt>
                <c:pt idx="835">
                  <c:v>50</c:v>
                </c:pt>
                <c:pt idx="836">
                  <c:v>50</c:v>
                </c:pt>
                <c:pt idx="837">
                  <c:v>50</c:v>
                </c:pt>
                <c:pt idx="838">
                  <c:v>50</c:v>
                </c:pt>
                <c:pt idx="839">
                  <c:v>50</c:v>
                </c:pt>
                <c:pt idx="840">
                  <c:v>50</c:v>
                </c:pt>
                <c:pt idx="841">
                  <c:v>50</c:v>
                </c:pt>
                <c:pt idx="842">
                  <c:v>50</c:v>
                </c:pt>
                <c:pt idx="843">
                  <c:v>50</c:v>
                </c:pt>
                <c:pt idx="844">
                  <c:v>50</c:v>
                </c:pt>
                <c:pt idx="845">
                  <c:v>50</c:v>
                </c:pt>
                <c:pt idx="846">
                  <c:v>50</c:v>
                </c:pt>
                <c:pt idx="847">
                  <c:v>50</c:v>
                </c:pt>
                <c:pt idx="848">
                  <c:v>50</c:v>
                </c:pt>
                <c:pt idx="849">
                  <c:v>50</c:v>
                </c:pt>
                <c:pt idx="850">
                  <c:v>50</c:v>
                </c:pt>
                <c:pt idx="851">
                  <c:v>50</c:v>
                </c:pt>
                <c:pt idx="852">
                  <c:v>50</c:v>
                </c:pt>
                <c:pt idx="853">
                  <c:v>50</c:v>
                </c:pt>
                <c:pt idx="854">
                  <c:v>50</c:v>
                </c:pt>
                <c:pt idx="855">
                  <c:v>50</c:v>
                </c:pt>
                <c:pt idx="856">
                  <c:v>50</c:v>
                </c:pt>
                <c:pt idx="857">
                  <c:v>50</c:v>
                </c:pt>
                <c:pt idx="858">
                  <c:v>50</c:v>
                </c:pt>
                <c:pt idx="859">
                  <c:v>50</c:v>
                </c:pt>
                <c:pt idx="860">
                  <c:v>50</c:v>
                </c:pt>
                <c:pt idx="861">
                  <c:v>50</c:v>
                </c:pt>
                <c:pt idx="862">
                  <c:v>50</c:v>
                </c:pt>
                <c:pt idx="863">
                  <c:v>50</c:v>
                </c:pt>
                <c:pt idx="864">
                  <c:v>50</c:v>
                </c:pt>
                <c:pt idx="865">
                  <c:v>50</c:v>
                </c:pt>
                <c:pt idx="866">
                  <c:v>50</c:v>
                </c:pt>
                <c:pt idx="867">
                  <c:v>50</c:v>
                </c:pt>
                <c:pt idx="868">
                  <c:v>50</c:v>
                </c:pt>
                <c:pt idx="869">
                  <c:v>50</c:v>
                </c:pt>
                <c:pt idx="870">
                  <c:v>50</c:v>
                </c:pt>
                <c:pt idx="871">
                  <c:v>50</c:v>
                </c:pt>
                <c:pt idx="872">
                  <c:v>50</c:v>
                </c:pt>
                <c:pt idx="873">
                  <c:v>50</c:v>
                </c:pt>
                <c:pt idx="874">
                  <c:v>50</c:v>
                </c:pt>
                <c:pt idx="875">
                  <c:v>50</c:v>
                </c:pt>
                <c:pt idx="876">
                  <c:v>50</c:v>
                </c:pt>
                <c:pt idx="877">
                  <c:v>50</c:v>
                </c:pt>
                <c:pt idx="878">
                  <c:v>50</c:v>
                </c:pt>
                <c:pt idx="879">
                  <c:v>50</c:v>
                </c:pt>
                <c:pt idx="880">
                  <c:v>50</c:v>
                </c:pt>
                <c:pt idx="881">
                  <c:v>50</c:v>
                </c:pt>
                <c:pt idx="882">
                  <c:v>50</c:v>
                </c:pt>
                <c:pt idx="883">
                  <c:v>50</c:v>
                </c:pt>
                <c:pt idx="884">
                  <c:v>50</c:v>
                </c:pt>
                <c:pt idx="885">
                  <c:v>50</c:v>
                </c:pt>
                <c:pt idx="886">
                  <c:v>50</c:v>
                </c:pt>
                <c:pt idx="887">
                  <c:v>50</c:v>
                </c:pt>
                <c:pt idx="888">
                  <c:v>50</c:v>
                </c:pt>
                <c:pt idx="889">
                  <c:v>50</c:v>
                </c:pt>
                <c:pt idx="890">
                  <c:v>50</c:v>
                </c:pt>
                <c:pt idx="891">
                  <c:v>50</c:v>
                </c:pt>
                <c:pt idx="892">
                  <c:v>50</c:v>
                </c:pt>
                <c:pt idx="893">
                  <c:v>50</c:v>
                </c:pt>
                <c:pt idx="894">
                  <c:v>50</c:v>
                </c:pt>
                <c:pt idx="895">
                  <c:v>50</c:v>
                </c:pt>
                <c:pt idx="896">
                  <c:v>50</c:v>
                </c:pt>
                <c:pt idx="897">
                  <c:v>50</c:v>
                </c:pt>
                <c:pt idx="898">
                  <c:v>50</c:v>
                </c:pt>
                <c:pt idx="899">
                  <c:v>50</c:v>
                </c:pt>
                <c:pt idx="900">
                  <c:v>50</c:v>
                </c:pt>
                <c:pt idx="901">
                  <c:v>50</c:v>
                </c:pt>
                <c:pt idx="902">
                  <c:v>50</c:v>
                </c:pt>
                <c:pt idx="903">
                  <c:v>50</c:v>
                </c:pt>
                <c:pt idx="904">
                  <c:v>50</c:v>
                </c:pt>
                <c:pt idx="905">
                  <c:v>50</c:v>
                </c:pt>
                <c:pt idx="906">
                  <c:v>50</c:v>
                </c:pt>
                <c:pt idx="907">
                  <c:v>50</c:v>
                </c:pt>
                <c:pt idx="908">
                  <c:v>50</c:v>
                </c:pt>
                <c:pt idx="909">
                  <c:v>50</c:v>
                </c:pt>
                <c:pt idx="910">
                  <c:v>50</c:v>
                </c:pt>
                <c:pt idx="911">
                  <c:v>50</c:v>
                </c:pt>
                <c:pt idx="912">
                  <c:v>50</c:v>
                </c:pt>
                <c:pt idx="913">
                  <c:v>50</c:v>
                </c:pt>
                <c:pt idx="914">
                  <c:v>50</c:v>
                </c:pt>
                <c:pt idx="915">
                  <c:v>50</c:v>
                </c:pt>
                <c:pt idx="916">
                  <c:v>50</c:v>
                </c:pt>
                <c:pt idx="917">
                  <c:v>50</c:v>
                </c:pt>
                <c:pt idx="918">
                  <c:v>50</c:v>
                </c:pt>
                <c:pt idx="919">
                  <c:v>50</c:v>
                </c:pt>
                <c:pt idx="920">
                  <c:v>50</c:v>
                </c:pt>
                <c:pt idx="921">
                  <c:v>50</c:v>
                </c:pt>
                <c:pt idx="922">
                  <c:v>50</c:v>
                </c:pt>
                <c:pt idx="923">
                  <c:v>50</c:v>
                </c:pt>
                <c:pt idx="924">
                  <c:v>50</c:v>
                </c:pt>
                <c:pt idx="925">
                  <c:v>50</c:v>
                </c:pt>
                <c:pt idx="926">
                  <c:v>50</c:v>
                </c:pt>
                <c:pt idx="927">
                  <c:v>50</c:v>
                </c:pt>
                <c:pt idx="928">
                  <c:v>50</c:v>
                </c:pt>
                <c:pt idx="929">
                  <c:v>50</c:v>
                </c:pt>
                <c:pt idx="930">
                  <c:v>50</c:v>
                </c:pt>
                <c:pt idx="931">
                  <c:v>50</c:v>
                </c:pt>
                <c:pt idx="932">
                  <c:v>50</c:v>
                </c:pt>
                <c:pt idx="933">
                  <c:v>50</c:v>
                </c:pt>
                <c:pt idx="934">
                  <c:v>50</c:v>
                </c:pt>
                <c:pt idx="935">
                  <c:v>50</c:v>
                </c:pt>
                <c:pt idx="936">
                  <c:v>50</c:v>
                </c:pt>
                <c:pt idx="937">
                  <c:v>50</c:v>
                </c:pt>
                <c:pt idx="938">
                  <c:v>50</c:v>
                </c:pt>
                <c:pt idx="939">
                  <c:v>50</c:v>
                </c:pt>
                <c:pt idx="940">
                  <c:v>50</c:v>
                </c:pt>
                <c:pt idx="941">
                  <c:v>50</c:v>
                </c:pt>
                <c:pt idx="942">
                  <c:v>50</c:v>
                </c:pt>
                <c:pt idx="943">
                  <c:v>50</c:v>
                </c:pt>
                <c:pt idx="944">
                  <c:v>50</c:v>
                </c:pt>
                <c:pt idx="945">
                  <c:v>50</c:v>
                </c:pt>
                <c:pt idx="946">
                  <c:v>50</c:v>
                </c:pt>
                <c:pt idx="947">
                  <c:v>50</c:v>
                </c:pt>
                <c:pt idx="948">
                  <c:v>50</c:v>
                </c:pt>
                <c:pt idx="949">
                  <c:v>50</c:v>
                </c:pt>
                <c:pt idx="950">
                  <c:v>50</c:v>
                </c:pt>
                <c:pt idx="951">
                  <c:v>50</c:v>
                </c:pt>
                <c:pt idx="952">
                  <c:v>50</c:v>
                </c:pt>
                <c:pt idx="953">
                  <c:v>50</c:v>
                </c:pt>
                <c:pt idx="954">
                  <c:v>50</c:v>
                </c:pt>
                <c:pt idx="955">
                  <c:v>50</c:v>
                </c:pt>
                <c:pt idx="956">
                  <c:v>50</c:v>
                </c:pt>
                <c:pt idx="957">
                  <c:v>50</c:v>
                </c:pt>
                <c:pt idx="958">
                  <c:v>50</c:v>
                </c:pt>
                <c:pt idx="959">
                  <c:v>50</c:v>
                </c:pt>
                <c:pt idx="960">
                  <c:v>50</c:v>
                </c:pt>
                <c:pt idx="961">
                  <c:v>50</c:v>
                </c:pt>
                <c:pt idx="962">
                  <c:v>50</c:v>
                </c:pt>
                <c:pt idx="963">
                  <c:v>50</c:v>
                </c:pt>
                <c:pt idx="964">
                  <c:v>50</c:v>
                </c:pt>
                <c:pt idx="965">
                  <c:v>50</c:v>
                </c:pt>
                <c:pt idx="966">
                  <c:v>50</c:v>
                </c:pt>
                <c:pt idx="967">
                  <c:v>50</c:v>
                </c:pt>
                <c:pt idx="968">
                  <c:v>50</c:v>
                </c:pt>
                <c:pt idx="969">
                  <c:v>50</c:v>
                </c:pt>
                <c:pt idx="970">
                  <c:v>50</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50</c:v>
                </c:pt>
                <c:pt idx="984">
                  <c:v>50</c:v>
                </c:pt>
                <c:pt idx="985">
                  <c:v>50</c:v>
                </c:pt>
                <c:pt idx="986">
                  <c:v>50</c:v>
                </c:pt>
                <c:pt idx="987">
                  <c:v>50</c:v>
                </c:pt>
                <c:pt idx="988">
                  <c:v>50</c:v>
                </c:pt>
                <c:pt idx="989">
                  <c:v>50</c:v>
                </c:pt>
                <c:pt idx="990">
                  <c:v>50</c:v>
                </c:pt>
                <c:pt idx="991">
                  <c:v>50</c:v>
                </c:pt>
                <c:pt idx="992">
                  <c:v>50</c:v>
                </c:pt>
                <c:pt idx="993">
                  <c:v>50</c:v>
                </c:pt>
                <c:pt idx="994">
                  <c:v>50</c:v>
                </c:pt>
                <c:pt idx="995">
                  <c:v>50</c:v>
                </c:pt>
                <c:pt idx="996">
                  <c:v>50</c:v>
                </c:pt>
                <c:pt idx="997">
                  <c:v>50</c:v>
                </c:pt>
                <c:pt idx="998">
                  <c:v>50</c:v>
                </c:pt>
                <c:pt idx="999">
                  <c:v>50</c:v>
                </c:pt>
                <c:pt idx="1000">
                  <c:v>50</c:v>
                </c:pt>
                <c:pt idx="1001">
                  <c:v>50</c:v>
                </c:pt>
                <c:pt idx="1002">
                  <c:v>50</c:v>
                </c:pt>
                <c:pt idx="1003">
                  <c:v>50</c:v>
                </c:pt>
                <c:pt idx="1004">
                  <c:v>50</c:v>
                </c:pt>
                <c:pt idx="1005">
                  <c:v>50</c:v>
                </c:pt>
                <c:pt idx="1006">
                  <c:v>50</c:v>
                </c:pt>
                <c:pt idx="1007">
                  <c:v>50</c:v>
                </c:pt>
                <c:pt idx="1008">
                  <c:v>50</c:v>
                </c:pt>
                <c:pt idx="1009">
                  <c:v>50</c:v>
                </c:pt>
                <c:pt idx="1010">
                  <c:v>50</c:v>
                </c:pt>
                <c:pt idx="1011">
                  <c:v>50</c:v>
                </c:pt>
                <c:pt idx="1012">
                  <c:v>50</c:v>
                </c:pt>
                <c:pt idx="1013">
                  <c:v>50</c:v>
                </c:pt>
                <c:pt idx="1014">
                  <c:v>50</c:v>
                </c:pt>
                <c:pt idx="1015">
                  <c:v>50</c:v>
                </c:pt>
                <c:pt idx="1016">
                  <c:v>50</c:v>
                </c:pt>
                <c:pt idx="1017">
                  <c:v>50</c:v>
                </c:pt>
                <c:pt idx="1018">
                  <c:v>50</c:v>
                </c:pt>
                <c:pt idx="1019">
                  <c:v>50</c:v>
                </c:pt>
                <c:pt idx="1020">
                  <c:v>50</c:v>
                </c:pt>
                <c:pt idx="1021">
                  <c:v>50</c:v>
                </c:pt>
                <c:pt idx="1022">
                  <c:v>50</c:v>
                </c:pt>
                <c:pt idx="1023">
                  <c:v>50</c:v>
                </c:pt>
                <c:pt idx="1024">
                  <c:v>50</c:v>
                </c:pt>
                <c:pt idx="1025">
                  <c:v>50</c:v>
                </c:pt>
                <c:pt idx="1026">
                  <c:v>50</c:v>
                </c:pt>
                <c:pt idx="1027">
                  <c:v>50</c:v>
                </c:pt>
                <c:pt idx="1028">
                  <c:v>50</c:v>
                </c:pt>
                <c:pt idx="1029">
                  <c:v>50</c:v>
                </c:pt>
                <c:pt idx="1030">
                  <c:v>50</c:v>
                </c:pt>
                <c:pt idx="1031">
                  <c:v>50</c:v>
                </c:pt>
                <c:pt idx="1032">
                  <c:v>50</c:v>
                </c:pt>
                <c:pt idx="1033">
                  <c:v>50</c:v>
                </c:pt>
                <c:pt idx="1034">
                  <c:v>50</c:v>
                </c:pt>
                <c:pt idx="1035">
                  <c:v>50</c:v>
                </c:pt>
                <c:pt idx="1036">
                  <c:v>50</c:v>
                </c:pt>
                <c:pt idx="1037">
                  <c:v>50</c:v>
                </c:pt>
                <c:pt idx="1038">
                  <c:v>50</c:v>
                </c:pt>
                <c:pt idx="1039">
                  <c:v>50</c:v>
                </c:pt>
                <c:pt idx="1040">
                  <c:v>50</c:v>
                </c:pt>
                <c:pt idx="1041">
                  <c:v>50</c:v>
                </c:pt>
                <c:pt idx="1042">
                  <c:v>50</c:v>
                </c:pt>
                <c:pt idx="1043">
                  <c:v>50</c:v>
                </c:pt>
                <c:pt idx="1044">
                  <c:v>50</c:v>
                </c:pt>
                <c:pt idx="1045">
                  <c:v>50</c:v>
                </c:pt>
                <c:pt idx="1046">
                  <c:v>50</c:v>
                </c:pt>
                <c:pt idx="1047">
                  <c:v>50</c:v>
                </c:pt>
                <c:pt idx="1048">
                  <c:v>50</c:v>
                </c:pt>
                <c:pt idx="1049">
                  <c:v>50</c:v>
                </c:pt>
                <c:pt idx="1050">
                  <c:v>50</c:v>
                </c:pt>
                <c:pt idx="1051">
                  <c:v>50</c:v>
                </c:pt>
                <c:pt idx="1052">
                  <c:v>50</c:v>
                </c:pt>
                <c:pt idx="1053">
                  <c:v>50</c:v>
                </c:pt>
                <c:pt idx="1054">
                  <c:v>50</c:v>
                </c:pt>
                <c:pt idx="1055">
                  <c:v>50</c:v>
                </c:pt>
                <c:pt idx="1056">
                  <c:v>50</c:v>
                </c:pt>
                <c:pt idx="1057">
                  <c:v>50</c:v>
                </c:pt>
                <c:pt idx="1058">
                  <c:v>50</c:v>
                </c:pt>
                <c:pt idx="1059">
                  <c:v>50</c:v>
                </c:pt>
                <c:pt idx="1060">
                  <c:v>50</c:v>
                </c:pt>
                <c:pt idx="1061">
                  <c:v>50</c:v>
                </c:pt>
                <c:pt idx="1062">
                  <c:v>50</c:v>
                </c:pt>
                <c:pt idx="1063">
                  <c:v>50</c:v>
                </c:pt>
                <c:pt idx="1064">
                  <c:v>50</c:v>
                </c:pt>
                <c:pt idx="1065">
                  <c:v>50</c:v>
                </c:pt>
                <c:pt idx="1066">
                  <c:v>50</c:v>
                </c:pt>
                <c:pt idx="1067">
                  <c:v>50</c:v>
                </c:pt>
                <c:pt idx="1068">
                  <c:v>50</c:v>
                </c:pt>
                <c:pt idx="1069">
                  <c:v>50</c:v>
                </c:pt>
                <c:pt idx="1070">
                  <c:v>50</c:v>
                </c:pt>
                <c:pt idx="1071">
                  <c:v>50</c:v>
                </c:pt>
                <c:pt idx="1072">
                  <c:v>50</c:v>
                </c:pt>
                <c:pt idx="1073">
                  <c:v>50</c:v>
                </c:pt>
                <c:pt idx="1074">
                  <c:v>50</c:v>
                </c:pt>
                <c:pt idx="1075">
                  <c:v>50</c:v>
                </c:pt>
                <c:pt idx="1076">
                  <c:v>50</c:v>
                </c:pt>
                <c:pt idx="1077">
                  <c:v>50</c:v>
                </c:pt>
                <c:pt idx="1078">
                  <c:v>50</c:v>
                </c:pt>
                <c:pt idx="1079">
                  <c:v>50</c:v>
                </c:pt>
                <c:pt idx="1080">
                  <c:v>50</c:v>
                </c:pt>
                <c:pt idx="1081">
                  <c:v>50</c:v>
                </c:pt>
                <c:pt idx="1082">
                  <c:v>50</c:v>
                </c:pt>
                <c:pt idx="1083">
                  <c:v>50</c:v>
                </c:pt>
                <c:pt idx="1084">
                  <c:v>50</c:v>
                </c:pt>
                <c:pt idx="1085">
                  <c:v>50</c:v>
                </c:pt>
                <c:pt idx="1086">
                  <c:v>50</c:v>
                </c:pt>
                <c:pt idx="1087">
                  <c:v>50</c:v>
                </c:pt>
                <c:pt idx="1088">
                  <c:v>50</c:v>
                </c:pt>
                <c:pt idx="1089">
                  <c:v>50</c:v>
                </c:pt>
                <c:pt idx="1090">
                  <c:v>50</c:v>
                </c:pt>
                <c:pt idx="1091">
                  <c:v>50</c:v>
                </c:pt>
                <c:pt idx="1092">
                  <c:v>50</c:v>
                </c:pt>
                <c:pt idx="1093">
                  <c:v>50</c:v>
                </c:pt>
                <c:pt idx="1094">
                  <c:v>50</c:v>
                </c:pt>
                <c:pt idx="1095">
                  <c:v>50</c:v>
                </c:pt>
                <c:pt idx="1096">
                  <c:v>50</c:v>
                </c:pt>
                <c:pt idx="1097">
                  <c:v>50</c:v>
                </c:pt>
                <c:pt idx="1098">
                  <c:v>50</c:v>
                </c:pt>
                <c:pt idx="1099">
                  <c:v>50</c:v>
                </c:pt>
                <c:pt idx="1100">
                  <c:v>50</c:v>
                </c:pt>
                <c:pt idx="1101">
                  <c:v>50</c:v>
                </c:pt>
                <c:pt idx="1102">
                  <c:v>50</c:v>
                </c:pt>
                <c:pt idx="1103">
                  <c:v>50</c:v>
                </c:pt>
                <c:pt idx="1104">
                  <c:v>50</c:v>
                </c:pt>
                <c:pt idx="1105">
                  <c:v>50</c:v>
                </c:pt>
                <c:pt idx="1106">
                  <c:v>50</c:v>
                </c:pt>
                <c:pt idx="1107">
                  <c:v>50</c:v>
                </c:pt>
                <c:pt idx="1108">
                  <c:v>50</c:v>
                </c:pt>
                <c:pt idx="1109">
                  <c:v>50</c:v>
                </c:pt>
                <c:pt idx="1110">
                  <c:v>50</c:v>
                </c:pt>
                <c:pt idx="1111">
                  <c:v>50</c:v>
                </c:pt>
                <c:pt idx="1112">
                  <c:v>50</c:v>
                </c:pt>
                <c:pt idx="1113">
                  <c:v>50</c:v>
                </c:pt>
                <c:pt idx="1114">
                  <c:v>50</c:v>
                </c:pt>
                <c:pt idx="1115">
                  <c:v>50</c:v>
                </c:pt>
                <c:pt idx="1116">
                  <c:v>50</c:v>
                </c:pt>
                <c:pt idx="1117">
                  <c:v>50</c:v>
                </c:pt>
                <c:pt idx="1118">
                  <c:v>50</c:v>
                </c:pt>
                <c:pt idx="1119">
                  <c:v>50</c:v>
                </c:pt>
                <c:pt idx="1120">
                  <c:v>50</c:v>
                </c:pt>
                <c:pt idx="1121">
                  <c:v>50</c:v>
                </c:pt>
                <c:pt idx="1122">
                  <c:v>50</c:v>
                </c:pt>
                <c:pt idx="1123">
                  <c:v>50</c:v>
                </c:pt>
                <c:pt idx="1124">
                  <c:v>50</c:v>
                </c:pt>
                <c:pt idx="1125">
                  <c:v>50</c:v>
                </c:pt>
                <c:pt idx="1126">
                  <c:v>50</c:v>
                </c:pt>
                <c:pt idx="1127">
                  <c:v>50</c:v>
                </c:pt>
                <c:pt idx="1128">
                  <c:v>50</c:v>
                </c:pt>
                <c:pt idx="1129">
                  <c:v>50</c:v>
                </c:pt>
                <c:pt idx="1130">
                  <c:v>50</c:v>
                </c:pt>
                <c:pt idx="1131">
                  <c:v>50</c:v>
                </c:pt>
                <c:pt idx="1132">
                  <c:v>50</c:v>
                </c:pt>
                <c:pt idx="1133">
                  <c:v>50</c:v>
                </c:pt>
                <c:pt idx="1134">
                  <c:v>50</c:v>
                </c:pt>
                <c:pt idx="1135">
                  <c:v>50</c:v>
                </c:pt>
                <c:pt idx="1136">
                  <c:v>50</c:v>
                </c:pt>
                <c:pt idx="1137">
                  <c:v>50</c:v>
                </c:pt>
                <c:pt idx="1138">
                  <c:v>50</c:v>
                </c:pt>
                <c:pt idx="1139">
                  <c:v>50</c:v>
                </c:pt>
                <c:pt idx="1140">
                  <c:v>50</c:v>
                </c:pt>
                <c:pt idx="1141">
                  <c:v>50</c:v>
                </c:pt>
                <c:pt idx="1142">
                  <c:v>50</c:v>
                </c:pt>
                <c:pt idx="1143">
                  <c:v>50</c:v>
                </c:pt>
                <c:pt idx="1144">
                  <c:v>50</c:v>
                </c:pt>
                <c:pt idx="1145">
                  <c:v>50</c:v>
                </c:pt>
                <c:pt idx="1146">
                  <c:v>50</c:v>
                </c:pt>
                <c:pt idx="1147">
                  <c:v>50</c:v>
                </c:pt>
                <c:pt idx="1148">
                  <c:v>50</c:v>
                </c:pt>
                <c:pt idx="1149">
                  <c:v>50</c:v>
                </c:pt>
                <c:pt idx="1150">
                  <c:v>50</c:v>
                </c:pt>
                <c:pt idx="1151">
                  <c:v>50</c:v>
                </c:pt>
                <c:pt idx="1152">
                  <c:v>50</c:v>
                </c:pt>
                <c:pt idx="1153">
                  <c:v>50</c:v>
                </c:pt>
                <c:pt idx="1154">
                  <c:v>50</c:v>
                </c:pt>
                <c:pt idx="1155">
                  <c:v>50</c:v>
                </c:pt>
                <c:pt idx="1156">
                  <c:v>50</c:v>
                </c:pt>
                <c:pt idx="1157">
                  <c:v>50</c:v>
                </c:pt>
                <c:pt idx="1158">
                  <c:v>50</c:v>
                </c:pt>
                <c:pt idx="1159">
                  <c:v>50</c:v>
                </c:pt>
                <c:pt idx="1160">
                  <c:v>50</c:v>
                </c:pt>
                <c:pt idx="1161">
                  <c:v>50</c:v>
                </c:pt>
                <c:pt idx="1162">
                  <c:v>50</c:v>
                </c:pt>
                <c:pt idx="1163">
                  <c:v>50</c:v>
                </c:pt>
                <c:pt idx="1164">
                  <c:v>50</c:v>
                </c:pt>
                <c:pt idx="1165">
                  <c:v>50</c:v>
                </c:pt>
                <c:pt idx="1166">
                  <c:v>50</c:v>
                </c:pt>
                <c:pt idx="1167">
                  <c:v>50</c:v>
                </c:pt>
                <c:pt idx="1168">
                  <c:v>50</c:v>
                </c:pt>
                <c:pt idx="1169">
                  <c:v>50</c:v>
                </c:pt>
                <c:pt idx="1170">
                  <c:v>50</c:v>
                </c:pt>
                <c:pt idx="1171">
                  <c:v>50</c:v>
                </c:pt>
                <c:pt idx="1172">
                  <c:v>50</c:v>
                </c:pt>
                <c:pt idx="1173">
                  <c:v>50</c:v>
                </c:pt>
                <c:pt idx="1174">
                  <c:v>50</c:v>
                </c:pt>
                <c:pt idx="1175">
                  <c:v>50</c:v>
                </c:pt>
                <c:pt idx="1176">
                  <c:v>50</c:v>
                </c:pt>
                <c:pt idx="1177">
                  <c:v>50</c:v>
                </c:pt>
                <c:pt idx="1178">
                  <c:v>50</c:v>
                </c:pt>
                <c:pt idx="1179">
                  <c:v>50</c:v>
                </c:pt>
                <c:pt idx="1180">
                  <c:v>50</c:v>
                </c:pt>
                <c:pt idx="1181">
                  <c:v>50</c:v>
                </c:pt>
                <c:pt idx="1182">
                  <c:v>50</c:v>
                </c:pt>
                <c:pt idx="1183">
                  <c:v>50</c:v>
                </c:pt>
                <c:pt idx="1184">
                  <c:v>50</c:v>
                </c:pt>
                <c:pt idx="1185">
                  <c:v>50</c:v>
                </c:pt>
                <c:pt idx="1186">
                  <c:v>50</c:v>
                </c:pt>
                <c:pt idx="1187">
                  <c:v>50</c:v>
                </c:pt>
                <c:pt idx="1188">
                  <c:v>50</c:v>
                </c:pt>
                <c:pt idx="1189">
                  <c:v>50</c:v>
                </c:pt>
                <c:pt idx="1190">
                  <c:v>50</c:v>
                </c:pt>
                <c:pt idx="1191">
                  <c:v>50</c:v>
                </c:pt>
                <c:pt idx="1192">
                  <c:v>50</c:v>
                </c:pt>
                <c:pt idx="1193">
                  <c:v>50</c:v>
                </c:pt>
                <c:pt idx="1194">
                  <c:v>50</c:v>
                </c:pt>
                <c:pt idx="1195">
                  <c:v>50</c:v>
                </c:pt>
                <c:pt idx="1196">
                  <c:v>50</c:v>
                </c:pt>
                <c:pt idx="1197">
                  <c:v>50</c:v>
                </c:pt>
                <c:pt idx="1198">
                  <c:v>50</c:v>
                </c:pt>
                <c:pt idx="1199">
                  <c:v>50</c:v>
                </c:pt>
                <c:pt idx="1200">
                  <c:v>50</c:v>
                </c:pt>
                <c:pt idx="1201">
                  <c:v>50</c:v>
                </c:pt>
                <c:pt idx="1202">
                  <c:v>50</c:v>
                </c:pt>
                <c:pt idx="1203">
                  <c:v>50</c:v>
                </c:pt>
                <c:pt idx="1204">
                  <c:v>50</c:v>
                </c:pt>
                <c:pt idx="1205">
                  <c:v>50</c:v>
                </c:pt>
                <c:pt idx="1206">
                  <c:v>50</c:v>
                </c:pt>
                <c:pt idx="1207">
                  <c:v>50</c:v>
                </c:pt>
                <c:pt idx="1208">
                  <c:v>50</c:v>
                </c:pt>
                <c:pt idx="1209">
                  <c:v>50</c:v>
                </c:pt>
                <c:pt idx="1210">
                  <c:v>50</c:v>
                </c:pt>
                <c:pt idx="1211">
                  <c:v>50</c:v>
                </c:pt>
                <c:pt idx="1212">
                  <c:v>50</c:v>
                </c:pt>
                <c:pt idx="1213">
                  <c:v>50</c:v>
                </c:pt>
                <c:pt idx="1214">
                  <c:v>50</c:v>
                </c:pt>
                <c:pt idx="1215">
                  <c:v>50</c:v>
                </c:pt>
                <c:pt idx="1216">
                  <c:v>50</c:v>
                </c:pt>
                <c:pt idx="1217">
                  <c:v>50</c:v>
                </c:pt>
                <c:pt idx="1218">
                  <c:v>50</c:v>
                </c:pt>
                <c:pt idx="1219">
                  <c:v>50</c:v>
                </c:pt>
                <c:pt idx="1220">
                  <c:v>50</c:v>
                </c:pt>
                <c:pt idx="1221">
                  <c:v>50</c:v>
                </c:pt>
                <c:pt idx="1222">
                  <c:v>50</c:v>
                </c:pt>
                <c:pt idx="1223">
                  <c:v>50</c:v>
                </c:pt>
                <c:pt idx="1224">
                  <c:v>50</c:v>
                </c:pt>
                <c:pt idx="1225">
                  <c:v>50</c:v>
                </c:pt>
                <c:pt idx="1226">
                  <c:v>50</c:v>
                </c:pt>
                <c:pt idx="1227">
                  <c:v>50</c:v>
                </c:pt>
                <c:pt idx="1228">
                  <c:v>50</c:v>
                </c:pt>
                <c:pt idx="1229">
                  <c:v>50</c:v>
                </c:pt>
                <c:pt idx="1230">
                  <c:v>50</c:v>
                </c:pt>
                <c:pt idx="1231">
                  <c:v>50</c:v>
                </c:pt>
                <c:pt idx="1232">
                  <c:v>50</c:v>
                </c:pt>
                <c:pt idx="1233">
                  <c:v>50</c:v>
                </c:pt>
                <c:pt idx="1234">
                  <c:v>50</c:v>
                </c:pt>
                <c:pt idx="1235">
                  <c:v>50</c:v>
                </c:pt>
                <c:pt idx="1236">
                  <c:v>50</c:v>
                </c:pt>
                <c:pt idx="1237">
                  <c:v>50</c:v>
                </c:pt>
                <c:pt idx="1238">
                  <c:v>50</c:v>
                </c:pt>
                <c:pt idx="1239">
                  <c:v>50</c:v>
                </c:pt>
                <c:pt idx="1240">
                  <c:v>50</c:v>
                </c:pt>
                <c:pt idx="1241">
                  <c:v>50</c:v>
                </c:pt>
                <c:pt idx="1242">
                  <c:v>50</c:v>
                </c:pt>
                <c:pt idx="1243">
                  <c:v>50</c:v>
                </c:pt>
                <c:pt idx="1244">
                  <c:v>50</c:v>
                </c:pt>
                <c:pt idx="1245">
                  <c:v>50</c:v>
                </c:pt>
                <c:pt idx="1246">
                  <c:v>50</c:v>
                </c:pt>
                <c:pt idx="1247">
                  <c:v>50</c:v>
                </c:pt>
                <c:pt idx="1248">
                  <c:v>50</c:v>
                </c:pt>
                <c:pt idx="1249">
                  <c:v>50</c:v>
                </c:pt>
                <c:pt idx="1250">
                  <c:v>50</c:v>
                </c:pt>
                <c:pt idx="1251">
                  <c:v>50</c:v>
                </c:pt>
                <c:pt idx="1252">
                  <c:v>50</c:v>
                </c:pt>
                <c:pt idx="1253">
                  <c:v>50</c:v>
                </c:pt>
                <c:pt idx="1254">
                  <c:v>50</c:v>
                </c:pt>
                <c:pt idx="1255">
                  <c:v>50</c:v>
                </c:pt>
                <c:pt idx="1256">
                  <c:v>50</c:v>
                </c:pt>
                <c:pt idx="1257">
                  <c:v>50</c:v>
                </c:pt>
                <c:pt idx="1258">
                  <c:v>50</c:v>
                </c:pt>
                <c:pt idx="1259">
                  <c:v>50</c:v>
                </c:pt>
                <c:pt idx="1260">
                  <c:v>50</c:v>
                </c:pt>
                <c:pt idx="1261">
                  <c:v>50</c:v>
                </c:pt>
                <c:pt idx="1262">
                  <c:v>50</c:v>
                </c:pt>
                <c:pt idx="1263">
                  <c:v>50</c:v>
                </c:pt>
                <c:pt idx="1264">
                  <c:v>50</c:v>
                </c:pt>
                <c:pt idx="1265">
                  <c:v>50</c:v>
                </c:pt>
                <c:pt idx="1266">
                  <c:v>50</c:v>
                </c:pt>
                <c:pt idx="1267">
                  <c:v>50</c:v>
                </c:pt>
                <c:pt idx="1268">
                  <c:v>50</c:v>
                </c:pt>
                <c:pt idx="1269">
                  <c:v>50</c:v>
                </c:pt>
                <c:pt idx="1270">
                  <c:v>50</c:v>
                </c:pt>
                <c:pt idx="1271">
                  <c:v>50</c:v>
                </c:pt>
                <c:pt idx="1272">
                  <c:v>50</c:v>
                </c:pt>
                <c:pt idx="1273">
                  <c:v>50</c:v>
                </c:pt>
                <c:pt idx="1274">
                  <c:v>50</c:v>
                </c:pt>
                <c:pt idx="1275">
                  <c:v>50</c:v>
                </c:pt>
                <c:pt idx="1276">
                  <c:v>50</c:v>
                </c:pt>
                <c:pt idx="1277">
                  <c:v>50</c:v>
                </c:pt>
                <c:pt idx="1278">
                  <c:v>50</c:v>
                </c:pt>
                <c:pt idx="1279">
                  <c:v>50</c:v>
                </c:pt>
                <c:pt idx="1280">
                  <c:v>50</c:v>
                </c:pt>
                <c:pt idx="1281">
                  <c:v>50</c:v>
                </c:pt>
                <c:pt idx="1282">
                  <c:v>50</c:v>
                </c:pt>
                <c:pt idx="1283">
                  <c:v>50</c:v>
                </c:pt>
                <c:pt idx="1284">
                  <c:v>50</c:v>
                </c:pt>
                <c:pt idx="1285">
                  <c:v>50</c:v>
                </c:pt>
                <c:pt idx="1286">
                  <c:v>50</c:v>
                </c:pt>
                <c:pt idx="1287">
                  <c:v>50</c:v>
                </c:pt>
                <c:pt idx="1288">
                  <c:v>50</c:v>
                </c:pt>
                <c:pt idx="1289">
                  <c:v>50</c:v>
                </c:pt>
                <c:pt idx="1290">
                  <c:v>50</c:v>
                </c:pt>
                <c:pt idx="1291">
                  <c:v>50</c:v>
                </c:pt>
                <c:pt idx="1292">
                  <c:v>50</c:v>
                </c:pt>
                <c:pt idx="1293">
                  <c:v>50</c:v>
                </c:pt>
                <c:pt idx="1294">
                  <c:v>50</c:v>
                </c:pt>
                <c:pt idx="1295">
                  <c:v>50</c:v>
                </c:pt>
                <c:pt idx="1296">
                  <c:v>50</c:v>
                </c:pt>
                <c:pt idx="1297">
                  <c:v>50</c:v>
                </c:pt>
                <c:pt idx="1298">
                  <c:v>50</c:v>
                </c:pt>
                <c:pt idx="1299">
                  <c:v>50</c:v>
                </c:pt>
                <c:pt idx="1300">
                  <c:v>50</c:v>
                </c:pt>
                <c:pt idx="1301">
                  <c:v>50</c:v>
                </c:pt>
                <c:pt idx="1302">
                  <c:v>50</c:v>
                </c:pt>
                <c:pt idx="1303">
                  <c:v>50</c:v>
                </c:pt>
                <c:pt idx="1304">
                  <c:v>50</c:v>
                </c:pt>
                <c:pt idx="1305">
                  <c:v>50</c:v>
                </c:pt>
                <c:pt idx="1306">
                  <c:v>50</c:v>
                </c:pt>
                <c:pt idx="1307">
                  <c:v>50</c:v>
                </c:pt>
                <c:pt idx="1308">
                  <c:v>50</c:v>
                </c:pt>
                <c:pt idx="1309">
                  <c:v>50</c:v>
                </c:pt>
                <c:pt idx="1310">
                  <c:v>50</c:v>
                </c:pt>
                <c:pt idx="1311">
                  <c:v>50</c:v>
                </c:pt>
                <c:pt idx="1312">
                  <c:v>50</c:v>
                </c:pt>
                <c:pt idx="1313">
                  <c:v>50</c:v>
                </c:pt>
                <c:pt idx="1314">
                  <c:v>50</c:v>
                </c:pt>
                <c:pt idx="1315">
                  <c:v>50</c:v>
                </c:pt>
                <c:pt idx="1316">
                  <c:v>50</c:v>
                </c:pt>
                <c:pt idx="1317">
                  <c:v>50</c:v>
                </c:pt>
                <c:pt idx="1318">
                  <c:v>50</c:v>
                </c:pt>
                <c:pt idx="1319">
                  <c:v>50</c:v>
                </c:pt>
                <c:pt idx="1320">
                  <c:v>50</c:v>
                </c:pt>
                <c:pt idx="1321">
                  <c:v>50</c:v>
                </c:pt>
                <c:pt idx="1322">
                  <c:v>50</c:v>
                </c:pt>
                <c:pt idx="1323">
                  <c:v>50</c:v>
                </c:pt>
                <c:pt idx="1324">
                  <c:v>50</c:v>
                </c:pt>
                <c:pt idx="1325">
                  <c:v>50</c:v>
                </c:pt>
                <c:pt idx="1326">
                  <c:v>50</c:v>
                </c:pt>
                <c:pt idx="1327">
                  <c:v>50</c:v>
                </c:pt>
                <c:pt idx="1328">
                  <c:v>50</c:v>
                </c:pt>
                <c:pt idx="1329">
                  <c:v>50</c:v>
                </c:pt>
                <c:pt idx="1330">
                  <c:v>50</c:v>
                </c:pt>
                <c:pt idx="1331">
                  <c:v>50</c:v>
                </c:pt>
                <c:pt idx="1332">
                  <c:v>50</c:v>
                </c:pt>
                <c:pt idx="1333">
                  <c:v>50</c:v>
                </c:pt>
                <c:pt idx="1334">
                  <c:v>50</c:v>
                </c:pt>
                <c:pt idx="1335">
                  <c:v>50</c:v>
                </c:pt>
                <c:pt idx="1336">
                  <c:v>50</c:v>
                </c:pt>
                <c:pt idx="1337">
                  <c:v>50</c:v>
                </c:pt>
                <c:pt idx="1338">
                  <c:v>50</c:v>
                </c:pt>
                <c:pt idx="1339">
                  <c:v>50</c:v>
                </c:pt>
                <c:pt idx="1340">
                  <c:v>50</c:v>
                </c:pt>
                <c:pt idx="1341">
                  <c:v>50</c:v>
                </c:pt>
                <c:pt idx="1342">
                  <c:v>50</c:v>
                </c:pt>
                <c:pt idx="1343">
                  <c:v>50</c:v>
                </c:pt>
                <c:pt idx="1344">
                  <c:v>50</c:v>
                </c:pt>
                <c:pt idx="1345">
                  <c:v>50</c:v>
                </c:pt>
                <c:pt idx="1346">
                  <c:v>50</c:v>
                </c:pt>
                <c:pt idx="1347">
                  <c:v>50</c:v>
                </c:pt>
                <c:pt idx="1348">
                  <c:v>50</c:v>
                </c:pt>
                <c:pt idx="1349">
                  <c:v>50</c:v>
                </c:pt>
                <c:pt idx="1350">
                  <c:v>50</c:v>
                </c:pt>
                <c:pt idx="1351">
                  <c:v>50</c:v>
                </c:pt>
                <c:pt idx="1352">
                  <c:v>50</c:v>
                </c:pt>
                <c:pt idx="1353">
                  <c:v>50</c:v>
                </c:pt>
                <c:pt idx="1354">
                  <c:v>50</c:v>
                </c:pt>
                <c:pt idx="1355">
                  <c:v>50</c:v>
                </c:pt>
                <c:pt idx="1356">
                  <c:v>50</c:v>
                </c:pt>
                <c:pt idx="1357">
                  <c:v>50</c:v>
                </c:pt>
                <c:pt idx="1358">
                  <c:v>50</c:v>
                </c:pt>
                <c:pt idx="1359">
                  <c:v>50</c:v>
                </c:pt>
                <c:pt idx="1360">
                  <c:v>50</c:v>
                </c:pt>
                <c:pt idx="1361">
                  <c:v>50</c:v>
                </c:pt>
                <c:pt idx="1362">
                  <c:v>50</c:v>
                </c:pt>
                <c:pt idx="1363">
                  <c:v>50</c:v>
                </c:pt>
                <c:pt idx="1364">
                  <c:v>50</c:v>
                </c:pt>
                <c:pt idx="1365">
                  <c:v>50</c:v>
                </c:pt>
                <c:pt idx="1366">
                  <c:v>50</c:v>
                </c:pt>
                <c:pt idx="1367">
                  <c:v>50</c:v>
                </c:pt>
                <c:pt idx="1368">
                  <c:v>50</c:v>
                </c:pt>
                <c:pt idx="1369">
                  <c:v>50</c:v>
                </c:pt>
                <c:pt idx="1370">
                  <c:v>50</c:v>
                </c:pt>
                <c:pt idx="1371">
                  <c:v>50</c:v>
                </c:pt>
                <c:pt idx="1372">
                  <c:v>50</c:v>
                </c:pt>
                <c:pt idx="1373">
                  <c:v>50</c:v>
                </c:pt>
                <c:pt idx="1374">
                  <c:v>50</c:v>
                </c:pt>
                <c:pt idx="1375">
                  <c:v>50</c:v>
                </c:pt>
                <c:pt idx="1376">
                  <c:v>50</c:v>
                </c:pt>
                <c:pt idx="1377">
                  <c:v>50</c:v>
                </c:pt>
                <c:pt idx="1378">
                  <c:v>50</c:v>
                </c:pt>
                <c:pt idx="1379">
                  <c:v>50</c:v>
                </c:pt>
                <c:pt idx="1380">
                  <c:v>50</c:v>
                </c:pt>
                <c:pt idx="1381">
                  <c:v>50</c:v>
                </c:pt>
                <c:pt idx="1382">
                  <c:v>50</c:v>
                </c:pt>
                <c:pt idx="1383">
                  <c:v>50</c:v>
                </c:pt>
                <c:pt idx="1384">
                  <c:v>50</c:v>
                </c:pt>
                <c:pt idx="1385">
                  <c:v>50</c:v>
                </c:pt>
                <c:pt idx="1386">
                  <c:v>50</c:v>
                </c:pt>
                <c:pt idx="1387">
                  <c:v>50</c:v>
                </c:pt>
                <c:pt idx="1388">
                  <c:v>50</c:v>
                </c:pt>
                <c:pt idx="1389">
                  <c:v>50</c:v>
                </c:pt>
                <c:pt idx="1390">
                  <c:v>50</c:v>
                </c:pt>
                <c:pt idx="1391">
                  <c:v>50</c:v>
                </c:pt>
                <c:pt idx="1392">
                  <c:v>50</c:v>
                </c:pt>
                <c:pt idx="1393">
                  <c:v>50</c:v>
                </c:pt>
                <c:pt idx="1394">
                  <c:v>50</c:v>
                </c:pt>
                <c:pt idx="1395">
                  <c:v>50</c:v>
                </c:pt>
                <c:pt idx="1396">
                  <c:v>50</c:v>
                </c:pt>
                <c:pt idx="1397">
                  <c:v>50</c:v>
                </c:pt>
                <c:pt idx="1398">
                  <c:v>50</c:v>
                </c:pt>
                <c:pt idx="1399">
                  <c:v>50</c:v>
                </c:pt>
                <c:pt idx="1400">
                  <c:v>50</c:v>
                </c:pt>
                <c:pt idx="1401">
                  <c:v>50</c:v>
                </c:pt>
                <c:pt idx="1402">
                  <c:v>50</c:v>
                </c:pt>
                <c:pt idx="1403">
                  <c:v>50</c:v>
                </c:pt>
                <c:pt idx="1404">
                  <c:v>50</c:v>
                </c:pt>
                <c:pt idx="1405">
                  <c:v>50</c:v>
                </c:pt>
                <c:pt idx="1406">
                  <c:v>50</c:v>
                </c:pt>
                <c:pt idx="1407">
                  <c:v>50</c:v>
                </c:pt>
                <c:pt idx="1408">
                  <c:v>50</c:v>
                </c:pt>
                <c:pt idx="1409">
                  <c:v>50</c:v>
                </c:pt>
                <c:pt idx="1410">
                  <c:v>50</c:v>
                </c:pt>
                <c:pt idx="1411">
                  <c:v>50</c:v>
                </c:pt>
                <c:pt idx="1412">
                  <c:v>50</c:v>
                </c:pt>
                <c:pt idx="1413">
                  <c:v>50</c:v>
                </c:pt>
                <c:pt idx="1414">
                  <c:v>50</c:v>
                </c:pt>
                <c:pt idx="1415">
                  <c:v>50</c:v>
                </c:pt>
                <c:pt idx="1416">
                  <c:v>50</c:v>
                </c:pt>
                <c:pt idx="1417">
                  <c:v>50</c:v>
                </c:pt>
                <c:pt idx="1418">
                  <c:v>50</c:v>
                </c:pt>
                <c:pt idx="1419">
                  <c:v>50</c:v>
                </c:pt>
                <c:pt idx="1420">
                  <c:v>50</c:v>
                </c:pt>
                <c:pt idx="1421">
                  <c:v>50</c:v>
                </c:pt>
                <c:pt idx="1422">
                  <c:v>50</c:v>
                </c:pt>
                <c:pt idx="1423">
                  <c:v>50</c:v>
                </c:pt>
                <c:pt idx="1424">
                  <c:v>50</c:v>
                </c:pt>
                <c:pt idx="1425">
                  <c:v>50</c:v>
                </c:pt>
                <c:pt idx="1426">
                  <c:v>50</c:v>
                </c:pt>
                <c:pt idx="1427">
                  <c:v>50</c:v>
                </c:pt>
                <c:pt idx="1428">
                  <c:v>50</c:v>
                </c:pt>
                <c:pt idx="1429">
                  <c:v>50</c:v>
                </c:pt>
                <c:pt idx="1430">
                  <c:v>50</c:v>
                </c:pt>
                <c:pt idx="1431">
                  <c:v>50</c:v>
                </c:pt>
                <c:pt idx="1432">
                  <c:v>50</c:v>
                </c:pt>
                <c:pt idx="1433">
                  <c:v>50</c:v>
                </c:pt>
                <c:pt idx="1434">
                  <c:v>50</c:v>
                </c:pt>
                <c:pt idx="1435">
                  <c:v>50</c:v>
                </c:pt>
                <c:pt idx="1436">
                  <c:v>50</c:v>
                </c:pt>
                <c:pt idx="1437">
                  <c:v>50</c:v>
                </c:pt>
                <c:pt idx="1438">
                  <c:v>50</c:v>
                </c:pt>
                <c:pt idx="1439">
                  <c:v>50</c:v>
                </c:pt>
                <c:pt idx="1440">
                  <c:v>50</c:v>
                </c:pt>
                <c:pt idx="1441">
                  <c:v>50</c:v>
                </c:pt>
                <c:pt idx="1442">
                  <c:v>50</c:v>
                </c:pt>
                <c:pt idx="1443">
                  <c:v>50</c:v>
                </c:pt>
                <c:pt idx="1444">
                  <c:v>50</c:v>
                </c:pt>
                <c:pt idx="1445">
                  <c:v>50</c:v>
                </c:pt>
                <c:pt idx="1446">
                  <c:v>50</c:v>
                </c:pt>
                <c:pt idx="1447">
                  <c:v>50</c:v>
                </c:pt>
                <c:pt idx="1448">
                  <c:v>50</c:v>
                </c:pt>
                <c:pt idx="1449">
                  <c:v>50</c:v>
                </c:pt>
                <c:pt idx="1450">
                  <c:v>50</c:v>
                </c:pt>
                <c:pt idx="1451">
                  <c:v>50</c:v>
                </c:pt>
                <c:pt idx="1452">
                  <c:v>50</c:v>
                </c:pt>
                <c:pt idx="1453">
                  <c:v>50</c:v>
                </c:pt>
                <c:pt idx="1454">
                  <c:v>50</c:v>
                </c:pt>
                <c:pt idx="1455">
                  <c:v>50</c:v>
                </c:pt>
                <c:pt idx="1456">
                  <c:v>50</c:v>
                </c:pt>
                <c:pt idx="1457">
                  <c:v>50</c:v>
                </c:pt>
                <c:pt idx="1458">
                  <c:v>50</c:v>
                </c:pt>
                <c:pt idx="1459">
                  <c:v>50</c:v>
                </c:pt>
                <c:pt idx="1460">
                  <c:v>50</c:v>
                </c:pt>
                <c:pt idx="1461">
                  <c:v>50</c:v>
                </c:pt>
                <c:pt idx="1462">
                  <c:v>50</c:v>
                </c:pt>
                <c:pt idx="1463">
                  <c:v>50</c:v>
                </c:pt>
                <c:pt idx="1464">
                  <c:v>50</c:v>
                </c:pt>
                <c:pt idx="1465">
                  <c:v>50</c:v>
                </c:pt>
                <c:pt idx="1466">
                  <c:v>50</c:v>
                </c:pt>
                <c:pt idx="1467">
                  <c:v>50</c:v>
                </c:pt>
                <c:pt idx="1468">
                  <c:v>50</c:v>
                </c:pt>
                <c:pt idx="1469">
                  <c:v>50</c:v>
                </c:pt>
                <c:pt idx="1470">
                  <c:v>50</c:v>
                </c:pt>
                <c:pt idx="1471">
                  <c:v>50</c:v>
                </c:pt>
                <c:pt idx="1472">
                  <c:v>50</c:v>
                </c:pt>
                <c:pt idx="1473">
                  <c:v>50</c:v>
                </c:pt>
                <c:pt idx="1474">
                  <c:v>50</c:v>
                </c:pt>
                <c:pt idx="1475">
                  <c:v>50</c:v>
                </c:pt>
                <c:pt idx="1476">
                  <c:v>50</c:v>
                </c:pt>
                <c:pt idx="1477">
                  <c:v>50</c:v>
                </c:pt>
                <c:pt idx="1478">
                  <c:v>50</c:v>
                </c:pt>
                <c:pt idx="1479">
                  <c:v>50</c:v>
                </c:pt>
                <c:pt idx="1480">
                  <c:v>50</c:v>
                </c:pt>
                <c:pt idx="1481">
                  <c:v>50</c:v>
                </c:pt>
                <c:pt idx="1482">
                  <c:v>50</c:v>
                </c:pt>
                <c:pt idx="1483">
                  <c:v>50</c:v>
                </c:pt>
                <c:pt idx="1484">
                  <c:v>50</c:v>
                </c:pt>
                <c:pt idx="1485">
                  <c:v>50</c:v>
                </c:pt>
                <c:pt idx="1486">
                  <c:v>50</c:v>
                </c:pt>
                <c:pt idx="1487">
                  <c:v>50</c:v>
                </c:pt>
                <c:pt idx="1488">
                  <c:v>50</c:v>
                </c:pt>
                <c:pt idx="1489">
                  <c:v>50</c:v>
                </c:pt>
                <c:pt idx="1490">
                  <c:v>50</c:v>
                </c:pt>
                <c:pt idx="1491">
                  <c:v>50</c:v>
                </c:pt>
                <c:pt idx="1492">
                  <c:v>50</c:v>
                </c:pt>
                <c:pt idx="1493">
                  <c:v>50</c:v>
                </c:pt>
                <c:pt idx="1494">
                  <c:v>50</c:v>
                </c:pt>
                <c:pt idx="1495">
                  <c:v>50</c:v>
                </c:pt>
                <c:pt idx="1496">
                  <c:v>50</c:v>
                </c:pt>
                <c:pt idx="1497">
                  <c:v>50</c:v>
                </c:pt>
                <c:pt idx="1498">
                  <c:v>50</c:v>
                </c:pt>
                <c:pt idx="1499">
                  <c:v>50</c:v>
                </c:pt>
                <c:pt idx="1500">
                  <c:v>50</c:v>
                </c:pt>
                <c:pt idx="1501">
                  <c:v>50</c:v>
                </c:pt>
                <c:pt idx="1502">
                  <c:v>50</c:v>
                </c:pt>
                <c:pt idx="1503">
                  <c:v>50</c:v>
                </c:pt>
                <c:pt idx="1504">
                  <c:v>50</c:v>
                </c:pt>
                <c:pt idx="1505">
                  <c:v>50</c:v>
                </c:pt>
                <c:pt idx="1506">
                  <c:v>50</c:v>
                </c:pt>
                <c:pt idx="1507">
                  <c:v>50</c:v>
                </c:pt>
                <c:pt idx="1508">
                  <c:v>50</c:v>
                </c:pt>
                <c:pt idx="1509">
                  <c:v>50</c:v>
                </c:pt>
                <c:pt idx="1510">
                  <c:v>50</c:v>
                </c:pt>
                <c:pt idx="1511">
                  <c:v>50</c:v>
                </c:pt>
                <c:pt idx="1512">
                  <c:v>50</c:v>
                </c:pt>
                <c:pt idx="1513">
                  <c:v>50</c:v>
                </c:pt>
                <c:pt idx="1514">
                  <c:v>50</c:v>
                </c:pt>
                <c:pt idx="1515">
                  <c:v>50</c:v>
                </c:pt>
                <c:pt idx="1516">
                  <c:v>50</c:v>
                </c:pt>
                <c:pt idx="1517">
                  <c:v>50</c:v>
                </c:pt>
                <c:pt idx="1518">
                  <c:v>50</c:v>
                </c:pt>
                <c:pt idx="1519">
                  <c:v>50</c:v>
                </c:pt>
                <c:pt idx="1520">
                  <c:v>50</c:v>
                </c:pt>
                <c:pt idx="1521">
                  <c:v>50</c:v>
                </c:pt>
                <c:pt idx="1522">
                  <c:v>50</c:v>
                </c:pt>
                <c:pt idx="1523">
                  <c:v>50</c:v>
                </c:pt>
                <c:pt idx="1524">
                  <c:v>50</c:v>
                </c:pt>
                <c:pt idx="1525">
                  <c:v>50</c:v>
                </c:pt>
                <c:pt idx="1526">
                  <c:v>50</c:v>
                </c:pt>
                <c:pt idx="1527">
                  <c:v>50</c:v>
                </c:pt>
                <c:pt idx="1528">
                  <c:v>50</c:v>
                </c:pt>
                <c:pt idx="1529">
                  <c:v>50</c:v>
                </c:pt>
                <c:pt idx="1530">
                  <c:v>50</c:v>
                </c:pt>
                <c:pt idx="1531">
                  <c:v>50</c:v>
                </c:pt>
                <c:pt idx="1532">
                  <c:v>50</c:v>
                </c:pt>
                <c:pt idx="1533">
                  <c:v>50</c:v>
                </c:pt>
                <c:pt idx="1534">
                  <c:v>50</c:v>
                </c:pt>
                <c:pt idx="1535">
                  <c:v>50</c:v>
                </c:pt>
                <c:pt idx="1536">
                  <c:v>50</c:v>
                </c:pt>
                <c:pt idx="1537">
                  <c:v>50</c:v>
                </c:pt>
                <c:pt idx="1538">
                  <c:v>50</c:v>
                </c:pt>
                <c:pt idx="1539">
                  <c:v>50</c:v>
                </c:pt>
                <c:pt idx="1540">
                  <c:v>50</c:v>
                </c:pt>
                <c:pt idx="1541">
                  <c:v>50</c:v>
                </c:pt>
                <c:pt idx="1542">
                  <c:v>50</c:v>
                </c:pt>
                <c:pt idx="1543">
                  <c:v>50</c:v>
                </c:pt>
                <c:pt idx="1544">
                  <c:v>50</c:v>
                </c:pt>
                <c:pt idx="1545">
                  <c:v>50</c:v>
                </c:pt>
                <c:pt idx="1546">
                  <c:v>50</c:v>
                </c:pt>
                <c:pt idx="1547">
                  <c:v>50</c:v>
                </c:pt>
                <c:pt idx="1548">
                  <c:v>50</c:v>
                </c:pt>
                <c:pt idx="1549">
                  <c:v>50</c:v>
                </c:pt>
                <c:pt idx="1550">
                  <c:v>50</c:v>
                </c:pt>
                <c:pt idx="1551">
                  <c:v>50</c:v>
                </c:pt>
                <c:pt idx="1552">
                  <c:v>50</c:v>
                </c:pt>
                <c:pt idx="1553">
                  <c:v>50</c:v>
                </c:pt>
                <c:pt idx="1554">
                  <c:v>50</c:v>
                </c:pt>
                <c:pt idx="1555">
                  <c:v>50</c:v>
                </c:pt>
                <c:pt idx="1556">
                  <c:v>50</c:v>
                </c:pt>
                <c:pt idx="1557">
                  <c:v>50</c:v>
                </c:pt>
                <c:pt idx="1558">
                  <c:v>50</c:v>
                </c:pt>
                <c:pt idx="1559">
                  <c:v>50</c:v>
                </c:pt>
                <c:pt idx="1560">
                  <c:v>50</c:v>
                </c:pt>
                <c:pt idx="1561">
                  <c:v>50</c:v>
                </c:pt>
                <c:pt idx="1562">
                  <c:v>50</c:v>
                </c:pt>
                <c:pt idx="1563">
                  <c:v>50</c:v>
                </c:pt>
                <c:pt idx="1564">
                  <c:v>50</c:v>
                </c:pt>
                <c:pt idx="1565">
                  <c:v>50</c:v>
                </c:pt>
                <c:pt idx="1566">
                  <c:v>50</c:v>
                </c:pt>
                <c:pt idx="1567">
                  <c:v>50</c:v>
                </c:pt>
                <c:pt idx="1568">
                  <c:v>50</c:v>
                </c:pt>
                <c:pt idx="1569">
                  <c:v>50</c:v>
                </c:pt>
                <c:pt idx="1570">
                  <c:v>50</c:v>
                </c:pt>
                <c:pt idx="1571">
                  <c:v>50</c:v>
                </c:pt>
                <c:pt idx="1572">
                  <c:v>50</c:v>
                </c:pt>
                <c:pt idx="1573">
                  <c:v>50</c:v>
                </c:pt>
                <c:pt idx="1574">
                  <c:v>50</c:v>
                </c:pt>
                <c:pt idx="1575">
                  <c:v>50</c:v>
                </c:pt>
                <c:pt idx="1576">
                  <c:v>50</c:v>
                </c:pt>
                <c:pt idx="1577">
                  <c:v>50</c:v>
                </c:pt>
                <c:pt idx="1578">
                  <c:v>50</c:v>
                </c:pt>
                <c:pt idx="1579">
                  <c:v>50</c:v>
                </c:pt>
                <c:pt idx="1580">
                  <c:v>50</c:v>
                </c:pt>
                <c:pt idx="1581">
                  <c:v>50</c:v>
                </c:pt>
                <c:pt idx="1582">
                  <c:v>50</c:v>
                </c:pt>
                <c:pt idx="1583">
                  <c:v>50</c:v>
                </c:pt>
                <c:pt idx="1584">
                  <c:v>50</c:v>
                </c:pt>
                <c:pt idx="1585">
                  <c:v>50</c:v>
                </c:pt>
                <c:pt idx="1586">
                  <c:v>50</c:v>
                </c:pt>
                <c:pt idx="1587">
                  <c:v>50</c:v>
                </c:pt>
                <c:pt idx="1588">
                  <c:v>50</c:v>
                </c:pt>
                <c:pt idx="1589">
                  <c:v>50</c:v>
                </c:pt>
                <c:pt idx="1590">
                  <c:v>50</c:v>
                </c:pt>
                <c:pt idx="1591">
                  <c:v>50</c:v>
                </c:pt>
                <c:pt idx="1592">
                  <c:v>50</c:v>
                </c:pt>
                <c:pt idx="1593">
                  <c:v>50</c:v>
                </c:pt>
                <c:pt idx="1594">
                  <c:v>50</c:v>
                </c:pt>
                <c:pt idx="1595">
                  <c:v>50</c:v>
                </c:pt>
                <c:pt idx="1596">
                  <c:v>50</c:v>
                </c:pt>
                <c:pt idx="1597">
                  <c:v>50</c:v>
                </c:pt>
                <c:pt idx="1598">
                  <c:v>50</c:v>
                </c:pt>
                <c:pt idx="1599">
                  <c:v>50</c:v>
                </c:pt>
                <c:pt idx="1600">
                  <c:v>50</c:v>
                </c:pt>
                <c:pt idx="1601">
                  <c:v>50</c:v>
                </c:pt>
                <c:pt idx="1602">
                  <c:v>50</c:v>
                </c:pt>
                <c:pt idx="1603">
                  <c:v>50</c:v>
                </c:pt>
                <c:pt idx="1604">
                  <c:v>50</c:v>
                </c:pt>
                <c:pt idx="1605">
                  <c:v>50</c:v>
                </c:pt>
                <c:pt idx="1606">
                  <c:v>50</c:v>
                </c:pt>
                <c:pt idx="1607">
                  <c:v>50</c:v>
                </c:pt>
                <c:pt idx="1608">
                  <c:v>50</c:v>
                </c:pt>
                <c:pt idx="1609">
                  <c:v>50</c:v>
                </c:pt>
                <c:pt idx="1610">
                  <c:v>50</c:v>
                </c:pt>
                <c:pt idx="1611">
                  <c:v>50</c:v>
                </c:pt>
                <c:pt idx="1612">
                  <c:v>50</c:v>
                </c:pt>
                <c:pt idx="1613">
                  <c:v>50</c:v>
                </c:pt>
                <c:pt idx="1614">
                  <c:v>50</c:v>
                </c:pt>
                <c:pt idx="1615">
                  <c:v>50</c:v>
                </c:pt>
                <c:pt idx="1616">
                  <c:v>50</c:v>
                </c:pt>
                <c:pt idx="1617">
                  <c:v>50</c:v>
                </c:pt>
                <c:pt idx="1618">
                  <c:v>50</c:v>
                </c:pt>
                <c:pt idx="1619">
                  <c:v>50</c:v>
                </c:pt>
                <c:pt idx="1620">
                  <c:v>50</c:v>
                </c:pt>
                <c:pt idx="1621">
                  <c:v>50</c:v>
                </c:pt>
                <c:pt idx="1622">
                  <c:v>50</c:v>
                </c:pt>
                <c:pt idx="1623">
                  <c:v>50</c:v>
                </c:pt>
                <c:pt idx="1624">
                  <c:v>50</c:v>
                </c:pt>
                <c:pt idx="1625">
                  <c:v>50</c:v>
                </c:pt>
                <c:pt idx="1626">
                  <c:v>50</c:v>
                </c:pt>
                <c:pt idx="1627">
                  <c:v>50</c:v>
                </c:pt>
                <c:pt idx="1628">
                  <c:v>50</c:v>
                </c:pt>
                <c:pt idx="1629">
                  <c:v>50</c:v>
                </c:pt>
                <c:pt idx="1630">
                  <c:v>50</c:v>
                </c:pt>
                <c:pt idx="1631">
                  <c:v>50</c:v>
                </c:pt>
                <c:pt idx="1632">
                  <c:v>50</c:v>
                </c:pt>
                <c:pt idx="1633">
                  <c:v>50</c:v>
                </c:pt>
                <c:pt idx="1634">
                  <c:v>50</c:v>
                </c:pt>
                <c:pt idx="1635">
                  <c:v>50</c:v>
                </c:pt>
                <c:pt idx="1636">
                  <c:v>50</c:v>
                </c:pt>
                <c:pt idx="1637">
                  <c:v>50</c:v>
                </c:pt>
                <c:pt idx="1638">
                  <c:v>50</c:v>
                </c:pt>
                <c:pt idx="1639">
                  <c:v>50</c:v>
                </c:pt>
                <c:pt idx="1640">
                  <c:v>50</c:v>
                </c:pt>
                <c:pt idx="1641">
                  <c:v>50</c:v>
                </c:pt>
                <c:pt idx="1642">
                  <c:v>50</c:v>
                </c:pt>
                <c:pt idx="1643">
                  <c:v>50</c:v>
                </c:pt>
                <c:pt idx="1644">
                  <c:v>50</c:v>
                </c:pt>
                <c:pt idx="1645">
                  <c:v>50</c:v>
                </c:pt>
                <c:pt idx="1646">
                  <c:v>50</c:v>
                </c:pt>
                <c:pt idx="1647">
                  <c:v>50</c:v>
                </c:pt>
                <c:pt idx="1648">
                  <c:v>50</c:v>
                </c:pt>
                <c:pt idx="1649">
                  <c:v>50</c:v>
                </c:pt>
                <c:pt idx="1650">
                  <c:v>50</c:v>
                </c:pt>
                <c:pt idx="1651">
                  <c:v>50</c:v>
                </c:pt>
                <c:pt idx="1652">
                  <c:v>50</c:v>
                </c:pt>
                <c:pt idx="1653">
                  <c:v>50</c:v>
                </c:pt>
                <c:pt idx="1654">
                  <c:v>50</c:v>
                </c:pt>
                <c:pt idx="1655">
                  <c:v>50</c:v>
                </c:pt>
                <c:pt idx="1656">
                  <c:v>50</c:v>
                </c:pt>
                <c:pt idx="1657">
                  <c:v>50</c:v>
                </c:pt>
                <c:pt idx="1658">
                  <c:v>50</c:v>
                </c:pt>
                <c:pt idx="1659">
                  <c:v>50</c:v>
                </c:pt>
                <c:pt idx="1660">
                  <c:v>50</c:v>
                </c:pt>
                <c:pt idx="1661">
                  <c:v>50</c:v>
                </c:pt>
                <c:pt idx="1662">
                  <c:v>50</c:v>
                </c:pt>
                <c:pt idx="1663">
                  <c:v>50</c:v>
                </c:pt>
                <c:pt idx="1664">
                  <c:v>50</c:v>
                </c:pt>
                <c:pt idx="1665">
                  <c:v>50</c:v>
                </c:pt>
                <c:pt idx="1666">
                  <c:v>50</c:v>
                </c:pt>
                <c:pt idx="1667">
                  <c:v>50</c:v>
                </c:pt>
                <c:pt idx="1668">
                  <c:v>50</c:v>
                </c:pt>
                <c:pt idx="1669">
                  <c:v>50</c:v>
                </c:pt>
                <c:pt idx="1670">
                  <c:v>50</c:v>
                </c:pt>
                <c:pt idx="1671">
                  <c:v>50</c:v>
                </c:pt>
                <c:pt idx="1672">
                  <c:v>50</c:v>
                </c:pt>
                <c:pt idx="1673">
                  <c:v>50</c:v>
                </c:pt>
                <c:pt idx="1674">
                  <c:v>50</c:v>
                </c:pt>
                <c:pt idx="1675">
                  <c:v>50</c:v>
                </c:pt>
                <c:pt idx="1676">
                  <c:v>50</c:v>
                </c:pt>
                <c:pt idx="1677">
                  <c:v>50</c:v>
                </c:pt>
                <c:pt idx="1678">
                  <c:v>50</c:v>
                </c:pt>
                <c:pt idx="1679">
                  <c:v>50</c:v>
                </c:pt>
                <c:pt idx="1680">
                  <c:v>50</c:v>
                </c:pt>
                <c:pt idx="1681">
                  <c:v>50</c:v>
                </c:pt>
                <c:pt idx="1682">
                  <c:v>50</c:v>
                </c:pt>
                <c:pt idx="1683">
                  <c:v>50</c:v>
                </c:pt>
                <c:pt idx="1684">
                  <c:v>50</c:v>
                </c:pt>
                <c:pt idx="1685">
                  <c:v>50</c:v>
                </c:pt>
                <c:pt idx="1686">
                  <c:v>50</c:v>
                </c:pt>
                <c:pt idx="1687">
                  <c:v>50</c:v>
                </c:pt>
                <c:pt idx="1688">
                  <c:v>50</c:v>
                </c:pt>
                <c:pt idx="1689">
                  <c:v>50</c:v>
                </c:pt>
                <c:pt idx="1690">
                  <c:v>50</c:v>
                </c:pt>
                <c:pt idx="1691">
                  <c:v>50</c:v>
                </c:pt>
                <c:pt idx="1692">
                  <c:v>50</c:v>
                </c:pt>
                <c:pt idx="1693">
                  <c:v>50</c:v>
                </c:pt>
                <c:pt idx="1694">
                  <c:v>50</c:v>
                </c:pt>
                <c:pt idx="1695">
                  <c:v>50</c:v>
                </c:pt>
                <c:pt idx="1696">
                  <c:v>50</c:v>
                </c:pt>
                <c:pt idx="1697">
                  <c:v>50</c:v>
                </c:pt>
                <c:pt idx="1698">
                  <c:v>50</c:v>
                </c:pt>
                <c:pt idx="1699">
                  <c:v>50</c:v>
                </c:pt>
                <c:pt idx="1700">
                  <c:v>50</c:v>
                </c:pt>
                <c:pt idx="1701">
                  <c:v>50</c:v>
                </c:pt>
                <c:pt idx="1702">
                  <c:v>50</c:v>
                </c:pt>
                <c:pt idx="1703">
                  <c:v>50</c:v>
                </c:pt>
                <c:pt idx="1704">
                  <c:v>50</c:v>
                </c:pt>
                <c:pt idx="1705">
                  <c:v>50</c:v>
                </c:pt>
                <c:pt idx="1706">
                  <c:v>50</c:v>
                </c:pt>
                <c:pt idx="1707">
                  <c:v>50</c:v>
                </c:pt>
                <c:pt idx="1708">
                  <c:v>50</c:v>
                </c:pt>
                <c:pt idx="1709">
                  <c:v>50</c:v>
                </c:pt>
                <c:pt idx="1710">
                  <c:v>50</c:v>
                </c:pt>
                <c:pt idx="1711">
                  <c:v>50</c:v>
                </c:pt>
                <c:pt idx="1712">
                  <c:v>50</c:v>
                </c:pt>
                <c:pt idx="1713">
                  <c:v>50</c:v>
                </c:pt>
                <c:pt idx="1714">
                  <c:v>50</c:v>
                </c:pt>
                <c:pt idx="1715">
                  <c:v>50</c:v>
                </c:pt>
                <c:pt idx="1716">
                  <c:v>50</c:v>
                </c:pt>
                <c:pt idx="1717">
                  <c:v>50</c:v>
                </c:pt>
                <c:pt idx="1718">
                  <c:v>50</c:v>
                </c:pt>
                <c:pt idx="1719">
                  <c:v>50</c:v>
                </c:pt>
                <c:pt idx="1720">
                  <c:v>50</c:v>
                </c:pt>
                <c:pt idx="1721">
                  <c:v>50</c:v>
                </c:pt>
                <c:pt idx="1722">
                  <c:v>50</c:v>
                </c:pt>
                <c:pt idx="1723">
                  <c:v>50</c:v>
                </c:pt>
                <c:pt idx="1724">
                  <c:v>50</c:v>
                </c:pt>
                <c:pt idx="1725">
                  <c:v>50</c:v>
                </c:pt>
                <c:pt idx="1726">
                  <c:v>50</c:v>
                </c:pt>
                <c:pt idx="1727">
                  <c:v>50</c:v>
                </c:pt>
                <c:pt idx="1728">
                  <c:v>50</c:v>
                </c:pt>
                <c:pt idx="1729">
                  <c:v>50</c:v>
                </c:pt>
                <c:pt idx="1730">
                  <c:v>50</c:v>
                </c:pt>
                <c:pt idx="1731">
                  <c:v>50</c:v>
                </c:pt>
                <c:pt idx="1732">
                  <c:v>50</c:v>
                </c:pt>
                <c:pt idx="1733">
                  <c:v>50</c:v>
                </c:pt>
                <c:pt idx="1734">
                  <c:v>50</c:v>
                </c:pt>
                <c:pt idx="1735">
                  <c:v>50</c:v>
                </c:pt>
                <c:pt idx="1736">
                  <c:v>50</c:v>
                </c:pt>
                <c:pt idx="1737">
                  <c:v>50</c:v>
                </c:pt>
                <c:pt idx="1738">
                  <c:v>50</c:v>
                </c:pt>
                <c:pt idx="1739">
                  <c:v>50</c:v>
                </c:pt>
                <c:pt idx="1740">
                  <c:v>50</c:v>
                </c:pt>
                <c:pt idx="1741">
                  <c:v>50</c:v>
                </c:pt>
                <c:pt idx="1742">
                  <c:v>50</c:v>
                </c:pt>
                <c:pt idx="1743">
                  <c:v>50</c:v>
                </c:pt>
                <c:pt idx="1744">
                  <c:v>50</c:v>
                </c:pt>
                <c:pt idx="1745">
                  <c:v>50</c:v>
                </c:pt>
                <c:pt idx="1746">
                  <c:v>50</c:v>
                </c:pt>
                <c:pt idx="1747">
                  <c:v>50</c:v>
                </c:pt>
                <c:pt idx="1748">
                  <c:v>50</c:v>
                </c:pt>
                <c:pt idx="1749">
                  <c:v>50</c:v>
                </c:pt>
                <c:pt idx="1750">
                  <c:v>50</c:v>
                </c:pt>
                <c:pt idx="1751">
                  <c:v>50</c:v>
                </c:pt>
                <c:pt idx="1752">
                  <c:v>50</c:v>
                </c:pt>
                <c:pt idx="1753">
                  <c:v>50</c:v>
                </c:pt>
                <c:pt idx="1754">
                  <c:v>50</c:v>
                </c:pt>
                <c:pt idx="1755">
                  <c:v>50</c:v>
                </c:pt>
                <c:pt idx="1756">
                  <c:v>50</c:v>
                </c:pt>
                <c:pt idx="1757">
                  <c:v>50</c:v>
                </c:pt>
                <c:pt idx="1758">
                  <c:v>50</c:v>
                </c:pt>
                <c:pt idx="1759">
                  <c:v>50</c:v>
                </c:pt>
                <c:pt idx="1760">
                  <c:v>50</c:v>
                </c:pt>
                <c:pt idx="1761">
                  <c:v>50</c:v>
                </c:pt>
                <c:pt idx="1762">
                  <c:v>50</c:v>
                </c:pt>
                <c:pt idx="1763">
                  <c:v>50</c:v>
                </c:pt>
                <c:pt idx="1764">
                  <c:v>50</c:v>
                </c:pt>
                <c:pt idx="1765">
                  <c:v>50</c:v>
                </c:pt>
                <c:pt idx="1766">
                  <c:v>50</c:v>
                </c:pt>
                <c:pt idx="1767">
                  <c:v>50</c:v>
                </c:pt>
                <c:pt idx="1768">
                  <c:v>50</c:v>
                </c:pt>
                <c:pt idx="1769">
                  <c:v>50</c:v>
                </c:pt>
                <c:pt idx="1770">
                  <c:v>50</c:v>
                </c:pt>
                <c:pt idx="1771">
                  <c:v>50</c:v>
                </c:pt>
                <c:pt idx="1772">
                  <c:v>50</c:v>
                </c:pt>
                <c:pt idx="1773">
                  <c:v>50</c:v>
                </c:pt>
                <c:pt idx="1774">
                  <c:v>50</c:v>
                </c:pt>
                <c:pt idx="1775">
                  <c:v>50</c:v>
                </c:pt>
                <c:pt idx="1776">
                  <c:v>50</c:v>
                </c:pt>
                <c:pt idx="1777">
                  <c:v>50</c:v>
                </c:pt>
                <c:pt idx="1778">
                  <c:v>50</c:v>
                </c:pt>
                <c:pt idx="1779">
                  <c:v>50</c:v>
                </c:pt>
                <c:pt idx="1780">
                  <c:v>50</c:v>
                </c:pt>
                <c:pt idx="1781">
                  <c:v>50</c:v>
                </c:pt>
                <c:pt idx="1782">
                  <c:v>50</c:v>
                </c:pt>
                <c:pt idx="1783">
                  <c:v>50</c:v>
                </c:pt>
                <c:pt idx="1784">
                  <c:v>50</c:v>
                </c:pt>
                <c:pt idx="1785">
                  <c:v>50</c:v>
                </c:pt>
                <c:pt idx="1786">
                  <c:v>50</c:v>
                </c:pt>
                <c:pt idx="1787">
                  <c:v>50</c:v>
                </c:pt>
                <c:pt idx="1788">
                  <c:v>50</c:v>
                </c:pt>
                <c:pt idx="1789">
                  <c:v>50</c:v>
                </c:pt>
                <c:pt idx="1790">
                  <c:v>50</c:v>
                </c:pt>
                <c:pt idx="1791">
                  <c:v>50</c:v>
                </c:pt>
                <c:pt idx="1792">
                  <c:v>50</c:v>
                </c:pt>
                <c:pt idx="1793">
                  <c:v>50</c:v>
                </c:pt>
                <c:pt idx="1794">
                  <c:v>50</c:v>
                </c:pt>
                <c:pt idx="1795">
                  <c:v>50</c:v>
                </c:pt>
                <c:pt idx="1796">
                  <c:v>50</c:v>
                </c:pt>
                <c:pt idx="1797">
                  <c:v>50</c:v>
                </c:pt>
                <c:pt idx="1798">
                  <c:v>50</c:v>
                </c:pt>
                <c:pt idx="1799">
                  <c:v>50</c:v>
                </c:pt>
                <c:pt idx="1800">
                  <c:v>50</c:v>
                </c:pt>
                <c:pt idx="1801">
                  <c:v>50</c:v>
                </c:pt>
                <c:pt idx="1802">
                  <c:v>50</c:v>
                </c:pt>
                <c:pt idx="1803">
                  <c:v>50</c:v>
                </c:pt>
                <c:pt idx="1804">
                  <c:v>50</c:v>
                </c:pt>
                <c:pt idx="1805">
                  <c:v>50</c:v>
                </c:pt>
                <c:pt idx="1806">
                  <c:v>50</c:v>
                </c:pt>
                <c:pt idx="1807">
                  <c:v>50</c:v>
                </c:pt>
                <c:pt idx="1808">
                  <c:v>50</c:v>
                </c:pt>
                <c:pt idx="1809">
                  <c:v>50</c:v>
                </c:pt>
                <c:pt idx="1810">
                  <c:v>50</c:v>
                </c:pt>
                <c:pt idx="1811">
                  <c:v>50</c:v>
                </c:pt>
                <c:pt idx="1812">
                  <c:v>50</c:v>
                </c:pt>
                <c:pt idx="1813">
                  <c:v>50</c:v>
                </c:pt>
                <c:pt idx="1814">
                  <c:v>50</c:v>
                </c:pt>
                <c:pt idx="1815">
                  <c:v>50</c:v>
                </c:pt>
                <c:pt idx="1816">
                  <c:v>50</c:v>
                </c:pt>
                <c:pt idx="1817">
                  <c:v>50</c:v>
                </c:pt>
                <c:pt idx="1818">
                  <c:v>50</c:v>
                </c:pt>
                <c:pt idx="1819">
                  <c:v>50</c:v>
                </c:pt>
                <c:pt idx="1820">
                  <c:v>50</c:v>
                </c:pt>
                <c:pt idx="1821">
                  <c:v>50</c:v>
                </c:pt>
                <c:pt idx="1822">
                  <c:v>50</c:v>
                </c:pt>
                <c:pt idx="1823">
                  <c:v>50</c:v>
                </c:pt>
                <c:pt idx="1824">
                  <c:v>50</c:v>
                </c:pt>
                <c:pt idx="1825">
                  <c:v>50</c:v>
                </c:pt>
                <c:pt idx="1826">
                  <c:v>50</c:v>
                </c:pt>
                <c:pt idx="1827">
                  <c:v>50</c:v>
                </c:pt>
                <c:pt idx="1828">
                  <c:v>50</c:v>
                </c:pt>
                <c:pt idx="1829">
                  <c:v>50</c:v>
                </c:pt>
                <c:pt idx="1830">
                  <c:v>50</c:v>
                </c:pt>
                <c:pt idx="1831">
                  <c:v>50</c:v>
                </c:pt>
                <c:pt idx="1832">
                  <c:v>50</c:v>
                </c:pt>
                <c:pt idx="1833">
                  <c:v>50</c:v>
                </c:pt>
                <c:pt idx="1834">
                  <c:v>50</c:v>
                </c:pt>
                <c:pt idx="1835">
                  <c:v>50</c:v>
                </c:pt>
                <c:pt idx="1836">
                  <c:v>50</c:v>
                </c:pt>
                <c:pt idx="1837">
                  <c:v>50</c:v>
                </c:pt>
                <c:pt idx="1838">
                  <c:v>50</c:v>
                </c:pt>
                <c:pt idx="1839">
                  <c:v>50</c:v>
                </c:pt>
                <c:pt idx="1840">
                  <c:v>50</c:v>
                </c:pt>
                <c:pt idx="1841">
                  <c:v>50</c:v>
                </c:pt>
                <c:pt idx="1842">
                  <c:v>50</c:v>
                </c:pt>
                <c:pt idx="1843">
                  <c:v>50</c:v>
                </c:pt>
                <c:pt idx="1844">
                  <c:v>50</c:v>
                </c:pt>
                <c:pt idx="1845">
                  <c:v>50</c:v>
                </c:pt>
                <c:pt idx="1846">
                  <c:v>50</c:v>
                </c:pt>
                <c:pt idx="1847">
                  <c:v>50</c:v>
                </c:pt>
                <c:pt idx="1848">
                  <c:v>50</c:v>
                </c:pt>
                <c:pt idx="1849">
                  <c:v>50</c:v>
                </c:pt>
                <c:pt idx="1850">
                  <c:v>50</c:v>
                </c:pt>
                <c:pt idx="1851">
                  <c:v>50</c:v>
                </c:pt>
                <c:pt idx="1852">
                  <c:v>50</c:v>
                </c:pt>
                <c:pt idx="1853">
                  <c:v>50</c:v>
                </c:pt>
                <c:pt idx="1854">
                  <c:v>50</c:v>
                </c:pt>
                <c:pt idx="1855">
                  <c:v>50</c:v>
                </c:pt>
                <c:pt idx="1856">
                  <c:v>50</c:v>
                </c:pt>
                <c:pt idx="1857">
                  <c:v>50</c:v>
                </c:pt>
                <c:pt idx="1858">
                  <c:v>50</c:v>
                </c:pt>
                <c:pt idx="1859">
                  <c:v>50</c:v>
                </c:pt>
                <c:pt idx="1860">
                  <c:v>50</c:v>
                </c:pt>
                <c:pt idx="1861">
                  <c:v>50</c:v>
                </c:pt>
                <c:pt idx="1862">
                  <c:v>50</c:v>
                </c:pt>
                <c:pt idx="1863">
                  <c:v>50</c:v>
                </c:pt>
                <c:pt idx="1864">
                  <c:v>50</c:v>
                </c:pt>
                <c:pt idx="1865">
                  <c:v>50</c:v>
                </c:pt>
                <c:pt idx="1866">
                  <c:v>50</c:v>
                </c:pt>
                <c:pt idx="1867">
                  <c:v>50</c:v>
                </c:pt>
                <c:pt idx="1868">
                  <c:v>50</c:v>
                </c:pt>
                <c:pt idx="1869">
                  <c:v>50</c:v>
                </c:pt>
                <c:pt idx="1870">
                  <c:v>50</c:v>
                </c:pt>
                <c:pt idx="1871">
                  <c:v>50</c:v>
                </c:pt>
                <c:pt idx="1872">
                  <c:v>50</c:v>
                </c:pt>
                <c:pt idx="1873">
                  <c:v>50</c:v>
                </c:pt>
                <c:pt idx="1874">
                  <c:v>50</c:v>
                </c:pt>
                <c:pt idx="1875">
                  <c:v>50</c:v>
                </c:pt>
                <c:pt idx="1876">
                  <c:v>50</c:v>
                </c:pt>
                <c:pt idx="1877">
                  <c:v>50</c:v>
                </c:pt>
                <c:pt idx="1878">
                  <c:v>50</c:v>
                </c:pt>
                <c:pt idx="1879">
                  <c:v>50</c:v>
                </c:pt>
                <c:pt idx="1880">
                  <c:v>50</c:v>
                </c:pt>
                <c:pt idx="1881">
                  <c:v>50</c:v>
                </c:pt>
                <c:pt idx="1882">
                  <c:v>50</c:v>
                </c:pt>
                <c:pt idx="1883">
                  <c:v>50</c:v>
                </c:pt>
                <c:pt idx="1884">
                  <c:v>50</c:v>
                </c:pt>
                <c:pt idx="1885">
                  <c:v>50</c:v>
                </c:pt>
                <c:pt idx="1886">
                  <c:v>50</c:v>
                </c:pt>
                <c:pt idx="1887">
                  <c:v>50</c:v>
                </c:pt>
                <c:pt idx="1888">
                  <c:v>50</c:v>
                </c:pt>
                <c:pt idx="1889">
                  <c:v>50</c:v>
                </c:pt>
                <c:pt idx="1890">
                  <c:v>50</c:v>
                </c:pt>
                <c:pt idx="1891">
                  <c:v>50</c:v>
                </c:pt>
                <c:pt idx="1892">
                  <c:v>50</c:v>
                </c:pt>
                <c:pt idx="1893">
                  <c:v>50</c:v>
                </c:pt>
                <c:pt idx="1894">
                  <c:v>50</c:v>
                </c:pt>
                <c:pt idx="1895">
                  <c:v>50</c:v>
                </c:pt>
                <c:pt idx="1896">
                  <c:v>50</c:v>
                </c:pt>
                <c:pt idx="1897">
                  <c:v>50</c:v>
                </c:pt>
                <c:pt idx="1898">
                  <c:v>50</c:v>
                </c:pt>
                <c:pt idx="1899">
                  <c:v>50</c:v>
                </c:pt>
                <c:pt idx="1900">
                  <c:v>50</c:v>
                </c:pt>
                <c:pt idx="1901">
                  <c:v>50</c:v>
                </c:pt>
                <c:pt idx="1902">
                  <c:v>50</c:v>
                </c:pt>
                <c:pt idx="1903">
                  <c:v>50</c:v>
                </c:pt>
                <c:pt idx="1904">
                  <c:v>50</c:v>
                </c:pt>
                <c:pt idx="1905">
                  <c:v>50</c:v>
                </c:pt>
                <c:pt idx="1906">
                  <c:v>50</c:v>
                </c:pt>
                <c:pt idx="1907">
                  <c:v>50</c:v>
                </c:pt>
                <c:pt idx="1908">
                  <c:v>50</c:v>
                </c:pt>
                <c:pt idx="1909">
                  <c:v>50</c:v>
                </c:pt>
                <c:pt idx="1910">
                  <c:v>50</c:v>
                </c:pt>
                <c:pt idx="1911">
                  <c:v>50</c:v>
                </c:pt>
                <c:pt idx="1912">
                  <c:v>50</c:v>
                </c:pt>
                <c:pt idx="1913">
                  <c:v>50</c:v>
                </c:pt>
                <c:pt idx="1914">
                  <c:v>50</c:v>
                </c:pt>
                <c:pt idx="1915">
                  <c:v>50</c:v>
                </c:pt>
                <c:pt idx="1916">
                  <c:v>50</c:v>
                </c:pt>
                <c:pt idx="1917">
                  <c:v>50</c:v>
                </c:pt>
                <c:pt idx="1918">
                  <c:v>50</c:v>
                </c:pt>
                <c:pt idx="1919">
                  <c:v>50</c:v>
                </c:pt>
                <c:pt idx="1920">
                  <c:v>50</c:v>
                </c:pt>
                <c:pt idx="1921">
                  <c:v>50</c:v>
                </c:pt>
                <c:pt idx="1922">
                  <c:v>50</c:v>
                </c:pt>
                <c:pt idx="1923">
                  <c:v>50</c:v>
                </c:pt>
                <c:pt idx="1924">
                  <c:v>50</c:v>
                </c:pt>
                <c:pt idx="1925">
                  <c:v>50</c:v>
                </c:pt>
                <c:pt idx="1926">
                  <c:v>50</c:v>
                </c:pt>
                <c:pt idx="1927">
                  <c:v>50</c:v>
                </c:pt>
                <c:pt idx="1928">
                  <c:v>50</c:v>
                </c:pt>
                <c:pt idx="1929">
                  <c:v>50</c:v>
                </c:pt>
                <c:pt idx="1930">
                  <c:v>50</c:v>
                </c:pt>
                <c:pt idx="1931">
                  <c:v>50</c:v>
                </c:pt>
                <c:pt idx="1932">
                  <c:v>50</c:v>
                </c:pt>
                <c:pt idx="1933">
                  <c:v>50</c:v>
                </c:pt>
                <c:pt idx="1934">
                  <c:v>50</c:v>
                </c:pt>
                <c:pt idx="1935">
                  <c:v>50</c:v>
                </c:pt>
                <c:pt idx="1936">
                  <c:v>50</c:v>
                </c:pt>
                <c:pt idx="1937">
                  <c:v>50</c:v>
                </c:pt>
                <c:pt idx="1938">
                  <c:v>50</c:v>
                </c:pt>
                <c:pt idx="1939">
                  <c:v>50</c:v>
                </c:pt>
                <c:pt idx="1940">
                  <c:v>50</c:v>
                </c:pt>
                <c:pt idx="1941">
                  <c:v>50</c:v>
                </c:pt>
                <c:pt idx="1942">
                  <c:v>50</c:v>
                </c:pt>
                <c:pt idx="1943">
                  <c:v>50</c:v>
                </c:pt>
                <c:pt idx="1944">
                  <c:v>50</c:v>
                </c:pt>
                <c:pt idx="1945">
                  <c:v>50</c:v>
                </c:pt>
                <c:pt idx="1946">
                  <c:v>50</c:v>
                </c:pt>
                <c:pt idx="1947">
                  <c:v>50</c:v>
                </c:pt>
                <c:pt idx="1948">
                  <c:v>50</c:v>
                </c:pt>
                <c:pt idx="1949">
                  <c:v>50</c:v>
                </c:pt>
                <c:pt idx="1950">
                  <c:v>50</c:v>
                </c:pt>
                <c:pt idx="1951">
                  <c:v>50</c:v>
                </c:pt>
                <c:pt idx="1952">
                  <c:v>50</c:v>
                </c:pt>
                <c:pt idx="1953">
                  <c:v>50</c:v>
                </c:pt>
                <c:pt idx="1954">
                  <c:v>50</c:v>
                </c:pt>
                <c:pt idx="1955">
                  <c:v>50</c:v>
                </c:pt>
                <c:pt idx="1956">
                  <c:v>50</c:v>
                </c:pt>
                <c:pt idx="1957">
                  <c:v>50</c:v>
                </c:pt>
                <c:pt idx="1958">
                  <c:v>50</c:v>
                </c:pt>
                <c:pt idx="1959">
                  <c:v>50</c:v>
                </c:pt>
                <c:pt idx="1960">
                  <c:v>50</c:v>
                </c:pt>
                <c:pt idx="1961">
                  <c:v>50</c:v>
                </c:pt>
                <c:pt idx="1962">
                  <c:v>50</c:v>
                </c:pt>
                <c:pt idx="1963">
                  <c:v>50</c:v>
                </c:pt>
                <c:pt idx="1964">
                  <c:v>50</c:v>
                </c:pt>
                <c:pt idx="1965">
                  <c:v>50</c:v>
                </c:pt>
                <c:pt idx="1966">
                  <c:v>50</c:v>
                </c:pt>
                <c:pt idx="1967">
                  <c:v>50</c:v>
                </c:pt>
                <c:pt idx="1968">
                  <c:v>50</c:v>
                </c:pt>
                <c:pt idx="1969">
                  <c:v>50</c:v>
                </c:pt>
                <c:pt idx="1970">
                  <c:v>50</c:v>
                </c:pt>
                <c:pt idx="1971">
                  <c:v>50</c:v>
                </c:pt>
                <c:pt idx="1972">
                  <c:v>50</c:v>
                </c:pt>
                <c:pt idx="1973">
                  <c:v>50</c:v>
                </c:pt>
                <c:pt idx="1974">
                  <c:v>50</c:v>
                </c:pt>
                <c:pt idx="1975">
                  <c:v>50</c:v>
                </c:pt>
                <c:pt idx="1976">
                  <c:v>50</c:v>
                </c:pt>
                <c:pt idx="1977">
                  <c:v>50</c:v>
                </c:pt>
                <c:pt idx="1978">
                  <c:v>50</c:v>
                </c:pt>
                <c:pt idx="1979">
                  <c:v>50</c:v>
                </c:pt>
                <c:pt idx="1980">
                  <c:v>50</c:v>
                </c:pt>
                <c:pt idx="1981">
                  <c:v>50</c:v>
                </c:pt>
                <c:pt idx="1982">
                  <c:v>50</c:v>
                </c:pt>
                <c:pt idx="1983">
                  <c:v>50</c:v>
                </c:pt>
                <c:pt idx="1984">
                  <c:v>50</c:v>
                </c:pt>
                <c:pt idx="1985">
                  <c:v>50</c:v>
                </c:pt>
                <c:pt idx="1986">
                  <c:v>50</c:v>
                </c:pt>
                <c:pt idx="1987">
                  <c:v>50</c:v>
                </c:pt>
                <c:pt idx="1988">
                  <c:v>50</c:v>
                </c:pt>
                <c:pt idx="1989">
                  <c:v>50</c:v>
                </c:pt>
                <c:pt idx="1990">
                  <c:v>50</c:v>
                </c:pt>
                <c:pt idx="1991">
                  <c:v>50</c:v>
                </c:pt>
                <c:pt idx="1992">
                  <c:v>50</c:v>
                </c:pt>
                <c:pt idx="1993">
                  <c:v>50</c:v>
                </c:pt>
                <c:pt idx="1994">
                  <c:v>50</c:v>
                </c:pt>
                <c:pt idx="1995">
                  <c:v>50</c:v>
                </c:pt>
                <c:pt idx="1996">
                  <c:v>50</c:v>
                </c:pt>
                <c:pt idx="1997">
                  <c:v>50</c:v>
                </c:pt>
                <c:pt idx="1998">
                  <c:v>50</c:v>
                </c:pt>
                <c:pt idx="1999">
                  <c:v>50</c:v>
                </c:pt>
                <c:pt idx="2000">
                  <c:v>50</c:v>
                </c:pt>
                <c:pt idx="2001">
                  <c:v>50</c:v>
                </c:pt>
                <c:pt idx="2002">
                  <c:v>50</c:v>
                </c:pt>
                <c:pt idx="2003">
                  <c:v>50</c:v>
                </c:pt>
                <c:pt idx="2004">
                  <c:v>50</c:v>
                </c:pt>
                <c:pt idx="2005">
                  <c:v>50</c:v>
                </c:pt>
                <c:pt idx="2006">
                  <c:v>50</c:v>
                </c:pt>
                <c:pt idx="2007">
                  <c:v>50</c:v>
                </c:pt>
                <c:pt idx="2008">
                  <c:v>50</c:v>
                </c:pt>
                <c:pt idx="2009">
                  <c:v>50</c:v>
                </c:pt>
                <c:pt idx="2010">
                  <c:v>50</c:v>
                </c:pt>
                <c:pt idx="2011">
                  <c:v>50</c:v>
                </c:pt>
                <c:pt idx="2012">
                  <c:v>50</c:v>
                </c:pt>
                <c:pt idx="2013">
                  <c:v>50</c:v>
                </c:pt>
                <c:pt idx="2014">
                  <c:v>50</c:v>
                </c:pt>
                <c:pt idx="2015">
                  <c:v>50</c:v>
                </c:pt>
                <c:pt idx="2016">
                  <c:v>50</c:v>
                </c:pt>
                <c:pt idx="2017">
                  <c:v>50</c:v>
                </c:pt>
                <c:pt idx="2018">
                  <c:v>50</c:v>
                </c:pt>
                <c:pt idx="2019">
                  <c:v>50</c:v>
                </c:pt>
                <c:pt idx="2020">
                  <c:v>50</c:v>
                </c:pt>
                <c:pt idx="2021">
                  <c:v>50</c:v>
                </c:pt>
                <c:pt idx="2022">
                  <c:v>50</c:v>
                </c:pt>
                <c:pt idx="2023">
                  <c:v>50</c:v>
                </c:pt>
                <c:pt idx="2024">
                  <c:v>50</c:v>
                </c:pt>
                <c:pt idx="2025">
                  <c:v>50</c:v>
                </c:pt>
                <c:pt idx="2026">
                  <c:v>50</c:v>
                </c:pt>
                <c:pt idx="2027">
                  <c:v>50</c:v>
                </c:pt>
                <c:pt idx="2028">
                  <c:v>50</c:v>
                </c:pt>
                <c:pt idx="2029">
                  <c:v>50</c:v>
                </c:pt>
                <c:pt idx="2030">
                  <c:v>50</c:v>
                </c:pt>
                <c:pt idx="2031">
                  <c:v>50</c:v>
                </c:pt>
                <c:pt idx="2032">
                  <c:v>50</c:v>
                </c:pt>
                <c:pt idx="2033">
                  <c:v>50</c:v>
                </c:pt>
                <c:pt idx="2034">
                  <c:v>50</c:v>
                </c:pt>
                <c:pt idx="2035">
                  <c:v>50</c:v>
                </c:pt>
                <c:pt idx="2036">
                  <c:v>50</c:v>
                </c:pt>
                <c:pt idx="2037">
                  <c:v>50</c:v>
                </c:pt>
                <c:pt idx="2038">
                  <c:v>50</c:v>
                </c:pt>
                <c:pt idx="2039">
                  <c:v>50</c:v>
                </c:pt>
                <c:pt idx="2040">
                  <c:v>50</c:v>
                </c:pt>
                <c:pt idx="2041">
                  <c:v>50</c:v>
                </c:pt>
                <c:pt idx="2042">
                  <c:v>50</c:v>
                </c:pt>
                <c:pt idx="2043">
                  <c:v>50</c:v>
                </c:pt>
                <c:pt idx="2044">
                  <c:v>50</c:v>
                </c:pt>
                <c:pt idx="2045">
                  <c:v>50</c:v>
                </c:pt>
                <c:pt idx="2046">
                  <c:v>50</c:v>
                </c:pt>
                <c:pt idx="2047">
                  <c:v>50</c:v>
                </c:pt>
                <c:pt idx="2048">
                  <c:v>50</c:v>
                </c:pt>
                <c:pt idx="2049">
                  <c:v>50</c:v>
                </c:pt>
                <c:pt idx="2050">
                  <c:v>50</c:v>
                </c:pt>
                <c:pt idx="2051">
                  <c:v>50</c:v>
                </c:pt>
                <c:pt idx="2052">
                  <c:v>50</c:v>
                </c:pt>
                <c:pt idx="2053">
                  <c:v>50</c:v>
                </c:pt>
                <c:pt idx="2054">
                  <c:v>50</c:v>
                </c:pt>
                <c:pt idx="2055">
                  <c:v>50</c:v>
                </c:pt>
                <c:pt idx="2056">
                  <c:v>50</c:v>
                </c:pt>
                <c:pt idx="2057">
                  <c:v>50</c:v>
                </c:pt>
                <c:pt idx="2058">
                  <c:v>50</c:v>
                </c:pt>
                <c:pt idx="2059">
                  <c:v>50</c:v>
                </c:pt>
                <c:pt idx="2060">
                  <c:v>50</c:v>
                </c:pt>
                <c:pt idx="2061">
                  <c:v>50</c:v>
                </c:pt>
                <c:pt idx="2062">
                  <c:v>50</c:v>
                </c:pt>
                <c:pt idx="2063">
                  <c:v>50</c:v>
                </c:pt>
                <c:pt idx="2064">
                  <c:v>50</c:v>
                </c:pt>
                <c:pt idx="2065">
                  <c:v>50</c:v>
                </c:pt>
                <c:pt idx="2066">
                  <c:v>50</c:v>
                </c:pt>
                <c:pt idx="2067">
                  <c:v>50</c:v>
                </c:pt>
                <c:pt idx="2068">
                  <c:v>50</c:v>
                </c:pt>
                <c:pt idx="2069">
                  <c:v>50</c:v>
                </c:pt>
                <c:pt idx="2070">
                  <c:v>50</c:v>
                </c:pt>
                <c:pt idx="2071">
                  <c:v>50</c:v>
                </c:pt>
                <c:pt idx="2072">
                  <c:v>50</c:v>
                </c:pt>
                <c:pt idx="2073">
                  <c:v>50</c:v>
                </c:pt>
                <c:pt idx="2074">
                  <c:v>50</c:v>
                </c:pt>
                <c:pt idx="2075">
                  <c:v>50</c:v>
                </c:pt>
                <c:pt idx="2076">
                  <c:v>50</c:v>
                </c:pt>
                <c:pt idx="2077">
                  <c:v>50</c:v>
                </c:pt>
                <c:pt idx="2078">
                  <c:v>50</c:v>
                </c:pt>
                <c:pt idx="2079">
                  <c:v>50</c:v>
                </c:pt>
                <c:pt idx="2080">
                  <c:v>50</c:v>
                </c:pt>
                <c:pt idx="2081">
                  <c:v>50</c:v>
                </c:pt>
                <c:pt idx="2082">
                  <c:v>50</c:v>
                </c:pt>
                <c:pt idx="2083">
                  <c:v>50</c:v>
                </c:pt>
                <c:pt idx="2084">
                  <c:v>50</c:v>
                </c:pt>
                <c:pt idx="2085">
                  <c:v>50</c:v>
                </c:pt>
                <c:pt idx="2086">
                  <c:v>50</c:v>
                </c:pt>
                <c:pt idx="2087">
                  <c:v>50</c:v>
                </c:pt>
                <c:pt idx="2088">
                  <c:v>50</c:v>
                </c:pt>
                <c:pt idx="2089">
                  <c:v>50</c:v>
                </c:pt>
                <c:pt idx="2090">
                  <c:v>50</c:v>
                </c:pt>
                <c:pt idx="2091">
                  <c:v>50</c:v>
                </c:pt>
                <c:pt idx="2092">
                  <c:v>50</c:v>
                </c:pt>
                <c:pt idx="2093">
                  <c:v>50</c:v>
                </c:pt>
                <c:pt idx="2094">
                  <c:v>50</c:v>
                </c:pt>
                <c:pt idx="2095">
                  <c:v>50</c:v>
                </c:pt>
                <c:pt idx="2096">
                  <c:v>50</c:v>
                </c:pt>
                <c:pt idx="2097">
                  <c:v>50</c:v>
                </c:pt>
                <c:pt idx="2098">
                  <c:v>50</c:v>
                </c:pt>
                <c:pt idx="2099">
                  <c:v>50</c:v>
                </c:pt>
                <c:pt idx="2100">
                  <c:v>50</c:v>
                </c:pt>
                <c:pt idx="2101">
                  <c:v>50</c:v>
                </c:pt>
                <c:pt idx="2102">
                  <c:v>50</c:v>
                </c:pt>
                <c:pt idx="2103">
                  <c:v>50</c:v>
                </c:pt>
                <c:pt idx="2104">
                  <c:v>50</c:v>
                </c:pt>
                <c:pt idx="2105">
                  <c:v>50</c:v>
                </c:pt>
                <c:pt idx="2106">
                  <c:v>50</c:v>
                </c:pt>
                <c:pt idx="2107">
                  <c:v>50</c:v>
                </c:pt>
                <c:pt idx="2108">
                  <c:v>50</c:v>
                </c:pt>
                <c:pt idx="2109">
                  <c:v>50</c:v>
                </c:pt>
                <c:pt idx="2110">
                  <c:v>50</c:v>
                </c:pt>
                <c:pt idx="2111">
                  <c:v>50</c:v>
                </c:pt>
                <c:pt idx="2112">
                  <c:v>50</c:v>
                </c:pt>
                <c:pt idx="2113">
                  <c:v>50</c:v>
                </c:pt>
                <c:pt idx="2114">
                  <c:v>50</c:v>
                </c:pt>
                <c:pt idx="2115">
                  <c:v>50</c:v>
                </c:pt>
                <c:pt idx="2116">
                  <c:v>50</c:v>
                </c:pt>
                <c:pt idx="2117">
                  <c:v>50</c:v>
                </c:pt>
                <c:pt idx="2118">
                  <c:v>50</c:v>
                </c:pt>
                <c:pt idx="2119">
                  <c:v>50</c:v>
                </c:pt>
                <c:pt idx="2120">
                  <c:v>50</c:v>
                </c:pt>
                <c:pt idx="2121">
                  <c:v>50</c:v>
                </c:pt>
                <c:pt idx="2122">
                  <c:v>50</c:v>
                </c:pt>
                <c:pt idx="2123">
                  <c:v>50</c:v>
                </c:pt>
                <c:pt idx="2124">
                  <c:v>50</c:v>
                </c:pt>
                <c:pt idx="2125">
                  <c:v>50</c:v>
                </c:pt>
                <c:pt idx="2126">
                  <c:v>50</c:v>
                </c:pt>
                <c:pt idx="2127">
                  <c:v>50</c:v>
                </c:pt>
                <c:pt idx="2128">
                  <c:v>50</c:v>
                </c:pt>
                <c:pt idx="2129">
                  <c:v>50</c:v>
                </c:pt>
                <c:pt idx="2130">
                  <c:v>50</c:v>
                </c:pt>
                <c:pt idx="2131">
                  <c:v>50</c:v>
                </c:pt>
                <c:pt idx="2132">
                  <c:v>50</c:v>
                </c:pt>
                <c:pt idx="2133">
                  <c:v>50</c:v>
                </c:pt>
                <c:pt idx="2134">
                  <c:v>50</c:v>
                </c:pt>
                <c:pt idx="2135">
                  <c:v>50</c:v>
                </c:pt>
                <c:pt idx="2136">
                  <c:v>50</c:v>
                </c:pt>
                <c:pt idx="2137">
                  <c:v>50</c:v>
                </c:pt>
                <c:pt idx="2138">
                  <c:v>50</c:v>
                </c:pt>
                <c:pt idx="2139">
                  <c:v>50</c:v>
                </c:pt>
                <c:pt idx="2140">
                  <c:v>50</c:v>
                </c:pt>
                <c:pt idx="2141">
                  <c:v>50</c:v>
                </c:pt>
                <c:pt idx="2142">
                  <c:v>50</c:v>
                </c:pt>
                <c:pt idx="2143">
                  <c:v>50</c:v>
                </c:pt>
                <c:pt idx="2144">
                  <c:v>50</c:v>
                </c:pt>
                <c:pt idx="2145">
                  <c:v>50</c:v>
                </c:pt>
                <c:pt idx="2146">
                  <c:v>50</c:v>
                </c:pt>
                <c:pt idx="2147">
                  <c:v>50</c:v>
                </c:pt>
                <c:pt idx="2148">
                  <c:v>50</c:v>
                </c:pt>
                <c:pt idx="2149">
                  <c:v>50</c:v>
                </c:pt>
                <c:pt idx="2150">
                  <c:v>50</c:v>
                </c:pt>
                <c:pt idx="2151">
                  <c:v>50</c:v>
                </c:pt>
                <c:pt idx="2152">
                  <c:v>50</c:v>
                </c:pt>
                <c:pt idx="2153">
                  <c:v>50</c:v>
                </c:pt>
                <c:pt idx="2154">
                  <c:v>50</c:v>
                </c:pt>
                <c:pt idx="2155">
                  <c:v>50</c:v>
                </c:pt>
                <c:pt idx="2156">
                  <c:v>50</c:v>
                </c:pt>
                <c:pt idx="2157">
                  <c:v>50</c:v>
                </c:pt>
                <c:pt idx="2158">
                  <c:v>50</c:v>
                </c:pt>
                <c:pt idx="2159">
                  <c:v>50</c:v>
                </c:pt>
                <c:pt idx="2160">
                  <c:v>50</c:v>
                </c:pt>
                <c:pt idx="2161">
                  <c:v>50</c:v>
                </c:pt>
                <c:pt idx="2162">
                  <c:v>50</c:v>
                </c:pt>
                <c:pt idx="2163">
                  <c:v>50</c:v>
                </c:pt>
                <c:pt idx="2164">
                  <c:v>50</c:v>
                </c:pt>
                <c:pt idx="2165">
                  <c:v>50</c:v>
                </c:pt>
                <c:pt idx="2166">
                  <c:v>50</c:v>
                </c:pt>
                <c:pt idx="2167">
                  <c:v>50</c:v>
                </c:pt>
                <c:pt idx="2168">
                  <c:v>50</c:v>
                </c:pt>
                <c:pt idx="2169">
                  <c:v>50</c:v>
                </c:pt>
                <c:pt idx="2170">
                  <c:v>50</c:v>
                </c:pt>
                <c:pt idx="2171">
                  <c:v>50</c:v>
                </c:pt>
                <c:pt idx="2172">
                  <c:v>50</c:v>
                </c:pt>
                <c:pt idx="2173">
                  <c:v>50</c:v>
                </c:pt>
                <c:pt idx="2174">
                  <c:v>50</c:v>
                </c:pt>
                <c:pt idx="2175">
                  <c:v>50</c:v>
                </c:pt>
                <c:pt idx="2176">
                  <c:v>50</c:v>
                </c:pt>
                <c:pt idx="2177">
                  <c:v>50</c:v>
                </c:pt>
                <c:pt idx="2178">
                  <c:v>50</c:v>
                </c:pt>
                <c:pt idx="2179">
                  <c:v>50</c:v>
                </c:pt>
                <c:pt idx="2180">
                  <c:v>50</c:v>
                </c:pt>
                <c:pt idx="2181">
                  <c:v>50</c:v>
                </c:pt>
                <c:pt idx="2182">
                  <c:v>50</c:v>
                </c:pt>
                <c:pt idx="2183">
                  <c:v>50</c:v>
                </c:pt>
                <c:pt idx="2184">
                  <c:v>50</c:v>
                </c:pt>
                <c:pt idx="2185">
                  <c:v>50</c:v>
                </c:pt>
                <c:pt idx="2186">
                  <c:v>50</c:v>
                </c:pt>
                <c:pt idx="2187">
                  <c:v>50</c:v>
                </c:pt>
                <c:pt idx="2188">
                  <c:v>50</c:v>
                </c:pt>
                <c:pt idx="2189">
                  <c:v>50</c:v>
                </c:pt>
                <c:pt idx="2190">
                  <c:v>50</c:v>
                </c:pt>
                <c:pt idx="2191">
                  <c:v>50</c:v>
                </c:pt>
                <c:pt idx="2192">
                  <c:v>50</c:v>
                </c:pt>
                <c:pt idx="2193">
                  <c:v>50</c:v>
                </c:pt>
                <c:pt idx="2194">
                  <c:v>50</c:v>
                </c:pt>
                <c:pt idx="2195">
                  <c:v>50</c:v>
                </c:pt>
                <c:pt idx="2196">
                  <c:v>50</c:v>
                </c:pt>
                <c:pt idx="2197">
                  <c:v>50</c:v>
                </c:pt>
                <c:pt idx="2198">
                  <c:v>50</c:v>
                </c:pt>
                <c:pt idx="2199">
                  <c:v>50</c:v>
                </c:pt>
                <c:pt idx="2200">
                  <c:v>50</c:v>
                </c:pt>
                <c:pt idx="2201">
                  <c:v>50</c:v>
                </c:pt>
                <c:pt idx="2202">
                  <c:v>50</c:v>
                </c:pt>
                <c:pt idx="2203">
                  <c:v>50</c:v>
                </c:pt>
                <c:pt idx="2204">
                  <c:v>50</c:v>
                </c:pt>
                <c:pt idx="2205">
                  <c:v>50</c:v>
                </c:pt>
                <c:pt idx="2206">
                  <c:v>50</c:v>
                </c:pt>
                <c:pt idx="2207">
                  <c:v>50</c:v>
                </c:pt>
                <c:pt idx="2208">
                  <c:v>50</c:v>
                </c:pt>
                <c:pt idx="2209">
                  <c:v>50</c:v>
                </c:pt>
                <c:pt idx="2210">
                  <c:v>50</c:v>
                </c:pt>
                <c:pt idx="2211">
                  <c:v>50</c:v>
                </c:pt>
                <c:pt idx="2212">
                  <c:v>50</c:v>
                </c:pt>
                <c:pt idx="2213">
                  <c:v>50</c:v>
                </c:pt>
                <c:pt idx="2214">
                  <c:v>50</c:v>
                </c:pt>
                <c:pt idx="2215">
                  <c:v>50</c:v>
                </c:pt>
                <c:pt idx="2216">
                  <c:v>50</c:v>
                </c:pt>
                <c:pt idx="2217">
                  <c:v>50</c:v>
                </c:pt>
                <c:pt idx="2218">
                  <c:v>50</c:v>
                </c:pt>
                <c:pt idx="2219">
                  <c:v>50</c:v>
                </c:pt>
                <c:pt idx="2220">
                  <c:v>50</c:v>
                </c:pt>
                <c:pt idx="2221">
                  <c:v>50</c:v>
                </c:pt>
                <c:pt idx="2222">
                  <c:v>50</c:v>
                </c:pt>
                <c:pt idx="2223">
                  <c:v>50</c:v>
                </c:pt>
                <c:pt idx="2224">
                  <c:v>50</c:v>
                </c:pt>
                <c:pt idx="2225">
                  <c:v>50</c:v>
                </c:pt>
                <c:pt idx="2226">
                  <c:v>50</c:v>
                </c:pt>
                <c:pt idx="2227">
                  <c:v>50</c:v>
                </c:pt>
                <c:pt idx="2228">
                  <c:v>50</c:v>
                </c:pt>
                <c:pt idx="2229">
                  <c:v>50</c:v>
                </c:pt>
                <c:pt idx="2230">
                  <c:v>50</c:v>
                </c:pt>
                <c:pt idx="2231">
                  <c:v>50</c:v>
                </c:pt>
                <c:pt idx="2232">
                  <c:v>50</c:v>
                </c:pt>
                <c:pt idx="2233">
                  <c:v>50</c:v>
                </c:pt>
                <c:pt idx="2234">
                  <c:v>50</c:v>
                </c:pt>
                <c:pt idx="2235">
                  <c:v>50</c:v>
                </c:pt>
                <c:pt idx="2236">
                  <c:v>50</c:v>
                </c:pt>
                <c:pt idx="2237">
                  <c:v>50</c:v>
                </c:pt>
                <c:pt idx="2238">
                  <c:v>50</c:v>
                </c:pt>
                <c:pt idx="2239">
                  <c:v>50</c:v>
                </c:pt>
                <c:pt idx="2240">
                  <c:v>50</c:v>
                </c:pt>
                <c:pt idx="2241">
                  <c:v>50</c:v>
                </c:pt>
                <c:pt idx="2242">
                  <c:v>50</c:v>
                </c:pt>
                <c:pt idx="2243">
                  <c:v>50</c:v>
                </c:pt>
                <c:pt idx="2244">
                  <c:v>50</c:v>
                </c:pt>
                <c:pt idx="2245">
                  <c:v>50</c:v>
                </c:pt>
                <c:pt idx="2246">
                  <c:v>50</c:v>
                </c:pt>
                <c:pt idx="2247">
                  <c:v>50</c:v>
                </c:pt>
                <c:pt idx="2248">
                  <c:v>50</c:v>
                </c:pt>
                <c:pt idx="2249">
                  <c:v>50</c:v>
                </c:pt>
                <c:pt idx="2250">
                  <c:v>50</c:v>
                </c:pt>
                <c:pt idx="2251">
                  <c:v>50</c:v>
                </c:pt>
                <c:pt idx="2252">
                  <c:v>50</c:v>
                </c:pt>
                <c:pt idx="2253">
                  <c:v>50</c:v>
                </c:pt>
                <c:pt idx="2254">
                  <c:v>50</c:v>
                </c:pt>
                <c:pt idx="2255">
                  <c:v>50</c:v>
                </c:pt>
                <c:pt idx="2256">
                  <c:v>50</c:v>
                </c:pt>
                <c:pt idx="2257">
                  <c:v>50</c:v>
                </c:pt>
                <c:pt idx="2258">
                  <c:v>50</c:v>
                </c:pt>
                <c:pt idx="2259">
                  <c:v>50</c:v>
                </c:pt>
                <c:pt idx="2260">
                  <c:v>50</c:v>
                </c:pt>
                <c:pt idx="2261">
                  <c:v>50</c:v>
                </c:pt>
                <c:pt idx="2262">
                  <c:v>50</c:v>
                </c:pt>
                <c:pt idx="2263">
                  <c:v>50</c:v>
                </c:pt>
                <c:pt idx="2264">
                  <c:v>50</c:v>
                </c:pt>
                <c:pt idx="2265">
                  <c:v>50</c:v>
                </c:pt>
                <c:pt idx="2266">
                  <c:v>50</c:v>
                </c:pt>
                <c:pt idx="2267">
                  <c:v>50</c:v>
                </c:pt>
                <c:pt idx="2268">
                  <c:v>50</c:v>
                </c:pt>
                <c:pt idx="2269">
                  <c:v>50</c:v>
                </c:pt>
                <c:pt idx="2270">
                  <c:v>50</c:v>
                </c:pt>
                <c:pt idx="2271">
                  <c:v>50</c:v>
                </c:pt>
                <c:pt idx="2272">
                  <c:v>50</c:v>
                </c:pt>
                <c:pt idx="2273">
                  <c:v>50</c:v>
                </c:pt>
                <c:pt idx="2274">
                  <c:v>50</c:v>
                </c:pt>
                <c:pt idx="2275">
                  <c:v>50</c:v>
                </c:pt>
                <c:pt idx="2276">
                  <c:v>50</c:v>
                </c:pt>
                <c:pt idx="2277">
                  <c:v>50</c:v>
                </c:pt>
                <c:pt idx="2278">
                  <c:v>50</c:v>
                </c:pt>
                <c:pt idx="2279">
                  <c:v>50</c:v>
                </c:pt>
                <c:pt idx="2280">
                  <c:v>50</c:v>
                </c:pt>
                <c:pt idx="2281">
                  <c:v>50</c:v>
                </c:pt>
                <c:pt idx="2282">
                  <c:v>50</c:v>
                </c:pt>
                <c:pt idx="2283">
                  <c:v>50</c:v>
                </c:pt>
                <c:pt idx="2284">
                  <c:v>50</c:v>
                </c:pt>
                <c:pt idx="2285">
                  <c:v>50</c:v>
                </c:pt>
                <c:pt idx="2286">
                  <c:v>50</c:v>
                </c:pt>
                <c:pt idx="2287">
                  <c:v>50</c:v>
                </c:pt>
                <c:pt idx="2288">
                  <c:v>50</c:v>
                </c:pt>
                <c:pt idx="2289">
                  <c:v>50</c:v>
                </c:pt>
                <c:pt idx="2290">
                  <c:v>50</c:v>
                </c:pt>
                <c:pt idx="2291">
                  <c:v>50</c:v>
                </c:pt>
                <c:pt idx="2292">
                  <c:v>50</c:v>
                </c:pt>
                <c:pt idx="2293">
                  <c:v>50</c:v>
                </c:pt>
                <c:pt idx="2294">
                  <c:v>50</c:v>
                </c:pt>
                <c:pt idx="2295">
                  <c:v>50</c:v>
                </c:pt>
                <c:pt idx="2296">
                  <c:v>50</c:v>
                </c:pt>
                <c:pt idx="2297">
                  <c:v>50</c:v>
                </c:pt>
                <c:pt idx="2298">
                  <c:v>50</c:v>
                </c:pt>
                <c:pt idx="2299">
                  <c:v>50</c:v>
                </c:pt>
                <c:pt idx="2300">
                  <c:v>50</c:v>
                </c:pt>
                <c:pt idx="2301">
                  <c:v>50</c:v>
                </c:pt>
                <c:pt idx="2302">
                  <c:v>50</c:v>
                </c:pt>
                <c:pt idx="2303">
                  <c:v>50</c:v>
                </c:pt>
                <c:pt idx="2304">
                  <c:v>50</c:v>
                </c:pt>
                <c:pt idx="2305">
                  <c:v>50</c:v>
                </c:pt>
                <c:pt idx="2306">
                  <c:v>50</c:v>
                </c:pt>
                <c:pt idx="2307">
                  <c:v>50</c:v>
                </c:pt>
                <c:pt idx="2308">
                  <c:v>50</c:v>
                </c:pt>
                <c:pt idx="2309">
                  <c:v>50</c:v>
                </c:pt>
                <c:pt idx="2310">
                  <c:v>50</c:v>
                </c:pt>
                <c:pt idx="2311">
                  <c:v>50</c:v>
                </c:pt>
                <c:pt idx="2312">
                  <c:v>50</c:v>
                </c:pt>
                <c:pt idx="2313">
                  <c:v>50</c:v>
                </c:pt>
                <c:pt idx="2314">
                  <c:v>50</c:v>
                </c:pt>
                <c:pt idx="2315">
                  <c:v>50</c:v>
                </c:pt>
                <c:pt idx="2316">
                  <c:v>50</c:v>
                </c:pt>
                <c:pt idx="2317">
                  <c:v>50</c:v>
                </c:pt>
                <c:pt idx="2318">
                  <c:v>50</c:v>
                </c:pt>
                <c:pt idx="2319">
                  <c:v>50</c:v>
                </c:pt>
                <c:pt idx="2320">
                  <c:v>50</c:v>
                </c:pt>
                <c:pt idx="2321">
                  <c:v>50</c:v>
                </c:pt>
                <c:pt idx="2322">
                  <c:v>50</c:v>
                </c:pt>
                <c:pt idx="2323">
                  <c:v>50</c:v>
                </c:pt>
                <c:pt idx="2324">
                  <c:v>50</c:v>
                </c:pt>
                <c:pt idx="2325">
                  <c:v>50</c:v>
                </c:pt>
                <c:pt idx="2326">
                  <c:v>50</c:v>
                </c:pt>
                <c:pt idx="2327">
                  <c:v>50</c:v>
                </c:pt>
                <c:pt idx="2328">
                  <c:v>50</c:v>
                </c:pt>
                <c:pt idx="2329">
                  <c:v>50</c:v>
                </c:pt>
                <c:pt idx="2330">
                  <c:v>50</c:v>
                </c:pt>
                <c:pt idx="2331">
                  <c:v>50</c:v>
                </c:pt>
                <c:pt idx="2332">
                  <c:v>50</c:v>
                </c:pt>
                <c:pt idx="2333">
                  <c:v>50</c:v>
                </c:pt>
                <c:pt idx="2334">
                  <c:v>50</c:v>
                </c:pt>
                <c:pt idx="2335">
                  <c:v>50</c:v>
                </c:pt>
                <c:pt idx="2336">
                  <c:v>50</c:v>
                </c:pt>
                <c:pt idx="2337">
                  <c:v>50</c:v>
                </c:pt>
                <c:pt idx="2338">
                  <c:v>50</c:v>
                </c:pt>
                <c:pt idx="2339">
                  <c:v>50</c:v>
                </c:pt>
                <c:pt idx="2340">
                  <c:v>50</c:v>
                </c:pt>
                <c:pt idx="2341">
                  <c:v>50</c:v>
                </c:pt>
                <c:pt idx="2342">
                  <c:v>50</c:v>
                </c:pt>
                <c:pt idx="2343">
                  <c:v>50</c:v>
                </c:pt>
                <c:pt idx="2344">
                  <c:v>50</c:v>
                </c:pt>
                <c:pt idx="2345">
                  <c:v>50</c:v>
                </c:pt>
                <c:pt idx="2346">
                  <c:v>50</c:v>
                </c:pt>
                <c:pt idx="2347">
                  <c:v>50</c:v>
                </c:pt>
                <c:pt idx="2348">
                  <c:v>50</c:v>
                </c:pt>
                <c:pt idx="2349">
                  <c:v>50</c:v>
                </c:pt>
                <c:pt idx="2350">
                  <c:v>50</c:v>
                </c:pt>
                <c:pt idx="2351">
                  <c:v>50</c:v>
                </c:pt>
                <c:pt idx="2352">
                  <c:v>50</c:v>
                </c:pt>
                <c:pt idx="2353">
                  <c:v>50</c:v>
                </c:pt>
                <c:pt idx="2354">
                  <c:v>50</c:v>
                </c:pt>
                <c:pt idx="2355">
                  <c:v>50</c:v>
                </c:pt>
                <c:pt idx="2356">
                  <c:v>50</c:v>
                </c:pt>
                <c:pt idx="2357">
                  <c:v>50</c:v>
                </c:pt>
                <c:pt idx="2358">
                  <c:v>50</c:v>
                </c:pt>
                <c:pt idx="2359">
                  <c:v>50</c:v>
                </c:pt>
                <c:pt idx="2360">
                  <c:v>50</c:v>
                </c:pt>
                <c:pt idx="2361">
                  <c:v>50</c:v>
                </c:pt>
                <c:pt idx="2362">
                  <c:v>50</c:v>
                </c:pt>
                <c:pt idx="2363">
                  <c:v>50</c:v>
                </c:pt>
                <c:pt idx="2364">
                  <c:v>50</c:v>
                </c:pt>
                <c:pt idx="2365">
                  <c:v>50</c:v>
                </c:pt>
                <c:pt idx="2366">
                  <c:v>50</c:v>
                </c:pt>
                <c:pt idx="2367">
                  <c:v>50</c:v>
                </c:pt>
                <c:pt idx="2368">
                  <c:v>50</c:v>
                </c:pt>
                <c:pt idx="2369">
                  <c:v>50</c:v>
                </c:pt>
                <c:pt idx="2370">
                  <c:v>50</c:v>
                </c:pt>
                <c:pt idx="2371">
                  <c:v>50</c:v>
                </c:pt>
                <c:pt idx="2372">
                  <c:v>50</c:v>
                </c:pt>
                <c:pt idx="2373">
                  <c:v>50</c:v>
                </c:pt>
                <c:pt idx="2374">
                  <c:v>50</c:v>
                </c:pt>
                <c:pt idx="2375">
                  <c:v>50</c:v>
                </c:pt>
                <c:pt idx="2376">
                  <c:v>50</c:v>
                </c:pt>
                <c:pt idx="2377">
                  <c:v>50</c:v>
                </c:pt>
                <c:pt idx="2378">
                  <c:v>50</c:v>
                </c:pt>
                <c:pt idx="2379">
                  <c:v>50</c:v>
                </c:pt>
                <c:pt idx="2380">
                  <c:v>50</c:v>
                </c:pt>
                <c:pt idx="2381">
                  <c:v>50</c:v>
                </c:pt>
                <c:pt idx="2382">
                  <c:v>50</c:v>
                </c:pt>
                <c:pt idx="2383">
                  <c:v>50</c:v>
                </c:pt>
                <c:pt idx="2384">
                  <c:v>50</c:v>
                </c:pt>
                <c:pt idx="2385">
                  <c:v>50</c:v>
                </c:pt>
                <c:pt idx="2386">
                  <c:v>50</c:v>
                </c:pt>
                <c:pt idx="2387">
                  <c:v>50</c:v>
                </c:pt>
                <c:pt idx="2388">
                  <c:v>50</c:v>
                </c:pt>
                <c:pt idx="2389">
                  <c:v>50</c:v>
                </c:pt>
                <c:pt idx="2390">
                  <c:v>50</c:v>
                </c:pt>
                <c:pt idx="2391">
                  <c:v>50</c:v>
                </c:pt>
                <c:pt idx="2392">
                  <c:v>50</c:v>
                </c:pt>
                <c:pt idx="2393">
                  <c:v>50</c:v>
                </c:pt>
                <c:pt idx="2394">
                  <c:v>50</c:v>
                </c:pt>
                <c:pt idx="2395">
                  <c:v>50</c:v>
                </c:pt>
                <c:pt idx="2396">
                  <c:v>50</c:v>
                </c:pt>
                <c:pt idx="2397">
                  <c:v>50</c:v>
                </c:pt>
                <c:pt idx="2398">
                  <c:v>50</c:v>
                </c:pt>
                <c:pt idx="2399">
                  <c:v>50</c:v>
                </c:pt>
                <c:pt idx="2400">
                  <c:v>50</c:v>
                </c:pt>
                <c:pt idx="2401">
                  <c:v>50</c:v>
                </c:pt>
                <c:pt idx="2402">
                  <c:v>50</c:v>
                </c:pt>
                <c:pt idx="2403">
                  <c:v>50</c:v>
                </c:pt>
                <c:pt idx="2404">
                  <c:v>50</c:v>
                </c:pt>
                <c:pt idx="2405">
                  <c:v>50</c:v>
                </c:pt>
                <c:pt idx="2406">
                  <c:v>50</c:v>
                </c:pt>
                <c:pt idx="2407">
                  <c:v>50</c:v>
                </c:pt>
                <c:pt idx="2408">
                  <c:v>50</c:v>
                </c:pt>
                <c:pt idx="2409">
                  <c:v>50</c:v>
                </c:pt>
                <c:pt idx="2410">
                  <c:v>50</c:v>
                </c:pt>
                <c:pt idx="2411">
                  <c:v>50</c:v>
                </c:pt>
                <c:pt idx="2412">
                  <c:v>50</c:v>
                </c:pt>
                <c:pt idx="2413">
                  <c:v>50</c:v>
                </c:pt>
                <c:pt idx="2414">
                  <c:v>50</c:v>
                </c:pt>
                <c:pt idx="2415">
                  <c:v>50</c:v>
                </c:pt>
                <c:pt idx="2416">
                  <c:v>50</c:v>
                </c:pt>
                <c:pt idx="2417">
                  <c:v>50</c:v>
                </c:pt>
                <c:pt idx="2418">
                  <c:v>50</c:v>
                </c:pt>
                <c:pt idx="2419">
                  <c:v>50</c:v>
                </c:pt>
                <c:pt idx="2420">
                  <c:v>50</c:v>
                </c:pt>
                <c:pt idx="2421">
                  <c:v>50</c:v>
                </c:pt>
                <c:pt idx="2422">
                  <c:v>50</c:v>
                </c:pt>
                <c:pt idx="2423">
                  <c:v>50</c:v>
                </c:pt>
                <c:pt idx="2424">
                  <c:v>50</c:v>
                </c:pt>
                <c:pt idx="2425">
                  <c:v>50</c:v>
                </c:pt>
                <c:pt idx="2426">
                  <c:v>50</c:v>
                </c:pt>
                <c:pt idx="2427">
                  <c:v>50</c:v>
                </c:pt>
                <c:pt idx="2428">
                  <c:v>50</c:v>
                </c:pt>
                <c:pt idx="2429">
                  <c:v>50</c:v>
                </c:pt>
                <c:pt idx="2430">
                  <c:v>50</c:v>
                </c:pt>
                <c:pt idx="2431">
                  <c:v>50</c:v>
                </c:pt>
                <c:pt idx="2432">
                  <c:v>50</c:v>
                </c:pt>
                <c:pt idx="2433">
                  <c:v>50</c:v>
                </c:pt>
                <c:pt idx="2434">
                  <c:v>50</c:v>
                </c:pt>
                <c:pt idx="2435">
                  <c:v>50</c:v>
                </c:pt>
                <c:pt idx="2436">
                  <c:v>50</c:v>
                </c:pt>
                <c:pt idx="2437">
                  <c:v>50</c:v>
                </c:pt>
                <c:pt idx="2438">
                  <c:v>50</c:v>
                </c:pt>
                <c:pt idx="2439">
                  <c:v>50</c:v>
                </c:pt>
                <c:pt idx="2440">
                  <c:v>50</c:v>
                </c:pt>
                <c:pt idx="2441">
                  <c:v>50</c:v>
                </c:pt>
                <c:pt idx="2442">
                  <c:v>50</c:v>
                </c:pt>
                <c:pt idx="2443">
                  <c:v>50</c:v>
                </c:pt>
                <c:pt idx="2444">
                  <c:v>50</c:v>
                </c:pt>
                <c:pt idx="2445">
                  <c:v>50</c:v>
                </c:pt>
                <c:pt idx="2446">
                  <c:v>50</c:v>
                </c:pt>
                <c:pt idx="2447">
                  <c:v>50</c:v>
                </c:pt>
                <c:pt idx="2448">
                  <c:v>50</c:v>
                </c:pt>
                <c:pt idx="2449">
                  <c:v>50</c:v>
                </c:pt>
                <c:pt idx="2450">
                  <c:v>50</c:v>
                </c:pt>
                <c:pt idx="2451">
                  <c:v>50</c:v>
                </c:pt>
                <c:pt idx="2452">
                  <c:v>50</c:v>
                </c:pt>
                <c:pt idx="2453">
                  <c:v>50</c:v>
                </c:pt>
                <c:pt idx="2454">
                  <c:v>50</c:v>
                </c:pt>
                <c:pt idx="2455">
                  <c:v>50</c:v>
                </c:pt>
                <c:pt idx="2456">
                  <c:v>50</c:v>
                </c:pt>
                <c:pt idx="2457">
                  <c:v>50</c:v>
                </c:pt>
                <c:pt idx="2458">
                  <c:v>50</c:v>
                </c:pt>
                <c:pt idx="2459">
                  <c:v>50</c:v>
                </c:pt>
                <c:pt idx="2460">
                  <c:v>50</c:v>
                </c:pt>
                <c:pt idx="2461">
                  <c:v>50</c:v>
                </c:pt>
                <c:pt idx="2462">
                  <c:v>50</c:v>
                </c:pt>
                <c:pt idx="2463">
                  <c:v>50</c:v>
                </c:pt>
                <c:pt idx="2464">
                  <c:v>50</c:v>
                </c:pt>
                <c:pt idx="2465">
                  <c:v>50</c:v>
                </c:pt>
                <c:pt idx="2466">
                  <c:v>50</c:v>
                </c:pt>
                <c:pt idx="2467">
                  <c:v>50</c:v>
                </c:pt>
                <c:pt idx="2468">
                  <c:v>50</c:v>
                </c:pt>
                <c:pt idx="2469">
                  <c:v>50</c:v>
                </c:pt>
                <c:pt idx="2470">
                  <c:v>50</c:v>
                </c:pt>
                <c:pt idx="2471">
                  <c:v>50</c:v>
                </c:pt>
                <c:pt idx="2472">
                  <c:v>50</c:v>
                </c:pt>
                <c:pt idx="2473">
                  <c:v>50</c:v>
                </c:pt>
                <c:pt idx="2474">
                  <c:v>50</c:v>
                </c:pt>
                <c:pt idx="2475">
                  <c:v>50</c:v>
                </c:pt>
                <c:pt idx="2476">
                  <c:v>50</c:v>
                </c:pt>
                <c:pt idx="2477">
                  <c:v>50</c:v>
                </c:pt>
                <c:pt idx="2478">
                  <c:v>50</c:v>
                </c:pt>
                <c:pt idx="2479">
                  <c:v>50</c:v>
                </c:pt>
                <c:pt idx="2480">
                  <c:v>50</c:v>
                </c:pt>
                <c:pt idx="2481">
                  <c:v>50</c:v>
                </c:pt>
                <c:pt idx="2482">
                  <c:v>50</c:v>
                </c:pt>
                <c:pt idx="2483">
                  <c:v>50</c:v>
                </c:pt>
                <c:pt idx="2484">
                  <c:v>50</c:v>
                </c:pt>
                <c:pt idx="2485">
                  <c:v>50</c:v>
                </c:pt>
                <c:pt idx="2486">
                  <c:v>50</c:v>
                </c:pt>
                <c:pt idx="2487">
                  <c:v>50</c:v>
                </c:pt>
                <c:pt idx="2488">
                  <c:v>50</c:v>
                </c:pt>
                <c:pt idx="2489">
                  <c:v>50</c:v>
                </c:pt>
                <c:pt idx="2490">
                  <c:v>50</c:v>
                </c:pt>
                <c:pt idx="2491">
                  <c:v>50</c:v>
                </c:pt>
                <c:pt idx="2492">
                  <c:v>50</c:v>
                </c:pt>
                <c:pt idx="2493">
                  <c:v>50</c:v>
                </c:pt>
                <c:pt idx="2494">
                  <c:v>50</c:v>
                </c:pt>
                <c:pt idx="2495">
                  <c:v>50</c:v>
                </c:pt>
                <c:pt idx="2496">
                  <c:v>50</c:v>
                </c:pt>
                <c:pt idx="2497">
                  <c:v>50</c:v>
                </c:pt>
                <c:pt idx="2498">
                  <c:v>50</c:v>
                </c:pt>
                <c:pt idx="2499">
                  <c:v>50</c:v>
                </c:pt>
                <c:pt idx="2500">
                  <c:v>50</c:v>
                </c:pt>
                <c:pt idx="2501">
                  <c:v>50</c:v>
                </c:pt>
                <c:pt idx="2502">
                  <c:v>50</c:v>
                </c:pt>
                <c:pt idx="2503">
                  <c:v>50</c:v>
                </c:pt>
                <c:pt idx="2504">
                  <c:v>50</c:v>
                </c:pt>
                <c:pt idx="2505">
                  <c:v>50</c:v>
                </c:pt>
                <c:pt idx="2506">
                  <c:v>50</c:v>
                </c:pt>
                <c:pt idx="2507">
                  <c:v>50</c:v>
                </c:pt>
                <c:pt idx="2508">
                  <c:v>50</c:v>
                </c:pt>
                <c:pt idx="2509">
                  <c:v>50</c:v>
                </c:pt>
                <c:pt idx="2510">
                  <c:v>50</c:v>
                </c:pt>
                <c:pt idx="2511">
                  <c:v>50</c:v>
                </c:pt>
                <c:pt idx="2512">
                  <c:v>50</c:v>
                </c:pt>
                <c:pt idx="2513">
                  <c:v>50</c:v>
                </c:pt>
                <c:pt idx="2514">
                  <c:v>50</c:v>
                </c:pt>
                <c:pt idx="2515">
                  <c:v>50</c:v>
                </c:pt>
                <c:pt idx="2516">
                  <c:v>50</c:v>
                </c:pt>
                <c:pt idx="2517">
                  <c:v>50</c:v>
                </c:pt>
                <c:pt idx="2518">
                  <c:v>50</c:v>
                </c:pt>
                <c:pt idx="2519">
                  <c:v>50</c:v>
                </c:pt>
                <c:pt idx="2520">
                  <c:v>50</c:v>
                </c:pt>
                <c:pt idx="2521">
                  <c:v>50</c:v>
                </c:pt>
                <c:pt idx="2522">
                  <c:v>50</c:v>
                </c:pt>
                <c:pt idx="2523">
                  <c:v>50</c:v>
                </c:pt>
                <c:pt idx="2524">
                  <c:v>50</c:v>
                </c:pt>
                <c:pt idx="2525">
                  <c:v>50</c:v>
                </c:pt>
                <c:pt idx="2526">
                  <c:v>50</c:v>
                </c:pt>
                <c:pt idx="2527">
                  <c:v>50</c:v>
                </c:pt>
                <c:pt idx="2528">
                  <c:v>50</c:v>
                </c:pt>
                <c:pt idx="2529">
                  <c:v>50</c:v>
                </c:pt>
                <c:pt idx="2530">
                  <c:v>50</c:v>
                </c:pt>
                <c:pt idx="2531">
                  <c:v>50</c:v>
                </c:pt>
                <c:pt idx="2532">
                  <c:v>50</c:v>
                </c:pt>
                <c:pt idx="2533">
                  <c:v>50</c:v>
                </c:pt>
                <c:pt idx="2534">
                  <c:v>50</c:v>
                </c:pt>
                <c:pt idx="2535">
                  <c:v>50</c:v>
                </c:pt>
                <c:pt idx="2536">
                  <c:v>50</c:v>
                </c:pt>
                <c:pt idx="2537">
                  <c:v>50</c:v>
                </c:pt>
                <c:pt idx="2538">
                  <c:v>50</c:v>
                </c:pt>
                <c:pt idx="2539">
                  <c:v>50</c:v>
                </c:pt>
                <c:pt idx="2540">
                  <c:v>50</c:v>
                </c:pt>
                <c:pt idx="2541">
                  <c:v>50</c:v>
                </c:pt>
                <c:pt idx="2542">
                  <c:v>50</c:v>
                </c:pt>
                <c:pt idx="2543">
                  <c:v>50</c:v>
                </c:pt>
                <c:pt idx="2544">
                  <c:v>50</c:v>
                </c:pt>
                <c:pt idx="2545">
                  <c:v>50</c:v>
                </c:pt>
                <c:pt idx="2546">
                  <c:v>50</c:v>
                </c:pt>
                <c:pt idx="2547">
                  <c:v>50</c:v>
                </c:pt>
                <c:pt idx="2548">
                  <c:v>50</c:v>
                </c:pt>
                <c:pt idx="2549">
                  <c:v>50</c:v>
                </c:pt>
                <c:pt idx="2550">
                  <c:v>50</c:v>
                </c:pt>
                <c:pt idx="2551">
                  <c:v>50</c:v>
                </c:pt>
                <c:pt idx="2552">
                  <c:v>50</c:v>
                </c:pt>
                <c:pt idx="2553">
                  <c:v>50</c:v>
                </c:pt>
                <c:pt idx="2554">
                  <c:v>50</c:v>
                </c:pt>
                <c:pt idx="2555">
                  <c:v>50</c:v>
                </c:pt>
                <c:pt idx="2556">
                  <c:v>50</c:v>
                </c:pt>
                <c:pt idx="2557">
                  <c:v>50</c:v>
                </c:pt>
                <c:pt idx="2558">
                  <c:v>50</c:v>
                </c:pt>
                <c:pt idx="2559">
                  <c:v>50</c:v>
                </c:pt>
                <c:pt idx="2560">
                  <c:v>50</c:v>
                </c:pt>
                <c:pt idx="2561">
                  <c:v>50</c:v>
                </c:pt>
                <c:pt idx="2562">
                  <c:v>50</c:v>
                </c:pt>
                <c:pt idx="2563">
                  <c:v>50</c:v>
                </c:pt>
                <c:pt idx="2564">
                  <c:v>50</c:v>
                </c:pt>
                <c:pt idx="2565">
                  <c:v>50</c:v>
                </c:pt>
                <c:pt idx="2566">
                  <c:v>50</c:v>
                </c:pt>
                <c:pt idx="2567">
                  <c:v>50</c:v>
                </c:pt>
                <c:pt idx="2568">
                  <c:v>50</c:v>
                </c:pt>
                <c:pt idx="2569">
                  <c:v>50</c:v>
                </c:pt>
                <c:pt idx="2570">
                  <c:v>50</c:v>
                </c:pt>
                <c:pt idx="2571">
                  <c:v>50</c:v>
                </c:pt>
                <c:pt idx="2572">
                  <c:v>50</c:v>
                </c:pt>
                <c:pt idx="2573">
                  <c:v>50</c:v>
                </c:pt>
                <c:pt idx="2574">
                  <c:v>50</c:v>
                </c:pt>
                <c:pt idx="2575">
                  <c:v>50</c:v>
                </c:pt>
                <c:pt idx="2576">
                  <c:v>50</c:v>
                </c:pt>
                <c:pt idx="2577">
                  <c:v>50</c:v>
                </c:pt>
                <c:pt idx="2578">
                  <c:v>50</c:v>
                </c:pt>
                <c:pt idx="2579">
                  <c:v>50</c:v>
                </c:pt>
                <c:pt idx="2580">
                  <c:v>50</c:v>
                </c:pt>
                <c:pt idx="2581">
                  <c:v>50</c:v>
                </c:pt>
                <c:pt idx="2582">
                  <c:v>50</c:v>
                </c:pt>
                <c:pt idx="2583">
                  <c:v>50</c:v>
                </c:pt>
                <c:pt idx="2584">
                  <c:v>50</c:v>
                </c:pt>
                <c:pt idx="2585">
                  <c:v>50</c:v>
                </c:pt>
                <c:pt idx="2586">
                  <c:v>50</c:v>
                </c:pt>
                <c:pt idx="2587">
                  <c:v>50</c:v>
                </c:pt>
                <c:pt idx="2588">
                  <c:v>50</c:v>
                </c:pt>
                <c:pt idx="2589">
                  <c:v>50</c:v>
                </c:pt>
                <c:pt idx="2590">
                  <c:v>50</c:v>
                </c:pt>
                <c:pt idx="2591">
                  <c:v>50</c:v>
                </c:pt>
                <c:pt idx="2592">
                  <c:v>50</c:v>
                </c:pt>
                <c:pt idx="2593">
                  <c:v>50</c:v>
                </c:pt>
                <c:pt idx="2594">
                  <c:v>50</c:v>
                </c:pt>
                <c:pt idx="2595">
                  <c:v>50</c:v>
                </c:pt>
                <c:pt idx="2596">
                  <c:v>50</c:v>
                </c:pt>
                <c:pt idx="2597">
                  <c:v>50</c:v>
                </c:pt>
                <c:pt idx="2598">
                  <c:v>50</c:v>
                </c:pt>
                <c:pt idx="2599">
                  <c:v>50</c:v>
                </c:pt>
                <c:pt idx="2600">
                  <c:v>50</c:v>
                </c:pt>
                <c:pt idx="2601">
                  <c:v>50</c:v>
                </c:pt>
                <c:pt idx="2602">
                  <c:v>50</c:v>
                </c:pt>
                <c:pt idx="2603">
                  <c:v>50</c:v>
                </c:pt>
                <c:pt idx="2604">
                  <c:v>50</c:v>
                </c:pt>
                <c:pt idx="2605">
                  <c:v>50</c:v>
                </c:pt>
                <c:pt idx="2606">
                  <c:v>50</c:v>
                </c:pt>
                <c:pt idx="2607">
                  <c:v>50</c:v>
                </c:pt>
                <c:pt idx="2608">
                  <c:v>50</c:v>
                </c:pt>
                <c:pt idx="2609">
                  <c:v>50</c:v>
                </c:pt>
                <c:pt idx="2610">
                  <c:v>50</c:v>
                </c:pt>
                <c:pt idx="2611">
                  <c:v>50</c:v>
                </c:pt>
                <c:pt idx="2612">
                  <c:v>50</c:v>
                </c:pt>
                <c:pt idx="2613">
                  <c:v>50</c:v>
                </c:pt>
                <c:pt idx="2614">
                  <c:v>50</c:v>
                </c:pt>
                <c:pt idx="2615">
                  <c:v>50</c:v>
                </c:pt>
                <c:pt idx="2616">
                  <c:v>50</c:v>
                </c:pt>
                <c:pt idx="2617">
                  <c:v>50</c:v>
                </c:pt>
                <c:pt idx="2618">
                  <c:v>50</c:v>
                </c:pt>
                <c:pt idx="2619">
                  <c:v>50</c:v>
                </c:pt>
                <c:pt idx="2620">
                  <c:v>50</c:v>
                </c:pt>
                <c:pt idx="2621">
                  <c:v>50</c:v>
                </c:pt>
                <c:pt idx="2622">
                  <c:v>50</c:v>
                </c:pt>
                <c:pt idx="2623">
                  <c:v>50</c:v>
                </c:pt>
                <c:pt idx="2624">
                  <c:v>50</c:v>
                </c:pt>
                <c:pt idx="2625">
                  <c:v>50</c:v>
                </c:pt>
                <c:pt idx="2626">
                  <c:v>50</c:v>
                </c:pt>
                <c:pt idx="2627">
                  <c:v>50</c:v>
                </c:pt>
                <c:pt idx="2628">
                  <c:v>50</c:v>
                </c:pt>
                <c:pt idx="2629">
                  <c:v>50</c:v>
                </c:pt>
                <c:pt idx="2630">
                  <c:v>50</c:v>
                </c:pt>
                <c:pt idx="2631">
                  <c:v>50</c:v>
                </c:pt>
                <c:pt idx="2632">
                  <c:v>50</c:v>
                </c:pt>
                <c:pt idx="2633">
                  <c:v>50</c:v>
                </c:pt>
                <c:pt idx="2634">
                  <c:v>50</c:v>
                </c:pt>
                <c:pt idx="2635">
                  <c:v>50</c:v>
                </c:pt>
                <c:pt idx="2636">
                  <c:v>50</c:v>
                </c:pt>
                <c:pt idx="2637">
                  <c:v>50</c:v>
                </c:pt>
                <c:pt idx="2638">
                  <c:v>50</c:v>
                </c:pt>
                <c:pt idx="2639">
                  <c:v>50</c:v>
                </c:pt>
                <c:pt idx="2640">
                  <c:v>50</c:v>
                </c:pt>
                <c:pt idx="2641">
                  <c:v>50</c:v>
                </c:pt>
                <c:pt idx="2642">
                  <c:v>50</c:v>
                </c:pt>
                <c:pt idx="2643">
                  <c:v>50</c:v>
                </c:pt>
                <c:pt idx="2644">
                  <c:v>50</c:v>
                </c:pt>
                <c:pt idx="2645">
                  <c:v>50</c:v>
                </c:pt>
                <c:pt idx="2646">
                  <c:v>50</c:v>
                </c:pt>
                <c:pt idx="2647">
                  <c:v>50</c:v>
                </c:pt>
                <c:pt idx="2648">
                  <c:v>50</c:v>
                </c:pt>
                <c:pt idx="2649">
                  <c:v>50</c:v>
                </c:pt>
                <c:pt idx="2650">
                  <c:v>50</c:v>
                </c:pt>
                <c:pt idx="2651">
                  <c:v>50</c:v>
                </c:pt>
                <c:pt idx="2652">
                  <c:v>50</c:v>
                </c:pt>
                <c:pt idx="2653">
                  <c:v>50</c:v>
                </c:pt>
                <c:pt idx="2654">
                  <c:v>50</c:v>
                </c:pt>
                <c:pt idx="2655">
                  <c:v>50</c:v>
                </c:pt>
                <c:pt idx="2656">
                  <c:v>50</c:v>
                </c:pt>
                <c:pt idx="2657">
                  <c:v>50</c:v>
                </c:pt>
                <c:pt idx="2658">
                  <c:v>50</c:v>
                </c:pt>
                <c:pt idx="2659">
                  <c:v>50</c:v>
                </c:pt>
                <c:pt idx="2660">
                  <c:v>50</c:v>
                </c:pt>
                <c:pt idx="2661">
                  <c:v>50</c:v>
                </c:pt>
                <c:pt idx="2662">
                  <c:v>50</c:v>
                </c:pt>
                <c:pt idx="2663">
                  <c:v>50</c:v>
                </c:pt>
                <c:pt idx="2664">
                  <c:v>50</c:v>
                </c:pt>
                <c:pt idx="2665">
                  <c:v>50</c:v>
                </c:pt>
                <c:pt idx="2666">
                  <c:v>50</c:v>
                </c:pt>
                <c:pt idx="2667">
                  <c:v>50</c:v>
                </c:pt>
                <c:pt idx="2668">
                  <c:v>50</c:v>
                </c:pt>
                <c:pt idx="2669">
                  <c:v>50</c:v>
                </c:pt>
                <c:pt idx="2670">
                  <c:v>50</c:v>
                </c:pt>
                <c:pt idx="2671">
                  <c:v>50</c:v>
                </c:pt>
                <c:pt idx="2672">
                  <c:v>50</c:v>
                </c:pt>
                <c:pt idx="2673">
                  <c:v>50</c:v>
                </c:pt>
                <c:pt idx="2674">
                  <c:v>50</c:v>
                </c:pt>
                <c:pt idx="2675">
                  <c:v>50</c:v>
                </c:pt>
                <c:pt idx="2676">
                  <c:v>50</c:v>
                </c:pt>
                <c:pt idx="2677">
                  <c:v>50</c:v>
                </c:pt>
                <c:pt idx="2678">
                  <c:v>50</c:v>
                </c:pt>
                <c:pt idx="2679">
                  <c:v>50</c:v>
                </c:pt>
                <c:pt idx="2680">
                  <c:v>50</c:v>
                </c:pt>
                <c:pt idx="2681">
                  <c:v>50</c:v>
                </c:pt>
                <c:pt idx="2682">
                  <c:v>50</c:v>
                </c:pt>
                <c:pt idx="2683">
                  <c:v>50</c:v>
                </c:pt>
                <c:pt idx="2684">
                  <c:v>50</c:v>
                </c:pt>
                <c:pt idx="2685">
                  <c:v>50</c:v>
                </c:pt>
                <c:pt idx="2686">
                  <c:v>50</c:v>
                </c:pt>
                <c:pt idx="2687">
                  <c:v>50</c:v>
                </c:pt>
                <c:pt idx="2688">
                  <c:v>50</c:v>
                </c:pt>
                <c:pt idx="2689">
                  <c:v>50</c:v>
                </c:pt>
                <c:pt idx="2690">
                  <c:v>50</c:v>
                </c:pt>
                <c:pt idx="2691">
                  <c:v>50</c:v>
                </c:pt>
                <c:pt idx="2692">
                  <c:v>50</c:v>
                </c:pt>
                <c:pt idx="2693">
                  <c:v>50</c:v>
                </c:pt>
                <c:pt idx="2694">
                  <c:v>50</c:v>
                </c:pt>
                <c:pt idx="2695">
                  <c:v>50</c:v>
                </c:pt>
                <c:pt idx="2696">
                  <c:v>50</c:v>
                </c:pt>
                <c:pt idx="2697">
                  <c:v>50</c:v>
                </c:pt>
                <c:pt idx="2698">
                  <c:v>50</c:v>
                </c:pt>
                <c:pt idx="2699">
                  <c:v>50</c:v>
                </c:pt>
                <c:pt idx="2700">
                  <c:v>50</c:v>
                </c:pt>
                <c:pt idx="2701">
                  <c:v>50</c:v>
                </c:pt>
                <c:pt idx="2702">
                  <c:v>50</c:v>
                </c:pt>
                <c:pt idx="2703">
                  <c:v>50</c:v>
                </c:pt>
                <c:pt idx="2704">
                  <c:v>50</c:v>
                </c:pt>
                <c:pt idx="2705">
                  <c:v>50</c:v>
                </c:pt>
                <c:pt idx="2706">
                  <c:v>50</c:v>
                </c:pt>
                <c:pt idx="2707">
                  <c:v>50</c:v>
                </c:pt>
                <c:pt idx="2708">
                  <c:v>50</c:v>
                </c:pt>
                <c:pt idx="2709">
                  <c:v>50</c:v>
                </c:pt>
                <c:pt idx="2710">
                  <c:v>50</c:v>
                </c:pt>
                <c:pt idx="2711">
                  <c:v>50</c:v>
                </c:pt>
                <c:pt idx="2712">
                  <c:v>50</c:v>
                </c:pt>
                <c:pt idx="2713">
                  <c:v>50</c:v>
                </c:pt>
                <c:pt idx="2714">
                  <c:v>50</c:v>
                </c:pt>
                <c:pt idx="2715">
                  <c:v>50</c:v>
                </c:pt>
                <c:pt idx="2716">
                  <c:v>50</c:v>
                </c:pt>
                <c:pt idx="2717">
                  <c:v>50</c:v>
                </c:pt>
                <c:pt idx="2718">
                  <c:v>50</c:v>
                </c:pt>
                <c:pt idx="2719">
                  <c:v>50</c:v>
                </c:pt>
                <c:pt idx="2720">
                  <c:v>50</c:v>
                </c:pt>
                <c:pt idx="2721">
                  <c:v>50</c:v>
                </c:pt>
                <c:pt idx="2722">
                  <c:v>50</c:v>
                </c:pt>
                <c:pt idx="2723">
                  <c:v>50</c:v>
                </c:pt>
                <c:pt idx="2724">
                  <c:v>50</c:v>
                </c:pt>
                <c:pt idx="2725">
                  <c:v>50</c:v>
                </c:pt>
                <c:pt idx="2726">
                  <c:v>50</c:v>
                </c:pt>
                <c:pt idx="2727">
                  <c:v>50</c:v>
                </c:pt>
                <c:pt idx="2728">
                  <c:v>50</c:v>
                </c:pt>
                <c:pt idx="2729">
                  <c:v>50</c:v>
                </c:pt>
                <c:pt idx="2730">
                  <c:v>50</c:v>
                </c:pt>
                <c:pt idx="2731">
                  <c:v>50</c:v>
                </c:pt>
                <c:pt idx="2732">
                  <c:v>50</c:v>
                </c:pt>
                <c:pt idx="2733">
                  <c:v>50</c:v>
                </c:pt>
                <c:pt idx="2734">
                  <c:v>50</c:v>
                </c:pt>
                <c:pt idx="2735">
                  <c:v>50</c:v>
                </c:pt>
                <c:pt idx="2736">
                  <c:v>50</c:v>
                </c:pt>
                <c:pt idx="2737">
                  <c:v>50</c:v>
                </c:pt>
                <c:pt idx="2738">
                  <c:v>50</c:v>
                </c:pt>
                <c:pt idx="2739">
                  <c:v>50</c:v>
                </c:pt>
                <c:pt idx="2740">
                  <c:v>50</c:v>
                </c:pt>
                <c:pt idx="2741">
                  <c:v>50</c:v>
                </c:pt>
                <c:pt idx="2742">
                  <c:v>50</c:v>
                </c:pt>
                <c:pt idx="2743">
                  <c:v>50</c:v>
                </c:pt>
                <c:pt idx="2744">
                  <c:v>50</c:v>
                </c:pt>
                <c:pt idx="2745">
                  <c:v>50</c:v>
                </c:pt>
                <c:pt idx="2746">
                  <c:v>50</c:v>
                </c:pt>
                <c:pt idx="2747">
                  <c:v>50</c:v>
                </c:pt>
                <c:pt idx="2748">
                  <c:v>50</c:v>
                </c:pt>
                <c:pt idx="2749">
                  <c:v>50</c:v>
                </c:pt>
                <c:pt idx="2750">
                  <c:v>50</c:v>
                </c:pt>
                <c:pt idx="2751">
                  <c:v>50</c:v>
                </c:pt>
                <c:pt idx="2752">
                  <c:v>50</c:v>
                </c:pt>
                <c:pt idx="2753">
                  <c:v>50</c:v>
                </c:pt>
                <c:pt idx="2754">
                  <c:v>50</c:v>
                </c:pt>
                <c:pt idx="2755">
                  <c:v>50</c:v>
                </c:pt>
                <c:pt idx="2756">
                  <c:v>50</c:v>
                </c:pt>
                <c:pt idx="2757">
                  <c:v>50</c:v>
                </c:pt>
                <c:pt idx="2758">
                  <c:v>50</c:v>
                </c:pt>
                <c:pt idx="2759">
                  <c:v>50</c:v>
                </c:pt>
                <c:pt idx="2760">
                  <c:v>50</c:v>
                </c:pt>
                <c:pt idx="2761">
                  <c:v>50</c:v>
                </c:pt>
                <c:pt idx="2762">
                  <c:v>50</c:v>
                </c:pt>
                <c:pt idx="2763">
                  <c:v>50</c:v>
                </c:pt>
                <c:pt idx="2764">
                  <c:v>50</c:v>
                </c:pt>
                <c:pt idx="2765">
                  <c:v>50</c:v>
                </c:pt>
                <c:pt idx="2766">
                  <c:v>50</c:v>
                </c:pt>
                <c:pt idx="2767">
                  <c:v>50</c:v>
                </c:pt>
                <c:pt idx="2768">
                  <c:v>50</c:v>
                </c:pt>
                <c:pt idx="2769">
                  <c:v>50</c:v>
                </c:pt>
                <c:pt idx="2770">
                  <c:v>50</c:v>
                </c:pt>
                <c:pt idx="2771">
                  <c:v>50</c:v>
                </c:pt>
                <c:pt idx="2772">
                  <c:v>50</c:v>
                </c:pt>
                <c:pt idx="2773">
                  <c:v>50</c:v>
                </c:pt>
                <c:pt idx="2774">
                  <c:v>50</c:v>
                </c:pt>
                <c:pt idx="2775">
                  <c:v>50</c:v>
                </c:pt>
                <c:pt idx="2776">
                  <c:v>50</c:v>
                </c:pt>
                <c:pt idx="2777">
                  <c:v>50</c:v>
                </c:pt>
                <c:pt idx="2778">
                  <c:v>50</c:v>
                </c:pt>
                <c:pt idx="2779">
                  <c:v>50</c:v>
                </c:pt>
                <c:pt idx="2780">
                  <c:v>50</c:v>
                </c:pt>
                <c:pt idx="2781">
                  <c:v>50</c:v>
                </c:pt>
                <c:pt idx="2782">
                  <c:v>50</c:v>
                </c:pt>
                <c:pt idx="2783">
                  <c:v>50</c:v>
                </c:pt>
                <c:pt idx="2784">
                  <c:v>50</c:v>
                </c:pt>
                <c:pt idx="2785">
                  <c:v>50</c:v>
                </c:pt>
                <c:pt idx="2786">
                  <c:v>50</c:v>
                </c:pt>
                <c:pt idx="2787">
                  <c:v>50</c:v>
                </c:pt>
                <c:pt idx="2788">
                  <c:v>50</c:v>
                </c:pt>
                <c:pt idx="2789">
                  <c:v>50</c:v>
                </c:pt>
                <c:pt idx="2790">
                  <c:v>50</c:v>
                </c:pt>
                <c:pt idx="2791">
                  <c:v>50</c:v>
                </c:pt>
                <c:pt idx="2792">
                  <c:v>50</c:v>
                </c:pt>
                <c:pt idx="2793">
                  <c:v>50</c:v>
                </c:pt>
                <c:pt idx="2794">
                  <c:v>50</c:v>
                </c:pt>
                <c:pt idx="2795">
                  <c:v>50</c:v>
                </c:pt>
                <c:pt idx="2796">
                  <c:v>50</c:v>
                </c:pt>
                <c:pt idx="2797">
                  <c:v>50</c:v>
                </c:pt>
                <c:pt idx="2798">
                  <c:v>50</c:v>
                </c:pt>
                <c:pt idx="2799">
                  <c:v>50</c:v>
                </c:pt>
                <c:pt idx="2800">
                  <c:v>50</c:v>
                </c:pt>
                <c:pt idx="2801">
                  <c:v>50</c:v>
                </c:pt>
                <c:pt idx="2802">
                  <c:v>50</c:v>
                </c:pt>
                <c:pt idx="2803">
                  <c:v>50</c:v>
                </c:pt>
                <c:pt idx="2804">
                  <c:v>50</c:v>
                </c:pt>
                <c:pt idx="2805">
                  <c:v>50</c:v>
                </c:pt>
                <c:pt idx="2806">
                  <c:v>50</c:v>
                </c:pt>
                <c:pt idx="2807">
                  <c:v>50</c:v>
                </c:pt>
                <c:pt idx="2808">
                  <c:v>50</c:v>
                </c:pt>
                <c:pt idx="2809">
                  <c:v>50</c:v>
                </c:pt>
                <c:pt idx="2810">
                  <c:v>50</c:v>
                </c:pt>
                <c:pt idx="2811">
                  <c:v>50</c:v>
                </c:pt>
                <c:pt idx="2812">
                  <c:v>50</c:v>
                </c:pt>
                <c:pt idx="2813">
                  <c:v>50</c:v>
                </c:pt>
                <c:pt idx="2814">
                  <c:v>50</c:v>
                </c:pt>
                <c:pt idx="2815">
                  <c:v>50</c:v>
                </c:pt>
                <c:pt idx="2816">
                  <c:v>50</c:v>
                </c:pt>
                <c:pt idx="2817">
                  <c:v>50</c:v>
                </c:pt>
                <c:pt idx="2818">
                  <c:v>50</c:v>
                </c:pt>
                <c:pt idx="2819">
                  <c:v>50</c:v>
                </c:pt>
                <c:pt idx="2820">
                  <c:v>50</c:v>
                </c:pt>
                <c:pt idx="2821">
                  <c:v>50</c:v>
                </c:pt>
                <c:pt idx="2822">
                  <c:v>50</c:v>
                </c:pt>
                <c:pt idx="2823">
                  <c:v>50</c:v>
                </c:pt>
                <c:pt idx="2824">
                  <c:v>50</c:v>
                </c:pt>
                <c:pt idx="2825">
                  <c:v>50</c:v>
                </c:pt>
                <c:pt idx="2826">
                  <c:v>50</c:v>
                </c:pt>
                <c:pt idx="2827">
                  <c:v>50</c:v>
                </c:pt>
                <c:pt idx="2828">
                  <c:v>50</c:v>
                </c:pt>
                <c:pt idx="2829">
                  <c:v>50</c:v>
                </c:pt>
                <c:pt idx="2830">
                  <c:v>50</c:v>
                </c:pt>
                <c:pt idx="2831">
                  <c:v>50</c:v>
                </c:pt>
                <c:pt idx="2832">
                  <c:v>50</c:v>
                </c:pt>
                <c:pt idx="2833">
                  <c:v>50</c:v>
                </c:pt>
                <c:pt idx="2834">
                  <c:v>50</c:v>
                </c:pt>
                <c:pt idx="2835">
                  <c:v>50</c:v>
                </c:pt>
                <c:pt idx="2836">
                  <c:v>50</c:v>
                </c:pt>
                <c:pt idx="2837">
                  <c:v>50</c:v>
                </c:pt>
                <c:pt idx="2838">
                  <c:v>50</c:v>
                </c:pt>
                <c:pt idx="2839">
                  <c:v>50</c:v>
                </c:pt>
                <c:pt idx="2840">
                  <c:v>50</c:v>
                </c:pt>
                <c:pt idx="2841">
                  <c:v>50</c:v>
                </c:pt>
                <c:pt idx="2842">
                  <c:v>50</c:v>
                </c:pt>
                <c:pt idx="2843">
                  <c:v>50</c:v>
                </c:pt>
                <c:pt idx="2844">
                  <c:v>50</c:v>
                </c:pt>
                <c:pt idx="2845">
                  <c:v>50</c:v>
                </c:pt>
                <c:pt idx="2846">
                  <c:v>50</c:v>
                </c:pt>
                <c:pt idx="2847">
                  <c:v>50</c:v>
                </c:pt>
                <c:pt idx="2848">
                  <c:v>50</c:v>
                </c:pt>
                <c:pt idx="2849">
                  <c:v>50</c:v>
                </c:pt>
                <c:pt idx="2850">
                  <c:v>50</c:v>
                </c:pt>
                <c:pt idx="2851">
                  <c:v>50</c:v>
                </c:pt>
                <c:pt idx="2852">
                  <c:v>50</c:v>
                </c:pt>
                <c:pt idx="2853">
                  <c:v>50</c:v>
                </c:pt>
                <c:pt idx="2854">
                  <c:v>50</c:v>
                </c:pt>
                <c:pt idx="2855">
                  <c:v>50</c:v>
                </c:pt>
                <c:pt idx="2856">
                  <c:v>50</c:v>
                </c:pt>
                <c:pt idx="2857">
                  <c:v>50</c:v>
                </c:pt>
                <c:pt idx="2858">
                  <c:v>50</c:v>
                </c:pt>
                <c:pt idx="2859">
                  <c:v>50</c:v>
                </c:pt>
                <c:pt idx="2860">
                  <c:v>50</c:v>
                </c:pt>
                <c:pt idx="2861">
                  <c:v>50</c:v>
                </c:pt>
                <c:pt idx="2862">
                  <c:v>50</c:v>
                </c:pt>
                <c:pt idx="2863">
                  <c:v>50</c:v>
                </c:pt>
                <c:pt idx="2864">
                  <c:v>50</c:v>
                </c:pt>
                <c:pt idx="2865">
                  <c:v>50</c:v>
                </c:pt>
                <c:pt idx="2866">
                  <c:v>50</c:v>
                </c:pt>
                <c:pt idx="2867">
                  <c:v>50</c:v>
                </c:pt>
                <c:pt idx="2868">
                  <c:v>50</c:v>
                </c:pt>
                <c:pt idx="2869">
                  <c:v>50</c:v>
                </c:pt>
                <c:pt idx="2870">
                  <c:v>50</c:v>
                </c:pt>
                <c:pt idx="2871">
                  <c:v>50</c:v>
                </c:pt>
                <c:pt idx="2872">
                  <c:v>50</c:v>
                </c:pt>
                <c:pt idx="2873">
                  <c:v>50</c:v>
                </c:pt>
                <c:pt idx="2874">
                  <c:v>50</c:v>
                </c:pt>
                <c:pt idx="2875">
                  <c:v>50</c:v>
                </c:pt>
                <c:pt idx="2876">
                  <c:v>50</c:v>
                </c:pt>
                <c:pt idx="2877">
                  <c:v>50</c:v>
                </c:pt>
                <c:pt idx="2878">
                  <c:v>50</c:v>
                </c:pt>
                <c:pt idx="2879">
                  <c:v>50</c:v>
                </c:pt>
                <c:pt idx="2880">
                  <c:v>50</c:v>
                </c:pt>
                <c:pt idx="2881">
                  <c:v>50</c:v>
                </c:pt>
                <c:pt idx="2882">
                  <c:v>50</c:v>
                </c:pt>
                <c:pt idx="2883">
                  <c:v>50</c:v>
                </c:pt>
                <c:pt idx="2884">
                  <c:v>50</c:v>
                </c:pt>
                <c:pt idx="2885">
                  <c:v>50</c:v>
                </c:pt>
                <c:pt idx="2886">
                  <c:v>50</c:v>
                </c:pt>
                <c:pt idx="2887">
                  <c:v>50</c:v>
                </c:pt>
                <c:pt idx="2888">
                  <c:v>50</c:v>
                </c:pt>
                <c:pt idx="2889">
                  <c:v>50</c:v>
                </c:pt>
                <c:pt idx="2890">
                  <c:v>50</c:v>
                </c:pt>
                <c:pt idx="2891">
                  <c:v>50</c:v>
                </c:pt>
                <c:pt idx="2892">
                  <c:v>50</c:v>
                </c:pt>
                <c:pt idx="2893">
                  <c:v>50</c:v>
                </c:pt>
                <c:pt idx="2894">
                  <c:v>50</c:v>
                </c:pt>
                <c:pt idx="2895">
                  <c:v>50</c:v>
                </c:pt>
                <c:pt idx="2896">
                  <c:v>50</c:v>
                </c:pt>
                <c:pt idx="2897">
                  <c:v>50</c:v>
                </c:pt>
                <c:pt idx="2898">
                  <c:v>50</c:v>
                </c:pt>
                <c:pt idx="2899">
                  <c:v>50</c:v>
                </c:pt>
                <c:pt idx="2900">
                  <c:v>50</c:v>
                </c:pt>
                <c:pt idx="2901">
                  <c:v>50</c:v>
                </c:pt>
                <c:pt idx="2902">
                  <c:v>50</c:v>
                </c:pt>
                <c:pt idx="2903">
                  <c:v>50</c:v>
                </c:pt>
                <c:pt idx="2904">
                  <c:v>50</c:v>
                </c:pt>
                <c:pt idx="2905">
                  <c:v>50</c:v>
                </c:pt>
                <c:pt idx="2906">
                  <c:v>50</c:v>
                </c:pt>
                <c:pt idx="2907">
                  <c:v>50</c:v>
                </c:pt>
                <c:pt idx="2908">
                  <c:v>50</c:v>
                </c:pt>
                <c:pt idx="2909">
                  <c:v>50</c:v>
                </c:pt>
                <c:pt idx="2910">
                  <c:v>50</c:v>
                </c:pt>
                <c:pt idx="2911">
                  <c:v>50</c:v>
                </c:pt>
                <c:pt idx="2912">
                  <c:v>50</c:v>
                </c:pt>
                <c:pt idx="2913">
                  <c:v>50</c:v>
                </c:pt>
                <c:pt idx="2914">
                  <c:v>50</c:v>
                </c:pt>
                <c:pt idx="2915">
                  <c:v>50</c:v>
                </c:pt>
                <c:pt idx="2916">
                  <c:v>50</c:v>
                </c:pt>
                <c:pt idx="2917">
                  <c:v>50</c:v>
                </c:pt>
                <c:pt idx="2918">
                  <c:v>50</c:v>
                </c:pt>
                <c:pt idx="2919">
                  <c:v>50</c:v>
                </c:pt>
                <c:pt idx="2920">
                  <c:v>50</c:v>
                </c:pt>
                <c:pt idx="2921">
                  <c:v>50</c:v>
                </c:pt>
                <c:pt idx="2922">
                  <c:v>50</c:v>
                </c:pt>
                <c:pt idx="2923">
                  <c:v>50</c:v>
                </c:pt>
                <c:pt idx="2924">
                  <c:v>50</c:v>
                </c:pt>
                <c:pt idx="2925">
                  <c:v>50</c:v>
                </c:pt>
                <c:pt idx="2926">
                  <c:v>50</c:v>
                </c:pt>
                <c:pt idx="2927">
                  <c:v>50</c:v>
                </c:pt>
                <c:pt idx="2928">
                  <c:v>50</c:v>
                </c:pt>
                <c:pt idx="2929">
                  <c:v>50</c:v>
                </c:pt>
                <c:pt idx="2930">
                  <c:v>50</c:v>
                </c:pt>
                <c:pt idx="2931">
                  <c:v>50</c:v>
                </c:pt>
                <c:pt idx="2932">
                  <c:v>50</c:v>
                </c:pt>
                <c:pt idx="2933">
                  <c:v>50</c:v>
                </c:pt>
                <c:pt idx="2934">
                  <c:v>50</c:v>
                </c:pt>
                <c:pt idx="2935">
                  <c:v>50</c:v>
                </c:pt>
                <c:pt idx="2936">
                  <c:v>50</c:v>
                </c:pt>
                <c:pt idx="2937">
                  <c:v>50</c:v>
                </c:pt>
                <c:pt idx="2938">
                  <c:v>50</c:v>
                </c:pt>
                <c:pt idx="2939">
                  <c:v>50</c:v>
                </c:pt>
                <c:pt idx="2940">
                  <c:v>50</c:v>
                </c:pt>
                <c:pt idx="2941">
                  <c:v>50</c:v>
                </c:pt>
                <c:pt idx="2942">
                  <c:v>50</c:v>
                </c:pt>
                <c:pt idx="2943">
                  <c:v>50</c:v>
                </c:pt>
                <c:pt idx="2944">
                  <c:v>50</c:v>
                </c:pt>
                <c:pt idx="2945">
                  <c:v>50</c:v>
                </c:pt>
                <c:pt idx="2946">
                  <c:v>50</c:v>
                </c:pt>
                <c:pt idx="2947">
                  <c:v>50</c:v>
                </c:pt>
                <c:pt idx="2948">
                  <c:v>50</c:v>
                </c:pt>
                <c:pt idx="2949">
                  <c:v>50</c:v>
                </c:pt>
                <c:pt idx="2950">
                  <c:v>50</c:v>
                </c:pt>
                <c:pt idx="2951">
                  <c:v>50</c:v>
                </c:pt>
                <c:pt idx="2952">
                  <c:v>50</c:v>
                </c:pt>
                <c:pt idx="2953">
                  <c:v>50</c:v>
                </c:pt>
                <c:pt idx="2954">
                  <c:v>50</c:v>
                </c:pt>
                <c:pt idx="2955">
                  <c:v>50</c:v>
                </c:pt>
                <c:pt idx="2956">
                  <c:v>50</c:v>
                </c:pt>
                <c:pt idx="2957">
                  <c:v>50</c:v>
                </c:pt>
                <c:pt idx="2958">
                  <c:v>50</c:v>
                </c:pt>
                <c:pt idx="2959">
                  <c:v>50</c:v>
                </c:pt>
                <c:pt idx="2960">
                  <c:v>50</c:v>
                </c:pt>
                <c:pt idx="2961">
                  <c:v>50</c:v>
                </c:pt>
                <c:pt idx="2962">
                  <c:v>50</c:v>
                </c:pt>
                <c:pt idx="2963">
                  <c:v>50</c:v>
                </c:pt>
                <c:pt idx="2964">
                  <c:v>50</c:v>
                </c:pt>
                <c:pt idx="2965">
                  <c:v>50</c:v>
                </c:pt>
                <c:pt idx="2966">
                  <c:v>50</c:v>
                </c:pt>
                <c:pt idx="2967">
                  <c:v>50</c:v>
                </c:pt>
                <c:pt idx="2968">
                  <c:v>50</c:v>
                </c:pt>
                <c:pt idx="2969">
                  <c:v>50</c:v>
                </c:pt>
                <c:pt idx="2970">
                  <c:v>50</c:v>
                </c:pt>
                <c:pt idx="2971">
                  <c:v>50</c:v>
                </c:pt>
                <c:pt idx="2972">
                  <c:v>50</c:v>
                </c:pt>
                <c:pt idx="2973">
                  <c:v>50</c:v>
                </c:pt>
                <c:pt idx="2974">
                  <c:v>50</c:v>
                </c:pt>
                <c:pt idx="2975">
                  <c:v>50</c:v>
                </c:pt>
                <c:pt idx="2976">
                  <c:v>50</c:v>
                </c:pt>
                <c:pt idx="2977">
                  <c:v>50</c:v>
                </c:pt>
                <c:pt idx="2978">
                  <c:v>50</c:v>
                </c:pt>
                <c:pt idx="2979">
                  <c:v>50</c:v>
                </c:pt>
                <c:pt idx="2980">
                  <c:v>50</c:v>
                </c:pt>
                <c:pt idx="2981">
                  <c:v>50</c:v>
                </c:pt>
                <c:pt idx="2982">
                  <c:v>50</c:v>
                </c:pt>
                <c:pt idx="2983">
                  <c:v>50</c:v>
                </c:pt>
                <c:pt idx="2984">
                  <c:v>50</c:v>
                </c:pt>
                <c:pt idx="2985">
                  <c:v>50</c:v>
                </c:pt>
                <c:pt idx="2986">
                  <c:v>50</c:v>
                </c:pt>
                <c:pt idx="2987">
                  <c:v>50</c:v>
                </c:pt>
                <c:pt idx="2988">
                  <c:v>50</c:v>
                </c:pt>
                <c:pt idx="2989">
                  <c:v>50</c:v>
                </c:pt>
                <c:pt idx="2990">
                  <c:v>50</c:v>
                </c:pt>
                <c:pt idx="2991">
                  <c:v>50</c:v>
                </c:pt>
                <c:pt idx="2992">
                  <c:v>50</c:v>
                </c:pt>
                <c:pt idx="2993">
                  <c:v>50</c:v>
                </c:pt>
                <c:pt idx="2994">
                  <c:v>50</c:v>
                </c:pt>
                <c:pt idx="2995">
                  <c:v>50</c:v>
                </c:pt>
                <c:pt idx="2996">
                  <c:v>50</c:v>
                </c:pt>
                <c:pt idx="2997">
                  <c:v>50</c:v>
                </c:pt>
                <c:pt idx="2998">
                  <c:v>50</c:v>
                </c:pt>
                <c:pt idx="2999">
                  <c:v>50</c:v>
                </c:pt>
                <c:pt idx="3000">
                  <c:v>50</c:v>
                </c:pt>
                <c:pt idx="3001">
                  <c:v>50</c:v>
                </c:pt>
                <c:pt idx="3002">
                  <c:v>50</c:v>
                </c:pt>
                <c:pt idx="3003">
                  <c:v>50</c:v>
                </c:pt>
                <c:pt idx="3004">
                  <c:v>50</c:v>
                </c:pt>
                <c:pt idx="3005">
                  <c:v>50</c:v>
                </c:pt>
                <c:pt idx="3006">
                  <c:v>50</c:v>
                </c:pt>
                <c:pt idx="3007">
                  <c:v>50</c:v>
                </c:pt>
                <c:pt idx="3008">
                  <c:v>50</c:v>
                </c:pt>
                <c:pt idx="3009">
                  <c:v>50</c:v>
                </c:pt>
                <c:pt idx="3010">
                  <c:v>50</c:v>
                </c:pt>
                <c:pt idx="3011">
                  <c:v>50</c:v>
                </c:pt>
                <c:pt idx="3012">
                  <c:v>50</c:v>
                </c:pt>
                <c:pt idx="3013">
                  <c:v>50</c:v>
                </c:pt>
                <c:pt idx="3014">
                  <c:v>50</c:v>
                </c:pt>
                <c:pt idx="3015">
                  <c:v>50</c:v>
                </c:pt>
                <c:pt idx="3016">
                  <c:v>50</c:v>
                </c:pt>
                <c:pt idx="3017">
                  <c:v>50</c:v>
                </c:pt>
                <c:pt idx="3018">
                  <c:v>50</c:v>
                </c:pt>
                <c:pt idx="3019">
                  <c:v>50</c:v>
                </c:pt>
                <c:pt idx="3020">
                  <c:v>50</c:v>
                </c:pt>
                <c:pt idx="3021">
                  <c:v>50</c:v>
                </c:pt>
                <c:pt idx="3022">
                  <c:v>50</c:v>
                </c:pt>
                <c:pt idx="3023">
                  <c:v>50</c:v>
                </c:pt>
                <c:pt idx="3024">
                  <c:v>50</c:v>
                </c:pt>
                <c:pt idx="3025">
                  <c:v>50</c:v>
                </c:pt>
                <c:pt idx="3026">
                  <c:v>50</c:v>
                </c:pt>
                <c:pt idx="3027">
                  <c:v>50</c:v>
                </c:pt>
                <c:pt idx="3028">
                  <c:v>50</c:v>
                </c:pt>
                <c:pt idx="3029">
                  <c:v>50</c:v>
                </c:pt>
                <c:pt idx="3030">
                  <c:v>50</c:v>
                </c:pt>
                <c:pt idx="3031">
                  <c:v>50</c:v>
                </c:pt>
                <c:pt idx="3032">
                  <c:v>50</c:v>
                </c:pt>
                <c:pt idx="3033">
                  <c:v>50</c:v>
                </c:pt>
                <c:pt idx="3034">
                  <c:v>50</c:v>
                </c:pt>
                <c:pt idx="3035">
                  <c:v>50</c:v>
                </c:pt>
                <c:pt idx="3036">
                  <c:v>50</c:v>
                </c:pt>
                <c:pt idx="3037">
                  <c:v>50</c:v>
                </c:pt>
                <c:pt idx="3038">
                  <c:v>50</c:v>
                </c:pt>
                <c:pt idx="3039">
                  <c:v>50</c:v>
                </c:pt>
                <c:pt idx="3040">
                  <c:v>50</c:v>
                </c:pt>
                <c:pt idx="3041">
                  <c:v>50</c:v>
                </c:pt>
                <c:pt idx="3042">
                  <c:v>50</c:v>
                </c:pt>
                <c:pt idx="3043">
                  <c:v>50</c:v>
                </c:pt>
                <c:pt idx="3044">
                  <c:v>50</c:v>
                </c:pt>
                <c:pt idx="3045">
                  <c:v>50</c:v>
                </c:pt>
                <c:pt idx="3046">
                  <c:v>50</c:v>
                </c:pt>
                <c:pt idx="3047">
                  <c:v>50</c:v>
                </c:pt>
                <c:pt idx="3048">
                  <c:v>50</c:v>
                </c:pt>
                <c:pt idx="3049">
                  <c:v>50</c:v>
                </c:pt>
                <c:pt idx="3050">
                  <c:v>50</c:v>
                </c:pt>
                <c:pt idx="3051">
                  <c:v>50</c:v>
                </c:pt>
                <c:pt idx="3052">
                  <c:v>50</c:v>
                </c:pt>
                <c:pt idx="3053">
                  <c:v>50</c:v>
                </c:pt>
                <c:pt idx="3054">
                  <c:v>50</c:v>
                </c:pt>
                <c:pt idx="3055">
                  <c:v>50</c:v>
                </c:pt>
                <c:pt idx="3056">
                  <c:v>50</c:v>
                </c:pt>
                <c:pt idx="3057">
                  <c:v>50</c:v>
                </c:pt>
                <c:pt idx="3058">
                  <c:v>50</c:v>
                </c:pt>
                <c:pt idx="3059">
                  <c:v>50</c:v>
                </c:pt>
                <c:pt idx="3060">
                  <c:v>50</c:v>
                </c:pt>
                <c:pt idx="3061">
                  <c:v>50</c:v>
                </c:pt>
                <c:pt idx="3062">
                  <c:v>50</c:v>
                </c:pt>
                <c:pt idx="3063">
                  <c:v>50</c:v>
                </c:pt>
                <c:pt idx="3064">
                  <c:v>50</c:v>
                </c:pt>
                <c:pt idx="3065">
                  <c:v>50</c:v>
                </c:pt>
                <c:pt idx="3066">
                  <c:v>50</c:v>
                </c:pt>
                <c:pt idx="3067">
                  <c:v>50</c:v>
                </c:pt>
                <c:pt idx="3068">
                  <c:v>50</c:v>
                </c:pt>
                <c:pt idx="3069">
                  <c:v>50</c:v>
                </c:pt>
                <c:pt idx="3070">
                  <c:v>50</c:v>
                </c:pt>
                <c:pt idx="3071">
                  <c:v>50</c:v>
                </c:pt>
                <c:pt idx="3072">
                  <c:v>50</c:v>
                </c:pt>
                <c:pt idx="3073">
                  <c:v>50</c:v>
                </c:pt>
                <c:pt idx="3074">
                  <c:v>50</c:v>
                </c:pt>
                <c:pt idx="3075">
                  <c:v>50</c:v>
                </c:pt>
                <c:pt idx="3076">
                  <c:v>50</c:v>
                </c:pt>
                <c:pt idx="3077">
                  <c:v>50</c:v>
                </c:pt>
                <c:pt idx="3078">
                  <c:v>50</c:v>
                </c:pt>
                <c:pt idx="3079">
                  <c:v>50</c:v>
                </c:pt>
                <c:pt idx="3080">
                  <c:v>50</c:v>
                </c:pt>
                <c:pt idx="3081">
                  <c:v>50</c:v>
                </c:pt>
                <c:pt idx="3082">
                  <c:v>50</c:v>
                </c:pt>
                <c:pt idx="3083">
                  <c:v>50</c:v>
                </c:pt>
                <c:pt idx="3084">
                  <c:v>50</c:v>
                </c:pt>
                <c:pt idx="3085">
                  <c:v>50</c:v>
                </c:pt>
                <c:pt idx="3086">
                  <c:v>50</c:v>
                </c:pt>
                <c:pt idx="3087">
                  <c:v>50</c:v>
                </c:pt>
                <c:pt idx="3088">
                  <c:v>50</c:v>
                </c:pt>
                <c:pt idx="3089">
                  <c:v>50</c:v>
                </c:pt>
                <c:pt idx="3090">
                  <c:v>50</c:v>
                </c:pt>
                <c:pt idx="3091">
                  <c:v>50</c:v>
                </c:pt>
                <c:pt idx="3092">
                  <c:v>50</c:v>
                </c:pt>
                <c:pt idx="3093">
                  <c:v>50</c:v>
                </c:pt>
                <c:pt idx="3094">
                  <c:v>50</c:v>
                </c:pt>
                <c:pt idx="3095">
                  <c:v>50</c:v>
                </c:pt>
                <c:pt idx="3096">
                  <c:v>50</c:v>
                </c:pt>
                <c:pt idx="3097">
                  <c:v>50</c:v>
                </c:pt>
                <c:pt idx="3098">
                  <c:v>50</c:v>
                </c:pt>
                <c:pt idx="3099">
                  <c:v>50</c:v>
                </c:pt>
                <c:pt idx="3100">
                  <c:v>50</c:v>
                </c:pt>
                <c:pt idx="3101">
                  <c:v>50</c:v>
                </c:pt>
                <c:pt idx="3102">
                  <c:v>50</c:v>
                </c:pt>
                <c:pt idx="3103">
                  <c:v>50</c:v>
                </c:pt>
                <c:pt idx="3104">
                  <c:v>50</c:v>
                </c:pt>
                <c:pt idx="3105">
                  <c:v>50</c:v>
                </c:pt>
                <c:pt idx="3106">
                  <c:v>50</c:v>
                </c:pt>
                <c:pt idx="3107">
                  <c:v>50</c:v>
                </c:pt>
                <c:pt idx="3108">
                  <c:v>50</c:v>
                </c:pt>
                <c:pt idx="3109">
                  <c:v>50</c:v>
                </c:pt>
                <c:pt idx="3110">
                  <c:v>50</c:v>
                </c:pt>
                <c:pt idx="3111">
                  <c:v>50</c:v>
                </c:pt>
                <c:pt idx="3112">
                  <c:v>50</c:v>
                </c:pt>
                <c:pt idx="3113">
                  <c:v>50</c:v>
                </c:pt>
                <c:pt idx="3114">
                  <c:v>50</c:v>
                </c:pt>
                <c:pt idx="3115">
                  <c:v>50</c:v>
                </c:pt>
                <c:pt idx="3116">
                  <c:v>50</c:v>
                </c:pt>
                <c:pt idx="3117">
                  <c:v>50</c:v>
                </c:pt>
                <c:pt idx="3118">
                  <c:v>50</c:v>
                </c:pt>
                <c:pt idx="3119">
                  <c:v>50</c:v>
                </c:pt>
                <c:pt idx="3120">
                  <c:v>50</c:v>
                </c:pt>
                <c:pt idx="3121">
                  <c:v>50</c:v>
                </c:pt>
                <c:pt idx="3122">
                  <c:v>50</c:v>
                </c:pt>
                <c:pt idx="3123">
                  <c:v>50</c:v>
                </c:pt>
                <c:pt idx="3124">
                  <c:v>50</c:v>
                </c:pt>
                <c:pt idx="3125">
                  <c:v>50</c:v>
                </c:pt>
                <c:pt idx="3126">
                  <c:v>50</c:v>
                </c:pt>
                <c:pt idx="3127">
                  <c:v>50</c:v>
                </c:pt>
                <c:pt idx="3128">
                  <c:v>50</c:v>
                </c:pt>
                <c:pt idx="3129">
                  <c:v>50</c:v>
                </c:pt>
                <c:pt idx="3130">
                  <c:v>50</c:v>
                </c:pt>
                <c:pt idx="3131">
                  <c:v>50</c:v>
                </c:pt>
                <c:pt idx="3132">
                  <c:v>50</c:v>
                </c:pt>
                <c:pt idx="3133">
                  <c:v>50</c:v>
                </c:pt>
                <c:pt idx="3134">
                  <c:v>50</c:v>
                </c:pt>
                <c:pt idx="3135">
                  <c:v>50</c:v>
                </c:pt>
                <c:pt idx="3136">
                  <c:v>50</c:v>
                </c:pt>
                <c:pt idx="3137">
                  <c:v>50</c:v>
                </c:pt>
                <c:pt idx="3138">
                  <c:v>50</c:v>
                </c:pt>
                <c:pt idx="3139">
                  <c:v>50</c:v>
                </c:pt>
                <c:pt idx="3140">
                  <c:v>50</c:v>
                </c:pt>
                <c:pt idx="3141">
                  <c:v>50</c:v>
                </c:pt>
                <c:pt idx="3142">
                  <c:v>50</c:v>
                </c:pt>
                <c:pt idx="3143">
                  <c:v>50</c:v>
                </c:pt>
                <c:pt idx="3144">
                  <c:v>50</c:v>
                </c:pt>
                <c:pt idx="3145">
                  <c:v>50</c:v>
                </c:pt>
                <c:pt idx="3146">
                  <c:v>50</c:v>
                </c:pt>
                <c:pt idx="3147">
                  <c:v>50</c:v>
                </c:pt>
                <c:pt idx="3148">
                  <c:v>50</c:v>
                </c:pt>
                <c:pt idx="3149">
                  <c:v>50</c:v>
                </c:pt>
                <c:pt idx="3150">
                  <c:v>50</c:v>
                </c:pt>
                <c:pt idx="3151">
                  <c:v>50</c:v>
                </c:pt>
                <c:pt idx="3152">
                  <c:v>50</c:v>
                </c:pt>
                <c:pt idx="3153">
                  <c:v>50</c:v>
                </c:pt>
                <c:pt idx="3154">
                  <c:v>50</c:v>
                </c:pt>
                <c:pt idx="3155">
                  <c:v>50</c:v>
                </c:pt>
                <c:pt idx="3156">
                  <c:v>50</c:v>
                </c:pt>
                <c:pt idx="3157">
                  <c:v>50</c:v>
                </c:pt>
                <c:pt idx="3158">
                  <c:v>50</c:v>
                </c:pt>
                <c:pt idx="3159">
                  <c:v>50</c:v>
                </c:pt>
                <c:pt idx="3160">
                  <c:v>50</c:v>
                </c:pt>
                <c:pt idx="3161">
                  <c:v>50</c:v>
                </c:pt>
                <c:pt idx="3162">
                  <c:v>50</c:v>
                </c:pt>
                <c:pt idx="3163">
                  <c:v>50</c:v>
                </c:pt>
                <c:pt idx="3164">
                  <c:v>50</c:v>
                </c:pt>
                <c:pt idx="3165">
                  <c:v>50</c:v>
                </c:pt>
                <c:pt idx="3166">
                  <c:v>50</c:v>
                </c:pt>
                <c:pt idx="3167">
                  <c:v>50</c:v>
                </c:pt>
                <c:pt idx="3168">
                  <c:v>50</c:v>
                </c:pt>
                <c:pt idx="3169">
                  <c:v>50</c:v>
                </c:pt>
                <c:pt idx="3170">
                  <c:v>50</c:v>
                </c:pt>
                <c:pt idx="3171">
                  <c:v>50</c:v>
                </c:pt>
                <c:pt idx="3172">
                  <c:v>50</c:v>
                </c:pt>
                <c:pt idx="3173">
                  <c:v>50</c:v>
                </c:pt>
                <c:pt idx="3174">
                  <c:v>50</c:v>
                </c:pt>
                <c:pt idx="3175">
                  <c:v>50</c:v>
                </c:pt>
                <c:pt idx="3176">
                  <c:v>50</c:v>
                </c:pt>
                <c:pt idx="3177">
                  <c:v>50</c:v>
                </c:pt>
                <c:pt idx="3178">
                  <c:v>50</c:v>
                </c:pt>
                <c:pt idx="3179">
                  <c:v>50</c:v>
                </c:pt>
                <c:pt idx="3180">
                  <c:v>50</c:v>
                </c:pt>
                <c:pt idx="3181">
                  <c:v>50</c:v>
                </c:pt>
                <c:pt idx="3182">
                  <c:v>50</c:v>
                </c:pt>
                <c:pt idx="3183">
                  <c:v>50</c:v>
                </c:pt>
                <c:pt idx="3184">
                  <c:v>50</c:v>
                </c:pt>
                <c:pt idx="3185">
                  <c:v>50</c:v>
                </c:pt>
                <c:pt idx="3186">
                  <c:v>50</c:v>
                </c:pt>
                <c:pt idx="3187">
                  <c:v>50</c:v>
                </c:pt>
                <c:pt idx="3188">
                  <c:v>50</c:v>
                </c:pt>
                <c:pt idx="3189">
                  <c:v>50</c:v>
                </c:pt>
                <c:pt idx="3190">
                  <c:v>50</c:v>
                </c:pt>
                <c:pt idx="3191">
                  <c:v>50</c:v>
                </c:pt>
                <c:pt idx="3192">
                  <c:v>50</c:v>
                </c:pt>
                <c:pt idx="3193">
                  <c:v>50</c:v>
                </c:pt>
                <c:pt idx="3194">
                  <c:v>50</c:v>
                </c:pt>
                <c:pt idx="3195">
                  <c:v>50</c:v>
                </c:pt>
                <c:pt idx="3196">
                  <c:v>50</c:v>
                </c:pt>
                <c:pt idx="3197">
                  <c:v>50</c:v>
                </c:pt>
                <c:pt idx="3198">
                  <c:v>50</c:v>
                </c:pt>
                <c:pt idx="3199">
                  <c:v>50</c:v>
                </c:pt>
                <c:pt idx="3200">
                  <c:v>50</c:v>
                </c:pt>
              </c:numCache>
            </c:numRef>
          </c:val>
          <c:smooth val="1"/>
        </c:ser>
        <c:ser>
          <c:idx val="4"/>
          <c:order val="4"/>
          <c:spPr>
            <a:ln w="3175">
              <a:solidFill>
                <a:schemeClr val="bg1">
                  <a:lumMod val="65000"/>
                </a:schemeClr>
              </a:solidFill>
              <a:prstDash val="lgDashDot"/>
            </a:ln>
          </c:spPr>
          <c:marker>
            <c:symbol val="none"/>
          </c:marker>
          <c:cat>
            <c:numRef>
              <c:f>'4-locus profile'!$B$171:$B$234</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'4-locus profile'!$G$171:$G$3371</c:f>
              <c:numCache>
                <c:formatCode>General</c:formatCode>
                <c:ptCount val="3201"/>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pt idx="100">
                  <c:v>200</c:v>
                </c:pt>
                <c:pt idx="101">
                  <c:v>200</c:v>
                </c:pt>
                <c:pt idx="102">
                  <c:v>200</c:v>
                </c:pt>
                <c:pt idx="103">
                  <c:v>200</c:v>
                </c:pt>
                <c:pt idx="104">
                  <c:v>200</c:v>
                </c:pt>
                <c:pt idx="105">
                  <c:v>200</c:v>
                </c:pt>
                <c:pt idx="106">
                  <c:v>200</c:v>
                </c:pt>
                <c:pt idx="107">
                  <c:v>200</c:v>
                </c:pt>
                <c:pt idx="108">
                  <c:v>200</c:v>
                </c:pt>
                <c:pt idx="109">
                  <c:v>200</c:v>
                </c:pt>
                <c:pt idx="110">
                  <c:v>200</c:v>
                </c:pt>
                <c:pt idx="111">
                  <c:v>200</c:v>
                </c:pt>
                <c:pt idx="112">
                  <c:v>200</c:v>
                </c:pt>
                <c:pt idx="113">
                  <c:v>200</c:v>
                </c:pt>
                <c:pt idx="114">
                  <c:v>200</c:v>
                </c:pt>
                <c:pt idx="115">
                  <c:v>200</c:v>
                </c:pt>
                <c:pt idx="116">
                  <c:v>200</c:v>
                </c:pt>
                <c:pt idx="117">
                  <c:v>200</c:v>
                </c:pt>
                <c:pt idx="118">
                  <c:v>200</c:v>
                </c:pt>
                <c:pt idx="119">
                  <c:v>200</c:v>
                </c:pt>
                <c:pt idx="120">
                  <c:v>200</c:v>
                </c:pt>
                <c:pt idx="121">
                  <c:v>200</c:v>
                </c:pt>
                <c:pt idx="122">
                  <c:v>200</c:v>
                </c:pt>
                <c:pt idx="123">
                  <c:v>200</c:v>
                </c:pt>
                <c:pt idx="124">
                  <c:v>200</c:v>
                </c:pt>
                <c:pt idx="125">
                  <c:v>200</c:v>
                </c:pt>
                <c:pt idx="126">
                  <c:v>200</c:v>
                </c:pt>
                <c:pt idx="127">
                  <c:v>200</c:v>
                </c:pt>
                <c:pt idx="128">
                  <c:v>200</c:v>
                </c:pt>
                <c:pt idx="129">
                  <c:v>200</c:v>
                </c:pt>
                <c:pt idx="130">
                  <c:v>200</c:v>
                </c:pt>
                <c:pt idx="131">
                  <c:v>200</c:v>
                </c:pt>
                <c:pt idx="132">
                  <c:v>200</c:v>
                </c:pt>
                <c:pt idx="133">
                  <c:v>200</c:v>
                </c:pt>
                <c:pt idx="134">
                  <c:v>200</c:v>
                </c:pt>
                <c:pt idx="135">
                  <c:v>200</c:v>
                </c:pt>
                <c:pt idx="136">
                  <c:v>200</c:v>
                </c:pt>
                <c:pt idx="137">
                  <c:v>200</c:v>
                </c:pt>
                <c:pt idx="138">
                  <c:v>200</c:v>
                </c:pt>
                <c:pt idx="139">
                  <c:v>200</c:v>
                </c:pt>
                <c:pt idx="140">
                  <c:v>200</c:v>
                </c:pt>
                <c:pt idx="141">
                  <c:v>200</c:v>
                </c:pt>
                <c:pt idx="142">
                  <c:v>200</c:v>
                </c:pt>
                <c:pt idx="143">
                  <c:v>200</c:v>
                </c:pt>
                <c:pt idx="144">
                  <c:v>200</c:v>
                </c:pt>
                <c:pt idx="145">
                  <c:v>200</c:v>
                </c:pt>
                <c:pt idx="146">
                  <c:v>200</c:v>
                </c:pt>
                <c:pt idx="147">
                  <c:v>200</c:v>
                </c:pt>
                <c:pt idx="148">
                  <c:v>200</c:v>
                </c:pt>
                <c:pt idx="149">
                  <c:v>200</c:v>
                </c:pt>
                <c:pt idx="150">
                  <c:v>200</c:v>
                </c:pt>
                <c:pt idx="151">
                  <c:v>200</c:v>
                </c:pt>
                <c:pt idx="152">
                  <c:v>200</c:v>
                </c:pt>
                <c:pt idx="153">
                  <c:v>200</c:v>
                </c:pt>
                <c:pt idx="154">
                  <c:v>200</c:v>
                </c:pt>
                <c:pt idx="155">
                  <c:v>200</c:v>
                </c:pt>
                <c:pt idx="156">
                  <c:v>200</c:v>
                </c:pt>
                <c:pt idx="157">
                  <c:v>200</c:v>
                </c:pt>
                <c:pt idx="158">
                  <c:v>200</c:v>
                </c:pt>
                <c:pt idx="159">
                  <c:v>200</c:v>
                </c:pt>
                <c:pt idx="160">
                  <c:v>200</c:v>
                </c:pt>
                <c:pt idx="161">
                  <c:v>200</c:v>
                </c:pt>
                <c:pt idx="162">
                  <c:v>200</c:v>
                </c:pt>
                <c:pt idx="163">
                  <c:v>200</c:v>
                </c:pt>
                <c:pt idx="164">
                  <c:v>200</c:v>
                </c:pt>
                <c:pt idx="165">
                  <c:v>200</c:v>
                </c:pt>
                <c:pt idx="166">
                  <c:v>200</c:v>
                </c:pt>
                <c:pt idx="167">
                  <c:v>200</c:v>
                </c:pt>
                <c:pt idx="168">
                  <c:v>200</c:v>
                </c:pt>
                <c:pt idx="169">
                  <c:v>200</c:v>
                </c:pt>
                <c:pt idx="170">
                  <c:v>200</c:v>
                </c:pt>
                <c:pt idx="171">
                  <c:v>200</c:v>
                </c:pt>
                <c:pt idx="172">
                  <c:v>200</c:v>
                </c:pt>
                <c:pt idx="173">
                  <c:v>200</c:v>
                </c:pt>
                <c:pt idx="174">
                  <c:v>200</c:v>
                </c:pt>
                <c:pt idx="175">
                  <c:v>200</c:v>
                </c:pt>
                <c:pt idx="176">
                  <c:v>200</c:v>
                </c:pt>
                <c:pt idx="177">
                  <c:v>200</c:v>
                </c:pt>
                <c:pt idx="178">
                  <c:v>200</c:v>
                </c:pt>
                <c:pt idx="179">
                  <c:v>200</c:v>
                </c:pt>
                <c:pt idx="180">
                  <c:v>200</c:v>
                </c:pt>
                <c:pt idx="181">
                  <c:v>200</c:v>
                </c:pt>
                <c:pt idx="182">
                  <c:v>200</c:v>
                </c:pt>
                <c:pt idx="183">
                  <c:v>200</c:v>
                </c:pt>
                <c:pt idx="184">
                  <c:v>200</c:v>
                </c:pt>
                <c:pt idx="185">
                  <c:v>200</c:v>
                </c:pt>
                <c:pt idx="186">
                  <c:v>200</c:v>
                </c:pt>
                <c:pt idx="187">
                  <c:v>200</c:v>
                </c:pt>
                <c:pt idx="188">
                  <c:v>200</c:v>
                </c:pt>
                <c:pt idx="189">
                  <c:v>200</c:v>
                </c:pt>
                <c:pt idx="190">
                  <c:v>200</c:v>
                </c:pt>
                <c:pt idx="191">
                  <c:v>200</c:v>
                </c:pt>
                <c:pt idx="192">
                  <c:v>200</c:v>
                </c:pt>
                <c:pt idx="193">
                  <c:v>200</c:v>
                </c:pt>
                <c:pt idx="194">
                  <c:v>200</c:v>
                </c:pt>
                <c:pt idx="195">
                  <c:v>200</c:v>
                </c:pt>
                <c:pt idx="196">
                  <c:v>200</c:v>
                </c:pt>
                <c:pt idx="197">
                  <c:v>200</c:v>
                </c:pt>
                <c:pt idx="198">
                  <c:v>200</c:v>
                </c:pt>
                <c:pt idx="199">
                  <c:v>200</c:v>
                </c:pt>
                <c:pt idx="200">
                  <c:v>200</c:v>
                </c:pt>
                <c:pt idx="201">
                  <c:v>200</c:v>
                </c:pt>
                <c:pt idx="202">
                  <c:v>200</c:v>
                </c:pt>
                <c:pt idx="203">
                  <c:v>200</c:v>
                </c:pt>
                <c:pt idx="204">
                  <c:v>200</c:v>
                </c:pt>
                <c:pt idx="205">
                  <c:v>200</c:v>
                </c:pt>
                <c:pt idx="206">
                  <c:v>200</c:v>
                </c:pt>
                <c:pt idx="207">
                  <c:v>200</c:v>
                </c:pt>
                <c:pt idx="208">
                  <c:v>200</c:v>
                </c:pt>
                <c:pt idx="209">
                  <c:v>200</c:v>
                </c:pt>
                <c:pt idx="210">
                  <c:v>200</c:v>
                </c:pt>
                <c:pt idx="211">
                  <c:v>200</c:v>
                </c:pt>
                <c:pt idx="212">
                  <c:v>200</c:v>
                </c:pt>
                <c:pt idx="213">
                  <c:v>200</c:v>
                </c:pt>
                <c:pt idx="214">
                  <c:v>200</c:v>
                </c:pt>
                <c:pt idx="215">
                  <c:v>200</c:v>
                </c:pt>
                <c:pt idx="216">
                  <c:v>200</c:v>
                </c:pt>
                <c:pt idx="217">
                  <c:v>200</c:v>
                </c:pt>
                <c:pt idx="218">
                  <c:v>200</c:v>
                </c:pt>
                <c:pt idx="219">
                  <c:v>200</c:v>
                </c:pt>
                <c:pt idx="220">
                  <c:v>200</c:v>
                </c:pt>
                <c:pt idx="221">
                  <c:v>200</c:v>
                </c:pt>
                <c:pt idx="222">
                  <c:v>200</c:v>
                </c:pt>
                <c:pt idx="223">
                  <c:v>200</c:v>
                </c:pt>
                <c:pt idx="224">
                  <c:v>200</c:v>
                </c:pt>
                <c:pt idx="225">
                  <c:v>200</c:v>
                </c:pt>
                <c:pt idx="226">
                  <c:v>200</c:v>
                </c:pt>
                <c:pt idx="227">
                  <c:v>200</c:v>
                </c:pt>
                <c:pt idx="228">
                  <c:v>200</c:v>
                </c:pt>
                <c:pt idx="229">
                  <c:v>200</c:v>
                </c:pt>
                <c:pt idx="230">
                  <c:v>200</c:v>
                </c:pt>
                <c:pt idx="231">
                  <c:v>200</c:v>
                </c:pt>
                <c:pt idx="232">
                  <c:v>200</c:v>
                </c:pt>
                <c:pt idx="233">
                  <c:v>200</c:v>
                </c:pt>
                <c:pt idx="234">
                  <c:v>200</c:v>
                </c:pt>
                <c:pt idx="235">
                  <c:v>200</c:v>
                </c:pt>
                <c:pt idx="236">
                  <c:v>200</c:v>
                </c:pt>
                <c:pt idx="237">
                  <c:v>200</c:v>
                </c:pt>
                <c:pt idx="238">
                  <c:v>200</c:v>
                </c:pt>
                <c:pt idx="239">
                  <c:v>200</c:v>
                </c:pt>
                <c:pt idx="240">
                  <c:v>200</c:v>
                </c:pt>
                <c:pt idx="241">
                  <c:v>200</c:v>
                </c:pt>
                <c:pt idx="242">
                  <c:v>200</c:v>
                </c:pt>
                <c:pt idx="243">
                  <c:v>200</c:v>
                </c:pt>
                <c:pt idx="244">
                  <c:v>200</c:v>
                </c:pt>
                <c:pt idx="245">
                  <c:v>200</c:v>
                </c:pt>
                <c:pt idx="246">
                  <c:v>200</c:v>
                </c:pt>
                <c:pt idx="247">
                  <c:v>200</c:v>
                </c:pt>
                <c:pt idx="248">
                  <c:v>200</c:v>
                </c:pt>
                <c:pt idx="249">
                  <c:v>200</c:v>
                </c:pt>
                <c:pt idx="250">
                  <c:v>200</c:v>
                </c:pt>
                <c:pt idx="251">
                  <c:v>200</c:v>
                </c:pt>
                <c:pt idx="252">
                  <c:v>200</c:v>
                </c:pt>
                <c:pt idx="253">
                  <c:v>200</c:v>
                </c:pt>
                <c:pt idx="254">
                  <c:v>200</c:v>
                </c:pt>
                <c:pt idx="255">
                  <c:v>200</c:v>
                </c:pt>
                <c:pt idx="256">
                  <c:v>200</c:v>
                </c:pt>
                <c:pt idx="257">
                  <c:v>200</c:v>
                </c:pt>
                <c:pt idx="258">
                  <c:v>200</c:v>
                </c:pt>
                <c:pt idx="259">
                  <c:v>200</c:v>
                </c:pt>
                <c:pt idx="260">
                  <c:v>200</c:v>
                </c:pt>
                <c:pt idx="261">
                  <c:v>200</c:v>
                </c:pt>
                <c:pt idx="262">
                  <c:v>200</c:v>
                </c:pt>
                <c:pt idx="263">
                  <c:v>200</c:v>
                </c:pt>
                <c:pt idx="264">
                  <c:v>200</c:v>
                </c:pt>
                <c:pt idx="265">
                  <c:v>200</c:v>
                </c:pt>
                <c:pt idx="266">
                  <c:v>200</c:v>
                </c:pt>
                <c:pt idx="267">
                  <c:v>200</c:v>
                </c:pt>
                <c:pt idx="268">
                  <c:v>200</c:v>
                </c:pt>
                <c:pt idx="269">
                  <c:v>200</c:v>
                </c:pt>
                <c:pt idx="270">
                  <c:v>200</c:v>
                </c:pt>
                <c:pt idx="271">
                  <c:v>200</c:v>
                </c:pt>
                <c:pt idx="272">
                  <c:v>200</c:v>
                </c:pt>
                <c:pt idx="273">
                  <c:v>200</c:v>
                </c:pt>
                <c:pt idx="274">
                  <c:v>200</c:v>
                </c:pt>
                <c:pt idx="275">
                  <c:v>200</c:v>
                </c:pt>
                <c:pt idx="276">
                  <c:v>200</c:v>
                </c:pt>
                <c:pt idx="277">
                  <c:v>200</c:v>
                </c:pt>
                <c:pt idx="278">
                  <c:v>200</c:v>
                </c:pt>
                <c:pt idx="279">
                  <c:v>200</c:v>
                </c:pt>
                <c:pt idx="280">
                  <c:v>200</c:v>
                </c:pt>
                <c:pt idx="281">
                  <c:v>200</c:v>
                </c:pt>
                <c:pt idx="282">
                  <c:v>200</c:v>
                </c:pt>
                <c:pt idx="283">
                  <c:v>200</c:v>
                </c:pt>
                <c:pt idx="284">
                  <c:v>200</c:v>
                </c:pt>
                <c:pt idx="285">
                  <c:v>200</c:v>
                </c:pt>
                <c:pt idx="286">
                  <c:v>200</c:v>
                </c:pt>
                <c:pt idx="287">
                  <c:v>200</c:v>
                </c:pt>
                <c:pt idx="288">
                  <c:v>200</c:v>
                </c:pt>
                <c:pt idx="289">
                  <c:v>200</c:v>
                </c:pt>
                <c:pt idx="290">
                  <c:v>200</c:v>
                </c:pt>
                <c:pt idx="291">
                  <c:v>200</c:v>
                </c:pt>
                <c:pt idx="292">
                  <c:v>200</c:v>
                </c:pt>
                <c:pt idx="293">
                  <c:v>200</c:v>
                </c:pt>
                <c:pt idx="294">
                  <c:v>200</c:v>
                </c:pt>
                <c:pt idx="295">
                  <c:v>200</c:v>
                </c:pt>
                <c:pt idx="296">
                  <c:v>200</c:v>
                </c:pt>
                <c:pt idx="297">
                  <c:v>200</c:v>
                </c:pt>
                <c:pt idx="298">
                  <c:v>200</c:v>
                </c:pt>
                <c:pt idx="299">
                  <c:v>200</c:v>
                </c:pt>
                <c:pt idx="300">
                  <c:v>200</c:v>
                </c:pt>
                <c:pt idx="301">
                  <c:v>200</c:v>
                </c:pt>
                <c:pt idx="302">
                  <c:v>200</c:v>
                </c:pt>
                <c:pt idx="303">
                  <c:v>200</c:v>
                </c:pt>
                <c:pt idx="304">
                  <c:v>200</c:v>
                </c:pt>
                <c:pt idx="305">
                  <c:v>200</c:v>
                </c:pt>
                <c:pt idx="306">
                  <c:v>200</c:v>
                </c:pt>
                <c:pt idx="307">
                  <c:v>200</c:v>
                </c:pt>
                <c:pt idx="308">
                  <c:v>200</c:v>
                </c:pt>
                <c:pt idx="309">
                  <c:v>200</c:v>
                </c:pt>
                <c:pt idx="310">
                  <c:v>200</c:v>
                </c:pt>
                <c:pt idx="311">
                  <c:v>200</c:v>
                </c:pt>
                <c:pt idx="312">
                  <c:v>200</c:v>
                </c:pt>
                <c:pt idx="313">
                  <c:v>200</c:v>
                </c:pt>
                <c:pt idx="314">
                  <c:v>200</c:v>
                </c:pt>
                <c:pt idx="315">
                  <c:v>200</c:v>
                </c:pt>
                <c:pt idx="316">
                  <c:v>200</c:v>
                </c:pt>
                <c:pt idx="317">
                  <c:v>200</c:v>
                </c:pt>
                <c:pt idx="318">
                  <c:v>200</c:v>
                </c:pt>
                <c:pt idx="319">
                  <c:v>200</c:v>
                </c:pt>
                <c:pt idx="320">
                  <c:v>200</c:v>
                </c:pt>
                <c:pt idx="321">
                  <c:v>200</c:v>
                </c:pt>
                <c:pt idx="322">
                  <c:v>200</c:v>
                </c:pt>
                <c:pt idx="323">
                  <c:v>200</c:v>
                </c:pt>
                <c:pt idx="324">
                  <c:v>200</c:v>
                </c:pt>
                <c:pt idx="325">
                  <c:v>200</c:v>
                </c:pt>
                <c:pt idx="326">
                  <c:v>200</c:v>
                </c:pt>
                <c:pt idx="327">
                  <c:v>200</c:v>
                </c:pt>
                <c:pt idx="328">
                  <c:v>200</c:v>
                </c:pt>
                <c:pt idx="329">
                  <c:v>200</c:v>
                </c:pt>
                <c:pt idx="330">
                  <c:v>200</c:v>
                </c:pt>
                <c:pt idx="331">
                  <c:v>200</c:v>
                </c:pt>
                <c:pt idx="332">
                  <c:v>200</c:v>
                </c:pt>
                <c:pt idx="333">
                  <c:v>200</c:v>
                </c:pt>
                <c:pt idx="334">
                  <c:v>200</c:v>
                </c:pt>
                <c:pt idx="335">
                  <c:v>200</c:v>
                </c:pt>
                <c:pt idx="336">
                  <c:v>200</c:v>
                </c:pt>
                <c:pt idx="337">
                  <c:v>200</c:v>
                </c:pt>
                <c:pt idx="338">
                  <c:v>200</c:v>
                </c:pt>
                <c:pt idx="339">
                  <c:v>200</c:v>
                </c:pt>
                <c:pt idx="340">
                  <c:v>200</c:v>
                </c:pt>
                <c:pt idx="341">
                  <c:v>200</c:v>
                </c:pt>
                <c:pt idx="342">
                  <c:v>200</c:v>
                </c:pt>
                <c:pt idx="343">
                  <c:v>200</c:v>
                </c:pt>
                <c:pt idx="344">
                  <c:v>200</c:v>
                </c:pt>
                <c:pt idx="345">
                  <c:v>200</c:v>
                </c:pt>
                <c:pt idx="346">
                  <c:v>200</c:v>
                </c:pt>
                <c:pt idx="347">
                  <c:v>200</c:v>
                </c:pt>
                <c:pt idx="348">
                  <c:v>200</c:v>
                </c:pt>
                <c:pt idx="349">
                  <c:v>200</c:v>
                </c:pt>
                <c:pt idx="350">
                  <c:v>200</c:v>
                </c:pt>
                <c:pt idx="351">
                  <c:v>200</c:v>
                </c:pt>
                <c:pt idx="352">
                  <c:v>200</c:v>
                </c:pt>
                <c:pt idx="353">
                  <c:v>200</c:v>
                </c:pt>
                <c:pt idx="354">
                  <c:v>200</c:v>
                </c:pt>
                <c:pt idx="355">
                  <c:v>200</c:v>
                </c:pt>
                <c:pt idx="356">
                  <c:v>200</c:v>
                </c:pt>
                <c:pt idx="357">
                  <c:v>200</c:v>
                </c:pt>
                <c:pt idx="358">
                  <c:v>200</c:v>
                </c:pt>
                <c:pt idx="359">
                  <c:v>200</c:v>
                </c:pt>
                <c:pt idx="360">
                  <c:v>200</c:v>
                </c:pt>
                <c:pt idx="361">
                  <c:v>200</c:v>
                </c:pt>
                <c:pt idx="362">
                  <c:v>200</c:v>
                </c:pt>
                <c:pt idx="363">
                  <c:v>200</c:v>
                </c:pt>
                <c:pt idx="364">
                  <c:v>200</c:v>
                </c:pt>
                <c:pt idx="365">
                  <c:v>200</c:v>
                </c:pt>
                <c:pt idx="366">
                  <c:v>200</c:v>
                </c:pt>
                <c:pt idx="367">
                  <c:v>200</c:v>
                </c:pt>
                <c:pt idx="368">
                  <c:v>200</c:v>
                </c:pt>
                <c:pt idx="369">
                  <c:v>200</c:v>
                </c:pt>
                <c:pt idx="370">
                  <c:v>200</c:v>
                </c:pt>
                <c:pt idx="371">
                  <c:v>200</c:v>
                </c:pt>
                <c:pt idx="372">
                  <c:v>200</c:v>
                </c:pt>
                <c:pt idx="373">
                  <c:v>200</c:v>
                </c:pt>
                <c:pt idx="374">
                  <c:v>200</c:v>
                </c:pt>
                <c:pt idx="375">
                  <c:v>200</c:v>
                </c:pt>
                <c:pt idx="376">
                  <c:v>200</c:v>
                </c:pt>
                <c:pt idx="377">
                  <c:v>200</c:v>
                </c:pt>
                <c:pt idx="378">
                  <c:v>200</c:v>
                </c:pt>
                <c:pt idx="379">
                  <c:v>200</c:v>
                </c:pt>
                <c:pt idx="380">
                  <c:v>200</c:v>
                </c:pt>
                <c:pt idx="381">
                  <c:v>200</c:v>
                </c:pt>
                <c:pt idx="382">
                  <c:v>200</c:v>
                </c:pt>
                <c:pt idx="383">
                  <c:v>200</c:v>
                </c:pt>
                <c:pt idx="384">
                  <c:v>200</c:v>
                </c:pt>
                <c:pt idx="385">
                  <c:v>200</c:v>
                </c:pt>
                <c:pt idx="386">
                  <c:v>200</c:v>
                </c:pt>
                <c:pt idx="387">
                  <c:v>200</c:v>
                </c:pt>
                <c:pt idx="388">
                  <c:v>200</c:v>
                </c:pt>
                <c:pt idx="389">
                  <c:v>200</c:v>
                </c:pt>
                <c:pt idx="390">
                  <c:v>200</c:v>
                </c:pt>
                <c:pt idx="391">
                  <c:v>200</c:v>
                </c:pt>
                <c:pt idx="392">
                  <c:v>200</c:v>
                </c:pt>
                <c:pt idx="393">
                  <c:v>200</c:v>
                </c:pt>
                <c:pt idx="394">
                  <c:v>200</c:v>
                </c:pt>
                <c:pt idx="395">
                  <c:v>200</c:v>
                </c:pt>
                <c:pt idx="396">
                  <c:v>200</c:v>
                </c:pt>
                <c:pt idx="397">
                  <c:v>200</c:v>
                </c:pt>
                <c:pt idx="398">
                  <c:v>200</c:v>
                </c:pt>
                <c:pt idx="399">
                  <c:v>200</c:v>
                </c:pt>
                <c:pt idx="400">
                  <c:v>200</c:v>
                </c:pt>
                <c:pt idx="401">
                  <c:v>200</c:v>
                </c:pt>
                <c:pt idx="402">
                  <c:v>200</c:v>
                </c:pt>
                <c:pt idx="403">
                  <c:v>200</c:v>
                </c:pt>
                <c:pt idx="404">
                  <c:v>200</c:v>
                </c:pt>
                <c:pt idx="405">
                  <c:v>200</c:v>
                </c:pt>
                <c:pt idx="406">
                  <c:v>200</c:v>
                </c:pt>
                <c:pt idx="407">
                  <c:v>200</c:v>
                </c:pt>
                <c:pt idx="408">
                  <c:v>200</c:v>
                </c:pt>
                <c:pt idx="409">
                  <c:v>200</c:v>
                </c:pt>
                <c:pt idx="410">
                  <c:v>200</c:v>
                </c:pt>
                <c:pt idx="411">
                  <c:v>200</c:v>
                </c:pt>
                <c:pt idx="412">
                  <c:v>200</c:v>
                </c:pt>
                <c:pt idx="413">
                  <c:v>200</c:v>
                </c:pt>
                <c:pt idx="414">
                  <c:v>200</c:v>
                </c:pt>
                <c:pt idx="415">
                  <c:v>200</c:v>
                </c:pt>
                <c:pt idx="416">
                  <c:v>200</c:v>
                </c:pt>
                <c:pt idx="417">
                  <c:v>200</c:v>
                </c:pt>
                <c:pt idx="418">
                  <c:v>200</c:v>
                </c:pt>
                <c:pt idx="419">
                  <c:v>200</c:v>
                </c:pt>
                <c:pt idx="420">
                  <c:v>200</c:v>
                </c:pt>
                <c:pt idx="421">
                  <c:v>200</c:v>
                </c:pt>
                <c:pt idx="422">
                  <c:v>200</c:v>
                </c:pt>
                <c:pt idx="423">
                  <c:v>200</c:v>
                </c:pt>
                <c:pt idx="424">
                  <c:v>200</c:v>
                </c:pt>
                <c:pt idx="425">
                  <c:v>200</c:v>
                </c:pt>
                <c:pt idx="426">
                  <c:v>200</c:v>
                </c:pt>
                <c:pt idx="427">
                  <c:v>200</c:v>
                </c:pt>
                <c:pt idx="428">
                  <c:v>200</c:v>
                </c:pt>
                <c:pt idx="429">
                  <c:v>200</c:v>
                </c:pt>
                <c:pt idx="430">
                  <c:v>200</c:v>
                </c:pt>
                <c:pt idx="431">
                  <c:v>200</c:v>
                </c:pt>
                <c:pt idx="432">
                  <c:v>200</c:v>
                </c:pt>
                <c:pt idx="433">
                  <c:v>200</c:v>
                </c:pt>
                <c:pt idx="434">
                  <c:v>200</c:v>
                </c:pt>
                <c:pt idx="435">
                  <c:v>200</c:v>
                </c:pt>
                <c:pt idx="436">
                  <c:v>200</c:v>
                </c:pt>
                <c:pt idx="437">
                  <c:v>200</c:v>
                </c:pt>
                <c:pt idx="438">
                  <c:v>200</c:v>
                </c:pt>
                <c:pt idx="439">
                  <c:v>200</c:v>
                </c:pt>
                <c:pt idx="440">
                  <c:v>200</c:v>
                </c:pt>
                <c:pt idx="441">
                  <c:v>200</c:v>
                </c:pt>
                <c:pt idx="442">
                  <c:v>200</c:v>
                </c:pt>
                <c:pt idx="443">
                  <c:v>200</c:v>
                </c:pt>
                <c:pt idx="444">
                  <c:v>200</c:v>
                </c:pt>
                <c:pt idx="445">
                  <c:v>200</c:v>
                </c:pt>
                <c:pt idx="446">
                  <c:v>200</c:v>
                </c:pt>
                <c:pt idx="447">
                  <c:v>200</c:v>
                </c:pt>
                <c:pt idx="448">
                  <c:v>200</c:v>
                </c:pt>
                <c:pt idx="449">
                  <c:v>200</c:v>
                </c:pt>
                <c:pt idx="450">
                  <c:v>200</c:v>
                </c:pt>
                <c:pt idx="451">
                  <c:v>200</c:v>
                </c:pt>
                <c:pt idx="452">
                  <c:v>200</c:v>
                </c:pt>
                <c:pt idx="453">
                  <c:v>200</c:v>
                </c:pt>
                <c:pt idx="454">
                  <c:v>200</c:v>
                </c:pt>
                <c:pt idx="455">
                  <c:v>200</c:v>
                </c:pt>
                <c:pt idx="456">
                  <c:v>200</c:v>
                </c:pt>
                <c:pt idx="457">
                  <c:v>200</c:v>
                </c:pt>
                <c:pt idx="458">
                  <c:v>200</c:v>
                </c:pt>
                <c:pt idx="459">
                  <c:v>200</c:v>
                </c:pt>
                <c:pt idx="460">
                  <c:v>200</c:v>
                </c:pt>
                <c:pt idx="461">
                  <c:v>200</c:v>
                </c:pt>
                <c:pt idx="462">
                  <c:v>200</c:v>
                </c:pt>
                <c:pt idx="463">
                  <c:v>200</c:v>
                </c:pt>
                <c:pt idx="464">
                  <c:v>200</c:v>
                </c:pt>
                <c:pt idx="465">
                  <c:v>200</c:v>
                </c:pt>
                <c:pt idx="466">
                  <c:v>200</c:v>
                </c:pt>
                <c:pt idx="467">
                  <c:v>200</c:v>
                </c:pt>
                <c:pt idx="468">
                  <c:v>200</c:v>
                </c:pt>
                <c:pt idx="469">
                  <c:v>200</c:v>
                </c:pt>
                <c:pt idx="470">
                  <c:v>200</c:v>
                </c:pt>
                <c:pt idx="471">
                  <c:v>200</c:v>
                </c:pt>
                <c:pt idx="472">
                  <c:v>200</c:v>
                </c:pt>
                <c:pt idx="473">
                  <c:v>200</c:v>
                </c:pt>
                <c:pt idx="474">
                  <c:v>200</c:v>
                </c:pt>
                <c:pt idx="475">
                  <c:v>200</c:v>
                </c:pt>
                <c:pt idx="476">
                  <c:v>200</c:v>
                </c:pt>
                <c:pt idx="477">
                  <c:v>200</c:v>
                </c:pt>
                <c:pt idx="478">
                  <c:v>200</c:v>
                </c:pt>
                <c:pt idx="479">
                  <c:v>200</c:v>
                </c:pt>
                <c:pt idx="480">
                  <c:v>200</c:v>
                </c:pt>
                <c:pt idx="481">
                  <c:v>200</c:v>
                </c:pt>
                <c:pt idx="482">
                  <c:v>200</c:v>
                </c:pt>
                <c:pt idx="483">
                  <c:v>200</c:v>
                </c:pt>
                <c:pt idx="484">
                  <c:v>200</c:v>
                </c:pt>
                <c:pt idx="485">
                  <c:v>200</c:v>
                </c:pt>
                <c:pt idx="486">
                  <c:v>200</c:v>
                </c:pt>
                <c:pt idx="487">
                  <c:v>200</c:v>
                </c:pt>
                <c:pt idx="488">
                  <c:v>200</c:v>
                </c:pt>
                <c:pt idx="489">
                  <c:v>200</c:v>
                </c:pt>
                <c:pt idx="490">
                  <c:v>200</c:v>
                </c:pt>
                <c:pt idx="491">
                  <c:v>200</c:v>
                </c:pt>
                <c:pt idx="492">
                  <c:v>200</c:v>
                </c:pt>
                <c:pt idx="493">
                  <c:v>200</c:v>
                </c:pt>
                <c:pt idx="494">
                  <c:v>200</c:v>
                </c:pt>
                <c:pt idx="495">
                  <c:v>200</c:v>
                </c:pt>
                <c:pt idx="496">
                  <c:v>200</c:v>
                </c:pt>
                <c:pt idx="497">
                  <c:v>200</c:v>
                </c:pt>
                <c:pt idx="498">
                  <c:v>200</c:v>
                </c:pt>
                <c:pt idx="499">
                  <c:v>200</c:v>
                </c:pt>
                <c:pt idx="500">
                  <c:v>200</c:v>
                </c:pt>
                <c:pt idx="501">
                  <c:v>200</c:v>
                </c:pt>
                <c:pt idx="502">
                  <c:v>200</c:v>
                </c:pt>
                <c:pt idx="503">
                  <c:v>200</c:v>
                </c:pt>
                <c:pt idx="504">
                  <c:v>200</c:v>
                </c:pt>
                <c:pt idx="505">
                  <c:v>200</c:v>
                </c:pt>
                <c:pt idx="506">
                  <c:v>200</c:v>
                </c:pt>
                <c:pt idx="507">
                  <c:v>200</c:v>
                </c:pt>
                <c:pt idx="508">
                  <c:v>200</c:v>
                </c:pt>
                <c:pt idx="509">
                  <c:v>200</c:v>
                </c:pt>
                <c:pt idx="510">
                  <c:v>200</c:v>
                </c:pt>
                <c:pt idx="511">
                  <c:v>200</c:v>
                </c:pt>
                <c:pt idx="512">
                  <c:v>200</c:v>
                </c:pt>
                <c:pt idx="513">
                  <c:v>200</c:v>
                </c:pt>
                <c:pt idx="514">
                  <c:v>200</c:v>
                </c:pt>
                <c:pt idx="515">
                  <c:v>200</c:v>
                </c:pt>
                <c:pt idx="516">
                  <c:v>200</c:v>
                </c:pt>
                <c:pt idx="517">
                  <c:v>200</c:v>
                </c:pt>
                <c:pt idx="518">
                  <c:v>200</c:v>
                </c:pt>
                <c:pt idx="519">
                  <c:v>200</c:v>
                </c:pt>
                <c:pt idx="520">
                  <c:v>200</c:v>
                </c:pt>
                <c:pt idx="521">
                  <c:v>200</c:v>
                </c:pt>
                <c:pt idx="522">
                  <c:v>200</c:v>
                </c:pt>
                <c:pt idx="523">
                  <c:v>200</c:v>
                </c:pt>
                <c:pt idx="524">
                  <c:v>200</c:v>
                </c:pt>
                <c:pt idx="525">
                  <c:v>200</c:v>
                </c:pt>
                <c:pt idx="526">
                  <c:v>200</c:v>
                </c:pt>
                <c:pt idx="527">
                  <c:v>200</c:v>
                </c:pt>
                <c:pt idx="528">
                  <c:v>200</c:v>
                </c:pt>
                <c:pt idx="529">
                  <c:v>200</c:v>
                </c:pt>
                <c:pt idx="530">
                  <c:v>200</c:v>
                </c:pt>
                <c:pt idx="531">
                  <c:v>200</c:v>
                </c:pt>
                <c:pt idx="532">
                  <c:v>200</c:v>
                </c:pt>
                <c:pt idx="533">
                  <c:v>200</c:v>
                </c:pt>
                <c:pt idx="534">
                  <c:v>200</c:v>
                </c:pt>
                <c:pt idx="535">
                  <c:v>200</c:v>
                </c:pt>
                <c:pt idx="536">
                  <c:v>200</c:v>
                </c:pt>
                <c:pt idx="537">
                  <c:v>200</c:v>
                </c:pt>
                <c:pt idx="538">
                  <c:v>200</c:v>
                </c:pt>
                <c:pt idx="539">
                  <c:v>200</c:v>
                </c:pt>
                <c:pt idx="540">
                  <c:v>200</c:v>
                </c:pt>
                <c:pt idx="541">
                  <c:v>200</c:v>
                </c:pt>
                <c:pt idx="542">
                  <c:v>200</c:v>
                </c:pt>
                <c:pt idx="543">
                  <c:v>200</c:v>
                </c:pt>
                <c:pt idx="544">
                  <c:v>200</c:v>
                </c:pt>
                <c:pt idx="545">
                  <c:v>200</c:v>
                </c:pt>
                <c:pt idx="546">
                  <c:v>200</c:v>
                </c:pt>
                <c:pt idx="547">
                  <c:v>200</c:v>
                </c:pt>
                <c:pt idx="548">
                  <c:v>200</c:v>
                </c:pt>
                <c:pt idx="549">
                  <c:v>200</c:v>
                </c:pt>
                <c:pt idx="550">
                  <c:v>200</c:v>
                </c:pt>
                <c:pt idx="551">
                  <c:v>200</c:v>
                </c:pt>
                <c:pt idx="552">
                  <c:v>200</c:v>
                </c:pt>
                <c:pt idx="553">
                  <c:v>200</c:v>
                </c:pt>
                <c:pt idx="554">
                  <c:v>200</c:v>
                </c:pt>
                <c:pt idx="555">
                  <c:v>200</c:v>
                </c:pt>
                <c:pt idx="556">
                  <c:v>200</c:v>
                </c:pt>
                <c:pt idx="557">
                  <c:v>200</c:v>
                </c:pt>
                <c:pt idx="558">
                  <c:v>200</c:v>
                </c:pt>
                <c:pt idx="559">
                  <c:v>200</c:v>
                </c:pt>
                <c:pt idx="560">
                  <c:v>200</c:v>
                </c:pt>
                <c:pt idx="561">
                  <c:v>200</c:v>
                </c:pt>
                <c:pt idx="562">
                  <c:v>200</c:v>
                </c:pt>
                <c:pt idx="563">
                  <c:v>200</c:v>
                </c:pt>
                <c:pt idx="564">
                  <c:v>200</c:v>
                </c:pt>
                <c:pt idx="565">
                  <c:v>200</c:v>
                </c:pt>
                <c:pt idx="566">
                  <c:v>200</c:v>
                </c:pt>
                <c:pt idx="567">
                  <c:v>200</c:v>
                </c:pt>
                <c:pt idx="568">
                  <c:v>200</c:v>
                </c:pt>
                <c:pt idx="569">
                  <c:v>200</c:v>
                </c:pt>
                <c:pt idx="570">
                  <c:v>200</c:v>
                </c:pt>
                <c:pt idx="571">
                  <c:v>200</c:v>
                </c:pt>
                <c:pt idx="572">
                  <c:v>200</c:v>
                </c:pt>
                <c:pt idx="573">
                  <c:v>200</c:v>
                </c:pt>
                <c:pt idx="574">
                  <c:v>200</c:v>
                </c:pt>
                <c:pt idx="575">
                  <c:v>200</c:v>
                </c:pt>
                <c:pt idx="576">
                  <c:v>200</c:v>
                </c:pt>
                <c:pt idx="577">
                  <c:v>200</c:v>
                </c:pt>
                <c:pt idx="578">
                  <c:v>200</c:v>
                </c:pt>
                <c:pt idx="579">
                  <c:v>200</c:v>
                </c:pt>
                <c:pt idx="580">
                  <c:v>200</c:v>
                </c:pt>
                <c:pt idx="581">
                  <c:v>200</c:v>
                </c:pt>
                <c:pt idx="582">
                  <c:v>200</c:v>
                </c:pt>
                <c:pt idx="583">
                  <c:v>200</c:v>
                </c:pt>
                <c:pt idx="584">
                  <c:v>200</c:v>
                </c:pt>
                <c:pt idx="585">
                  <c:v>200</c:v>
                </c:pt>
                <c:pt idx="586">
                  <c:v>200</c:v>
                </c:pt>
                <c:pt idx="587">
                  <c:v>200</c:v>
                </c:pt>
                <c:pt idx="588">
                  <c:v>200</c:v>
                </c:pt>
                <c:pt idx="589">
                  <c:v>200</c:v>
                </c:pt>
                <c:pt idx="590">
                  <c:v>200</c:v>
                </c:pt>
                <c:pt idx="591">
                  <c:v>200</c:v>
                </c:pt>
                <c:pt idx="592">
                  <c:v>200</c:v>
                </c:pt>
                <c:pt idx="593">
                  <c:v>200</c:v>
                </c:pt>
                <c:pt idx="594">
                  <c:v>200</c:v>
                </c:pt>
                <c:pt idx="595">
                  <c:v>200</c:v>
                </c:pt>
                <c:pt idx="596">
                  <c:v>200</c:v>
                </c:pt>
                <c:pt idx="597">
                  <c:v>200</c:v>
                </c:pt>
                <c:pt idx="598">
                  <c:v>200</c:v>
                </c:pt>
                <c:pt idx="599">
                  <c:v>200</c:v>
                </c:pt>
                <c:pt idx="600">
                  <c:v>200</c:v>
                </c:pt>
                <c:pt idx="601">
                  <c:v>200</c:v>
                </c:pt>
                <c:pt idx="602">
                  <c:v>200</c:v>
                </c:pt>
                <c:pt idx="603">
                  <c:v>200</c:v>
                </c:pt>
                <c:pt idx="604">
                  <c:v>200</c:v>
                </c:pt>
                <c:pt idx="605">
                  <c:v>200</c:v>
                </c:pt>
                <c:pt idx="606">
                  <c:v>200</c:v>
                </c:pt>
                <c:pt idx="607">
                  <c:v>200</c:v>
                </c:pt>
                <c:pt idx="608">
                  <c:v>200</c:v>
                </c:pt>
                <c:pt idx="609">
                  <c:v>200</c:v>
                </c:pt>
                <c:pt idx="610">
                  <c:v>200</c:v>
                </c:pt>
                <c:pt idx="611">
                  <c:v>200</c:v>
                </c:pt>
                <c:pt idx="612">
                  <c:v>200</c:v>
                </c:pt>
                <c:pt idx="613">
                  <c:v>200</c:v>
                </c:pt>
                <c:pt idx="614">
                  <c:v>200</c:v>
                </c:pt>
                <c:pt idx="615">
                  <c:v>200</c:v>
                </c:pt>
                <c:pt idx="616">
                  <c:v>200</c:v>
                </c:pt>
                <c:pt idx="617">
                  <c:v>200</c:v>
                </c:pt>
                <c:pt idx="618">
                  <c:v>200</c:v>
                </c:pt>
                <c:pt idx="619">
                  <c:v>200</c:v>
                </c:pt>
                <c:pt idx="620">
                  <c:v>200</c:v>
                </c:pt>
                <c:pt idx="621">
                  <c:v>200</c:v>
                </c:pt>
                <c:pt idx="622">
                  <c:v>200</c:v>
                </c:pt>
                <c:pt idx="623">
                  <c:v>200</c:v>
                </c:pt>
                <c:pt idx="624">
                  <c:v>200</c:v>
                </c:pt>
                <c:pt idx="625">
                  <c:v>200</c:v>
                </c:pt>
                <c:pt idx="626">
                  <c:v>200</c:v>
                </c:pt>
                <c:pt idx="627">
                  <c:v>200</c:v>
                </c:pt>
                <c:pt idx="628">
                  <c:v>200</c:v>
                </c:pt>
                <c:pt idx="629">
                  <c:v>200</c:v>
                </c:pt>
                <c:pt idx="630">
                  <c:v>200</c:v>
                </c:pt>
                <c:pt idx="631">
                  <c:v>200</c:v>
                </c:pt>
                <c:pt idx="632">
                  <c:v>200</c:v>
                </c:pt>
                <c:pt idx="633">
                  <c:v>200</c:v>
                </c:pt>
                <c:pt idx="634">
                  <c:v>200</c:v>
                </c:pt>
                <c:pt idx="635">
                  <c:v>200</c:v>
                </c:pt>
                <c:pt idx="636">
                  <c:v>200</c:v>
                </c:pt>
                <c:pt idx="637">
                  <c:v>200</c:v>
                </c:pt>
                <c:pt idx="638">
                  <c:v>200</c:v>
                </c:pt>
                <c:pt idx="639">
                  <c:v>200</c:v>
                </c:pt>
                <c:pt idx="640">
                  <c:v>200</c:v>
                </c:pt>
                <c:pt idx="641">
                  <c:v>200</c:v>
                </c:pt>
                <c:pt idx="642">
                  <c:v>200</c:v>
                </c:pt>
                <c:pt idx="643">
                  <c:v>200</c:v>
                </c:pt>
                <c:pt idx="644">
                  <c:v>200</c:v>
                </c:pt>
                <c:pt idx="645">
                  <c:v>200</c:v>
                </c:pt>
                <c:pt idx="646">
                  <c:v>200</c:v>
                </c:pt>
                <c:pt idx="647">
                  <c:v>200</c:v>
                </c:pt>
                <c:pt idx="648">
                  <c:v>200</c:v>
                </c:pt>
                <c:pt idx="649">
                  <c:v>200</c:v>
                </c:pt>
                <c:pt idx="650">
                  <c:v>200</c:v>
                </c:pt>
                <c:pt idx="651">
                  <c:v>200</c:v>
                </c:pt>
                <c:pt idx="652">
                  <c:v>200</c:v>
                </c:pt>
                <c:pt idx="653">
                  <c:v>200</c:v>
                </c:pt>
                <c:pt idx="654">
                  <c:v>200</c:v>
                </c:pt>
                <c:pt idx="655">
                  <c:v>200</c:v>
                </c:pt>
                <c:pt idx="656">
                  <c:v>200</c:v>
                </c:pt>
                <c:pt idx="657">
                  <c:v>200</c:v>
                </c:pt>
                <c:pt idx="658">
                  <c:v>200</c:v>
                </c:pt>
                <c:pt idx="659">
                  <c:v>200</c:v>
                </c:pt>
                <c:pt idx="660">
                  <c:v>200</c:v>
                </c:pt>
                <c:pt idx="661">
                  <c:v>200</c:v>
                </c:pt>
                <c:pt idx="662">
                  <c:v>200</c:v>
                </c:pt>
                <c:pt idx="663">
                  <c:v>200</c:v>
                </c:pt>
                <c:pt idx="664">
                  <c:v>200</c:v>
                </c:pt>
                <c:pt idx="665">
                  <c:v>200</c:v>
                </c:pt>
                <c:pt idx="666">
                  <c:v>200</c:v>
                </c:pt>
                <c:pt idx="667">
                  <c:v>200</c:v>
                </c:pt>
                <c:pt idx="668">
                  <c:v>200</c:v>
                </c:pt>
                <c:pt idx="669">
                  <c:v>200</c:v>
                </c:pt>
                <c:pt idx="670">
                  <c:v>200</c:v>
                </c:pt>
                <c:pt idx="671">
                  <c:v>200</c:v>
                </c:pt>
                <c:pt idx="672">
                  <c:v>200</c:v>
                </c:pt>
                <c:pt idx="673">
                  <c:v>200</c:v>
                </c:pt>
                <c:pt idx="674">
                  <c:v>200</c:v>
                </c:pt>
                <c:pt idx="675">
                  <c:v>200</c:v>
                </c:pt>
                <c:pt idx="676">
                  <c:v>200</c:v>
                </c:pt>
                <c:pt idx="677">
                  <c:v>200</c:v>
                </c:pt>
                <c:pt idx="678">
                  <c:v>200</c:v>
                </c:pt>
                <c:pt idx="679">
                  <c:v>200</c:v>
                </c:pt>
                <c:pt idx="680">
                  <c:v>200</c:v>
                </c:pt>
                <c:pt idx="681">
                  <c:v>200</c:v>
                </c:pt>
                <c:pt idx="682">
                  <c:v>200</c:v>
                </c:pt>
                <c:pt idx="683">
                  <c:v>200</c:v>
                </c:pt>
                <c:pt idx="684">
                  <c:v>200</c:v>
                </c:pt>
                <c:pt idx="685">
                  <c:v>200</c:v>
                </c:pt>
                <c:pt idx="686">
                  <c:v>200</c:v>
                </c:pt>
                <c:pt idx="687">
                  <c:v>200</c:v>
                </c:pt>
                <c:pt idx="688">
                  <c:v>200</c:v>
                </c:pt>
                <c:pt idx="689">
                  <c:v>200</c:v>
                </c:pt>
                <c:pt idx="690">
                  <c:v>200</c:v>
                </c:pt>
                <c:pt idx="691">
                  <c:v>200</c:v>
                </c:pt>
                <c:pt idx="692">
                  <c:v>200</c:v>
                </c:pt>
                <c:pt idx="693">
                  <c:v>200</c:v>
                </c:pt>
                <c:pt idx="694">
                  <c:v>200</c:v>
                </c:pt>
                <c:pt idx="695">
                  <c:v>200</c:v>
                </c:pt>
                <c:pt idx="696">
                  <c:v>200</c:v>
                </c:pt>
                <c:pt idx="697">
                  <c:v>200</c:v>
                </c:pt>
                <c:pt idx="698">
                  <c:v>200</c:v>
                </c:pt>
                <c:pt idx="699">
                  <c:v>200</c:v>
                </c:pt>
                <c:pt idx="700">
                  <c:v>200</c:v>
                </c:pt>
                <c:pt idx="701">
                  <c:v>200</c:v>
                </c:pt>
                <c:pt idx="702">
                  <c:v>200</c:v>
                </c:pt>
                <c:pt idx="703">
                  <c:v>200</c:v>
                </c:pt>
                <c:pt idx="704">
                  <c:v>200</c:v>
                </c:pt>
                <c:pt idx="705">
                  <c:v>200</c:v>
                </c:pt>
                <c:pt idx="706">
                  <c:v>200</c:v>
                </c:pt>
                <c:pt idx="707">
                  <c:v>200</c:v>
                </c:pt>
                <c:pt idx="708">
                  <c:v>200</c:v>
                </c:pt>
                <c:pt idx="709">
                  <c:v>200</c:v>
                </c:pt>
                <c:pt idx="710">
                  <c:v>200</c:v>
                </c:pt>
                <c:pt idx="711">
                  <c:v>200</c:v>
                </c:pt>
                <c:pt idx="712">
                  <c:v>200</c:v>
                </c:pt>
                <c:pt idx="713">
                  <c:v>200</c:v>
                </c:pt>
                <c:pt idx="714">
                  <c:v>200</c:v>
                </c:pt>
                <c:pt idx="715">
                  <c:v>200</c:v>
                </c:pt>
                <c:pt idx="716">
                  <c:v>200</c:v>
                </c:pt>
                <c:pt idx="717">
                  <c:v>200</c:v>
                </c:pt>
                <c:pt idx="718">
                  <c:v>200</c:v>
                </c:pt>
                <c:pt idx="719">
                  <c:v>200</c:v>
                </c:pt>
                <c:pt idx="720">
                  <c:v>200</c:v>
                </c:pt>
                <c:pt idx="721">
                  <c:v>200</c:v>
                </c:pt>
                <c:pt idx="722">
                  <c:v>200</c:v>
                </c:pt>
                <c:pt idx="723">
                  <c:v>200</c:v>
                </c:pt>
                <c:pt idx="724">
                  <c:v>200</c:v>
                </c:pt>
                <c:pt idx="725">
                  <c:v>200</c:v>
                </c:pt>
                <c:pt idx="726">
                  <c:v>200</c:v>
                </c:pt>
                <c:pt idx="727">
                  <c:v>200</c:v>
                </c:pt>
                <c:pt idx="728">
                  <c:v>200</c:v>
                </c:pt>
                <c:pt idx="729">
                  <c:v>200</c:v>
                </c:pt>
                <c:pt idx="730">
                  <c:v>200</c:v>
                </c:pt>
                <c:pt idx="731">
                  <c:v>200</c:v>
                </c:pt>
                <c:pt idx="732">
                  <c:v>200</c:v>
                </c:pt>
                <c:pt idx="733">
                  <c:v>200</c:v>
                </c:pt>
                <c:pt idx="734">
                  <c:v>200</c:v>
                </c:pt>
                <c:pt idx="735">
                  <c:v>200</c:v>
                </c:pt>
                <c:pt idx="736">
                  <c:v>200</c:v>
                </c:pt>
                <c:pt idx="737">
                  <c:v>200</c:v>
                </c:pt>
                <c:pt idx="738">
                  <c:v>200</c:v>
                </c:pt>
                <c:pt idx="739">
                  <c:v>200</c:v>
                </c:pt>
                <c:pt idx="740">
                  <c:v>200</c:v>
                </c:pt>
                <c:pt idx="741">
                  <c:v>200</c:v>
                </c:pt>
                <c:pt idx="742">
                  <c:v>200</c:v>
                </c:pt>
                <c:pt idx="743">
                  <c:v>200</c:v>
                </c:pt>
                <c:pt idx="744">
                  <c:v>200</c:v>
                </c:pt>
                <c:pt idx="745">
                  <c:v>200</c:v>
                </c:pt>
                <c:pt idx="746">
                  <c:v>200</c:v>
                </c:pt>
                <c:pt idx="747">
                  <c:v>200</c:v>
                </c:pt>
                <c:pt idx="748">
                  <c:v>200</c:v>
                </c:pt>
                <c:pt idx="749">
                  <c:v>200</c:v>
                </c:pt>
                <c:pt idx="750">
                  <c:v>200</c:v>
                </c:pt>
                <c:pt idx="751">
                  <c:v>200</c:v>
                </c:pt>
                <c:pt idx="752">
                  <c:v>200</c:v>
                </c:pt>
                <c:pt idx="753">
                  <c:v>200</c:v>
                </c:pt>
                <c:pt idx="754">
                  <c:v>200</c:v>
                </c:pt>
                <c:pt idx="755">
                  <c:v>200</c:v>
                </c:pt>
                <c:pt idx="756">
                  <c:v>200</c:v>
                </c:pt>
                <c:pt idx="757">
                  <c:v>200</c:v>
                </c:pt>
                <c:pt idx="758">
                  <c:v>200</c:v>
                </c:pt>
                <c:pt idx="759">
                  <c:v>200</c:v>
                </c:pt>
                <c:pt idx="760">
                  <c:v>200</c:v>
                </c:pt>
                <c:pt idx="761">
                  <c:v>200</c:v>
                </c:pt>
                <c:pt idx="762">
                  <c:v>200</c:v>
                </c:pt>
                <c:pt idx="763">
                  <c:v>200</c:v>
                </c:pt>
                <c:pt idx="764">
                  <c:v>200</c:v>
                </c:pt>
                <c:pt idx="765">
                  <c:v>200</c:v>
                </c:pt>
                <c:pt idx="766">
                  <c:v>200</c:v>
                </c:pt>
                <c:pt idx="767">
                  <c:v>200</c:v>
                </c:pt>
                <c:pt idx="768">
                  <c:v>200</c:v>
                </c:pt>
                <c:pt idx="769">
                  <c:v>200</c:v>
                </c:pt>
                <c:pt idx="770">
                  <c:v>200</c:v>
                </c:pt>
                <c:pt idx="771">
                  <c:v>200</c:v>
                </c:pt>
                <c:pt idx="772">
                  <c:v>200</c:v>
                </c:pt>
                <c:pt idx="773">
                  <c:v>200</c:v>
                </c:pt>
                <c:pt idx="774">
                  <c:v>200</c:v>
                </c:pt>
                <c:pt idx="775">
                  <c:v>200</c:v>
                </c:pt>
                <c:pt idx="776">
                  <c:v>200</c:v>
                </c:pt>
                <c:pt idx="777">
                  <c:v>200</c:v>
                </c:pt>
                <c:pt idx="778">
                  <c:v>200</c:v>
                </c:pt>
                <c:pt idx="779">
                  <c:v>200</c:v>
                </c:pt>
                <c:pt idx="780">
                  <c:v>200</c:v>
                </c:pt>
                <c:pt idx="781">
                  <c:v>200</c:v>
                </c:pt>
                <c:pt idx="782">
                  <c:v>200</c:v>
                </c:pt>
                <c:pt idx="783">
                  <c:v>200</c:v>
                </c:pt>
                <c:pt idx="784">
                  <c:v>200</c:v>
                </c:pt>
                <c:pt idx="785">
                  <c:v>200</c:v>
                </c:pt>
                <c:pt idx="786">
                  <c:v>200</c:v>
                </c:pt>
                <c:pt idx="787">
                  <c:v>200</c:v>
                </c:pt>
                <c:pt idx="788">
                  <c:v>200</c:v>
                </c:pt>
                <c:pt idx="789">
                  <c:v>200</c:v>
                </c:pt>
                <c:pt idx="790">
                  <c:v>200</c:v>
                </c:pt>
                <c:pt idx="791">
                  <c:v>200</c:v>
                </c:pt>
                <c:pt idx="792">
                  <c:v>200</c:v>
                </c:pt>
                <c:pt idx="793">
                  <c:v>200</c:v>
                </c:pt>
                <c:pt idx="794">
                  <c:v>200</c:v>
                </c:pt>
                <c:pt idx="795">
                  <c:v>200</c:v>
                </c:pt>
                <c:pt idx="796">
                  <c:v>200</c:v>
                </c:pt>
                <c:pt idx="797">
                  <c:v>200</c:v>
                </c:pt>
                <c:pt idx="798">
                  <c:v>200</c:v>
                </c:pt>
                <c:pt idx="799">
                  <c:v>200</c:v>
                </c:pt>
                <c:pt idx="800">
                  <c:v>200</c:v>
                </c:pt>
                <c:pt idx="801">
                  <c:v>200</c:v>
                </c:pt>
                <c:pt idx="802">
                  <c:v>200</c:v>
                </c:pt>
                <c:pt idx="803">
                  <c:v>200</c:v>
                </c:pt>
                <c:pt idx="804">
                  <c:v>200</c:v>
                </c:pt>
                <c:pt idx="805">
                  <c:v>200</c:v>
                </c:pt>
                <c:pt idx="806">
                  <c:v>200</c:v>
                </c:pt>
                <c:pt idx="807">
                  <c:v>200</c:v>
                </c:pt>
                <c:pt idx="808">
                  <c:v>200</c:v>
                </c:pt>
                <c:pt idx="809">
                  <c:v>200</c:v>
                </c:pt>
                <c:pt idx="810">
                  <c:v>200</c:v>
                </c:pt>
                <c:pt idx="811">
                  <c:v>200</c:v>
                </c:pt>
                <c:pt idx="812">
                  <c:v>200</c:v>
                </c:pt>
                <c:pt idx="813">
                  <c:v>200</c:v>
                </c:pt>
                <c:pt idx="814">
                  <c:v>200</c:v>
                </c:pt>
                <c:pt idx="815">
                  <c:v>200</c:v>
                </c:pt>
                <c:pt idx="816">
                  <c:v>200</c:v>
                </c:pt>
                <c:pt idx="817">
                  <c:v>200</c:v>
                </c:pt>
                <c:pt idx="818">
                  <c:v>200</c:v>
                </c:pt>
                <c:pt idx="819">
                  <c:v>200</c:v>
                </c:pt>
                <c:pt idx="820">
                  <c:v>200</c:v>
                </c:pt>
                <c:pt idx="821">
                  <c:v>200</c:v>
                </c:pt>
                <c:pt idx="822">
                  <c:v>200</c:v>
                </c:pt>
                <c:pt idx="823">
                  <c:v>200</c:v>
                </c:pt>
                <c:pt idx="824">
                  <c:v>200</c:v>
                </c:pt>
                <c:pt idx="825">
                  <c:v>200</c:v>
                </c:pt>
                <c:pt idx="826">
                  <c:v>200</c:v>
                </c:pt>
                <c:pt idx="827">
                  <c:v>200</c:v>
                </c:pt>
                <c:pt idx="828">
                  <c:v>200</c:v>
                </c:pt>
                <c:pt idx="829">
                  <c:v>200</c:v>
                </c:pt>
                <c:pt idx="830">
                  <c:v>200</c:v>
                </c:pt>
                <c:pt idx="831">
                  <c:v>200</c:v>
                </c:pt>
                <c:pt idx="832">
                  <c:v>200</c:v>
                </c:pt>
                <c:pt idx="833">
                  <c:v>200</c:v>
                </c:pt>
                <c:pt idx="834">
                  <c:v>200</c:v>
                </c:pt>
                <c:pt idx="835">
                  <c:v>200</c:v>
                </c:pt>
                <c:pt idx="836">
                  <c:v>200</c:v>
                </c:pt>
                <c:pt idx="837">
                  <c:v>200</c:v>
                </c:pt>
                <c:pt idx="838">
                  <c:v>200</c:v>
                </c:pt>
                <c:pt idx="839">
                  <c:v>200</c:v>
                </c:pt>
                <c:pt idx="840">
                  <c:v>200</c:v>
                </c:pt>
                <c:pt idx="841">
                  <c:v>200</c:v>
                </c:pt>
                <c:pt idx="842">
                  <c:v>200</c:v>
                </c:pt>
                <c:pt idx="843">
                  <c:v>200</c:v>
                </c:pt>
                <c:pt idx="844">
                  <c:v>200</c:v>
                </c:pt>
                <c:pt idx="845">
                  <c:v>200</c:v>
                </c:pt>
                <c:pt idx="846">
                  <c:v>200</c:v>
                </c:pt>
                <c:pt idx="847">
                  <c:v>200</c:v>
                </c:pt>
                <c:pt idx="848">
                  <c:v>200</c:v>
                </c:pt>
                <c:pt idx="849">
                  <c:v>200</c:v>
                </c:pt>
                <c:pt idx="850">
                  <c:v>200</c:v>
                </c:pt>
                <c:pt idx="851">
                  <c:v>200</c:v>
                </c:pt>
                <c:pt idx="852">
                  <c:v>200</c:v>
                </c:pt>
                <c:pt idx="853">
                  <c:v>200</c:v>
                </c:pt>
                <c:pt idx="854">
                  <c:v>200</c:v>
                </c:pt>
                <c:pt idx="855">
                  <c:v>200</c:v>
                </c:pt>
                <c:pt idx="856">
                  <c:v>200</c:v>
                </c:pt>
                <c:pt idx="857">
                  <c:v>200</c:v>
                </c:pt>
                <c:pt idx="858">
                  <c:v>200</c:v>
                </c:pt>
                <c:pt idx="859">
                  <c:v>200</c:v>
                </c:pt>
                <c:pt idx="860">
                  <c:v>200</c:v>
                </c:pt>
                <c:pt idx="861">
                  <c:v>200</c:v>
                </c:pt>
                <c:pt idx="862">
                  <c:v>200</c:v>
                </c:pt>
                <c:pt idx="863">
                  <c:v>200</c:v>
                </c:pt>
                <c:pt idx="864">
                  <c:v>200</c:v>
                </c:pt>
                <c:pt idx="865">
                  <c:v>200</c:v>
                </c:pt>
                <c:pt idx="866">
                  <c:v>200</c:v>
                </c:pt>
                <c:pt idx="867">
                  <c:v>200</c:v>
                </c:pt>
                <c:pt idx="868">
                  <c:v>200</c:v>
                </c:pt>
                <c:pt idx="869">
                  <c:v>200</c:v>
                </c:pt>
                <c:pt idx="870">
                  <c:v>200</c:v>
                </c:pt>
                <c:pt idx="871">
                  <c:v>200</c:v>
                </c:pt>
                <c:pt idx="872">
                  <c:v>200</c:v>
                </c:pt>
                <c:pt idx="873">
                  <c:v>200</c:v>
                </c:pt>
                <c:pt idx="874">
                  <c:v>200</c:v>
                </c:pt>
                <c:pt idx="875">
                  <c:v>200</c:v>
                </c:pt>
                <c:pt idx="876">
                  <c:v>200</c:v>
                </c:pt>
                <c:pt idx="877">
                  <c:v>200</c:v>
                </c:pt>
                <c:pt idx="878">
                  <c:v>200</c:v>
                </c:pt>
                <c:pt idx="879">
                  <c:v>200</c:v>
                </c:pt>
                <c:pt idx="880">
                  <c:v>200</c:v>
                </c:pt>
                <c:pt idx="881">
                  <c:v>200</c:v>
                </c:pt>
                <c:pt idx="882">
                  <c:v>200</c:v>
                </c:pt>
                <c:pt idx="883">
                  <c:v>200</c:v>
                </c:pt>
                <c:pt idx="884">
                  <c:v>200</c:v>
                </c:pt>
                <c:pt idx="885">
                  <c:v>200</c:v>
                </c:pt>
                <c:pt idx="886">
                  <c:v>200</c:v>
                </c:pt>
                <c:pt idx="887">
                  <c:v>200</c:v>
                </c:pt>
                <c:pt idx="888">
                  <c:v>200</c:v>
                </c:pt>
                <c:pt idx="889">
                  <c:v>200</c:v>
                </c:pt>
                <c:pt idx="890">
                  <c:v>200</c:v>
                </c:pt>
                <c:pt idx="891">
                  <c:v>200</c:v>
                </c:pt>
                <c:pt idx="892">
                  <c:v>200</c:v>
                </c:pt>
                <c:pt idx="893">
                  <c:v>200</c:v>
                </c:pt>
                <c:pt idx="894">
                  <c:v>200</c:v>
                </c:pt>
                <c:pt idx="895">
                  <c:v>200</c:v>
                </c:pt>
                <c:pt idx="896">
                  <c:v>200</c:v>
                </c:pt>
                <c:pt idx="897">
                  <c:v>200</c:v>
                </c:pt>
                <c:pt idx="898">
                  <c:v>200</c:v>
                </c:pt>
                <c:pt idx="899">
                  <c:v>200</c:v>
                </c:pt>
                <c:pt idx="900">
                  <c:v>200</c:v>
                </c:pt>
                <c:pt idx="901">
                  <c:v>200</c:v>
                </c:pt>
                <c:pt idx="902">
                  <c:v>200</c:v>
                </c:pt>
                <c:pt idx="903">
                  <c:v>200</c:v>
                </c:pt>
                <c:pt idx="904">
                  <c:v>200</c:v>
                </c:pt>
                <c:pt idx="905">
                  <c:v>200</c:v>
                </c:pt>
                <c:pt idx="906">
                  <c:v>200</c:v>
                </c:pt>
                <c:pt idx="907">
                  <c:v>200</c:v>
                </c:pt>
                <c:pt idx="908">
                  <c:v>200</c:v>
                </c:pt>
                <c:pt idx="909">
                  <c:v>200</c:v>
                </c:pt>
                <c:pt idx="910">
                  <c:v>200</c:v>
                </c:pt>
                <c:pt idx="911">
                  <c:v>200</c:v>
                </c:pt>
                <c:pt idx="912">
                  <c:v>200</c:v>
                </c:pt>
                <c:pt idx="913">
                  <c:v>200</c:v>
                </c:pt>
                <c:pt idx="914">
                  <c:v>200</c:v>
                </c:pt>
                <c:pt idx="915">
                  <c:v>200</c:v>
                </c:pt>
                <c:pt idx="916">
                  <c:v>200</c:v>
                </c:pt>
                <c:pt idx="917">
                  <c:v>200</c:v>
                </c:pt>
                <c:pt idx="918">
                  <c:v>200</c:v>
                </c:pt>
                <c:pt idx="919">
                  <c:v>200</c:v>
                </c:pt>
                <c:pt idx="920">
                  <c:v>200</c:v>
                </c:pt>
                <c:pt idx="921">
                  <c:v>200</c:v>
                </c:pt>
                <c:pt idx="922">
                  <c:v>200</c:v>
                </c:pt>
                <c:pt idx="923">
                  <c:v>200</c:v>
                </c:pt>
                <c:pt idx="924">
                  <c:v>200</c:v>
                </c:pt>
                <c:pt idx="925">
                  <c:v>200</c:v>
                </c:pt>
                <c:pt idx="926">
                  <c:v>200</c:v>
                </c:pt>
                <c:pt idx="927">
                  <c:v>200</c:v>
                </c:pt>
                <c:pt idx="928">
                  <c:v>200</c:v>
                </c:pt>
                <c:pt idx="929">
                  <c:v>200</c:v>
                </c:pt>
                <c:pt idx="930">
                  <c:v>200</c:v>
                </c:pt>
                <c:pt idx="931">
                  <c:v>200</c:v>
                </c:pt>
                <c:pt idx="932">
                  <c:v>200</c:v>
                </c:pt>
                <c:pt idx="933">
                  <c:v>200</c:v>
                </c:pt>
                <c:pt idx="934">
                  <c:v>200</c:v>
                </c:pt>
                <c:pt idx="935">
                  <c:v>200</c:v>
                </c:pt>
                <c:pt idx="936">
                  <c:v>200</c:v>
                </c:pt>
                <c:pt idx="937">
                  <c:v>200</c:v>
                </c:pt>
                <c:pt idx="938">
                  <c:v>200</c:v>
                </c:pt>
                <c:pt idx="939">
                  <c:v>200</c:v>
                </c:pt>
                <c:pt idx="940">
                  <c:v>200</c:v>
                </c:pt>
                <c:pt idx="941">
                  <c:v>200</c:v>
                </c:pt>
                <c:pt idx="942">
                  <c:v>200</c:v>
                </c:pt>
                <c:pt idx="943">
                  <c:v>200</c:v>
                </c:pt>
                <c:pt idx="944">
                  <c:v>200</c:v>
                </c:pt>
                <c:pt idx="945">
                  <c:v>200</c:v>
                </c:pt>
                <c:pt idx="946">
                  <c:v>200</c:v>
                </c:pt>
                <c:pt idx="947">
                  <c:v>200</c:v>
                </c:pt>
                <c:pt idx="948">
                  <c:v>200</c:v>
                </c:pt>
                <c:pt idx="949">
                  <c:v>200</c:v>
                </c:pt>
                <c:pt idx="950">
                  <c:v>200</c:v>
                </c:pt>
                <c:pt idx="951">
                  <c:v>200</c:v>
                </c:pt>
                <c:pt idx="952">
                  <c:v>200</c:v>
                </c:pt>
                <c:pt idx="953">
                  <c:v>200</c:v>
                </c:pt>
                <c:pt idx="954">
                  <c:v>200</c:v>
                </c:pt>
                <c:pt idx="955">
                  <c:v>200</c:v>
                </c:pt>
                <c:pt idx="956">
                  <c:v>200</c:v>
                </c:pt>
                <c:pt idx="957">
                  <c:v>200</c:v>
                </c:pt>
                <c:pt idx="958">
                  <c:v>200</c:v>
                </c:pt>
                <c:pt idx="959">
                  <c:v>200</c:v>
                </c:pt>
                <c:pt idx="960">
                  <c:v>200</c:v>
                </c:pt>
                <c:pt idx="961">
                  <c:v>200</c:v>
                </c:pt>
                <c:pt idx="962">
                  <c:v>200</c:v>
                </c:pt>
                <c:pt idx="963">
                  <c:v>200</c:v>
                </c:pt>
                <c:pt idx="964">
                  <c:v>200</c:v>
                </c:pt>
                <c:pt idx="965">
                  <c:v>200</c:v>
                </c:pt>
                <c:pt idx="966">
                  <c:v>200</c:v>
                </c:pt>
                <c:pt idx="967">
                  <c:v>200</c:v>
                </c:pt>
                <c:pt idx="968">
                  <c:v>200</c:v>
                </c:pt>
                <c:pt idx="969">
                  <c:v>200</c:v>
                </c:pt>
                <c:pt idx="970">
                  <c:v>200</c:v>
                </c:pt>
                <c:pt idx="971">
                  <c:v>200</c:v>
                </c:pt>
                <c:pt idx="972">
                  <c:v>200</c:v>
                </c:pt>
                <c:pt idx="973">
                  <c:v>200</c:v>
                </c:pt>
                <c:pt idx="974">
                  <c:v>200</c:v>
                </c:pt>
                <c:pt idx="975">
                  <c:v>200</c:v>
                </c:pt>
                <c:pt idx="976">
                  <c:v>200</c:v>
                </c:pt>
                <c:pt idx="977">
                  <c:v>200</c:v>
                </c:pt>
                <c:pt idx="978">
                  <c:v>200</c:v>
                </c:pt>
                <c:pt idx="979">
                  <c:v>200</c:v>
                </c:pt>
                <c:pt idx="980">
                  <c:v>200</c:v>
                </c:pt>
                <c:pt idx="981">
                  <c:v>200</c:v>
                </c:pt>
                <c:pt idx="982">
                  <c:v>200</c:v>
                </c:pt>
                <c:pt idx="983">
                  <c:v>200</c:v>
                </c:pt>
                <c:pt idx="984">
                  <c:v>200</c:v>
                </c:pt>
                <c:pt idx="985">
                  <c:v>200</c:v>
                </c:pt>
                <c:pt idx="986">
                  <c:v>200</c:v>
                </c:pt>
                <c:pt idx="987">
                  <c:v>200</c:v>
                </c:pt>
                <c:pt idx="988">
                  <c:v>200</c:v>
                </c:pt>
                <c:pt idx="989">
                  <c:v>200</c:v>
                </c:pt>
                <c:pt idx="990">
                  <c:v>200</c:v>
                </c:pt>
                <c:pt idx="991">
                  <c:v>200</c:v>
                </c:pt>
                <c:pt idx="992">
                  <c:v>200</c:v>
                </c:pt>
                <c:pt idx="993">
                  <c:v>200</c:v>
                </c:pt>
                <c:pt idx="994">
                  <c:v>200</c:v>
                </c:pt>
                <c:pt idx="995">
                  <c:v>200</c:v>
                </c:pt>
                <c:pt idx="996">
                  <c:v>200</c:v>
                </c:pt>
                <c:pt idx="997">
                  <c:v>200</c:v>
                </c:pt>
                <c:pt idx="998">
                  <c:v>200</c:v>
                </c:pt>
                <c:pt idx="999">
                  <c:v>200</c:v>
                </c:pt>
                <c:pt idx="1000">
                  <c:v>200</c:v>
                </c:pt>
                <c:pt idx="1001">
                  <c:v>200</c:v>
                </c:pt>
                <c:pt idx="1002">
                  <c:v>200</c:v>
                </c:pt>
                <c:pt idx="1003">
                  <c:v>200</c:v>
                </c:pt>
                <c:pt idx="1004">
                  <c:v>200</c:v>
                </c:pt>
                <c:pt idx="1005">
                  <c:v>200</c:v>
                </c:pt>
                <c:pt idx="1006">
                  <c:v>200</c:v>
                </c:pt>
                <c:pt idx="1007">
                  <c:v>200</c:v>
                </c:pt>
                <c:pt idx="1008">
                  <c:v>200</c:v>
                </c:pt>
                <c:pt idx="1009">
                  <c:v>200</c:v>
                </c:pt>
                <c:pt idx="1010">
                  <c:v>200</c:v>
                </c:pt>
                <c:pt idx="1011">
                  <c:v>200</c:v>
                </c:pt>
                <c:pt idx="1012">
                  <c:v>200</c:v>
                </c:pt>
                <c:pt idx="1013">
                  <c:v>200</c:v>
                </c:pt>
                <c:pt idx="1014">
                  <c:v>200</c:v>
                </c:pt>
                <c:pt idx="1015">
                  <c:v>200</c:v>
                </c:pt>
                <c:pt idx="1016">
                  <c:v>200</c:v>
                </c:pt>
                <c:pt idx="1017">
                  <c:v>200</c:v>
                </c:pt>
                <c:pt idx="1018">
                  <c:v>200</c:v>
                </c:pt>
                <c:pt idx="1019">
                  <c:v>200</c:v>
                </c:pt>
                <c:pt idx="1020">
                  <c:v>200</c:v>
                </c:pt>
                <c:pt idx="1021">
                  <c:v>200</c:v>
                </c:pt>
                <c:pt idx="1022">
                  <c:v>200</c:v>
                </c:pt>
                <c:pt idx="1023">
                  <c:v>200</c:v>
                </c:pt>
                <c:pt idx="1024">
                  <c:v>200</c:v>
                </c:pt>
                <c:pt idx="1025">
                  <c:v>200</c:v>
                </c:pt>
                <c:pt idx="1026">
                  <c:v>200</c:v>
                </c:pt>
                <c:pt idx="1027">
                  <c:v>200</c:v>
                </c:pt>
                <c:pt idx="1028">
                  <c:v>200</c:v>
                </c:pt>
                <c:pt idx="1029">
                  <c:v>200</c:v>
                </c:pt>
                <c:pt idx="1030">
                  <c:v>200</c:v>
                </c:pt>
                <c:pt idx="1031">
                  <c:v>200</c:v>
                </c:pt>
                <c:pt idx="1032">
                  <c:v>200</c:v>
                </c:pt>
                <c:pt idx="1033">
                  <c:v>200</c:v>
                </c:pt>
                <c:pt idx="1034">
                  <c:v>200</c:v>
                </c:pt>
                <c:pt idx="1035">
                  <c:v>200</c:v>
                </c:pt>
                <c:pt idx="1036">
                  <c:v>200</c:v>
                </c:pt>
                <c:pt idx="1037">
                  <c:v>200</c:v>
                </c:pt>
                <c:pt idx="1038">
                  <c:v>200</c:v>
                </c:pt>
                <c:pt idx="1039">
                  <c:v>200</c:v>
                </c:pt>
                <c:pt idx="1040">
                  <c:v>200</c:v>
                </c:pt>
                <c:pt idx="1041">
                  <c:v>200</c:v>
                </c:pt>
                <c:pt idx="1042">
                  <c:v>200</c:v>
                </c:pt>
                <c:pt idx="1043">
                  <c:v>200</c:v>
                </c:pt>
                <c:pt idx="1044">
                  <c:v>200</c:v>
                </c:pt>
                <c:pt idx="1045">
                  <c:v>200</c:v>
                </c:pt>
                <c:pt idx="1046">
                  <c:v>200</c:v>
                </c:pt>
                <c:pt idx="1047">
                  <c:v>200</c:v>
                </c:pt>
                <c:pt idx="1048">
                  <c:v>200</c:v>
                </c:pt>
                <c:pt idx="1049">
                  <c:v>200</c:v>
                </c:pt>
                <c:pt idx="1050">
                  <c:v>200</c:v>
                </c:pt>
                <c:pt idx="1051">
                  <c:v>200</c:v>
                </c:pt>
                <c:pt idx="1052">
                  <c:v>200</c:v>
                </c:pt>
                <c:pt idx="1053">
                  <c:v>200</c:v>
                </c:pt>
                <c:pt idx="1054">
                  <c:v>200</c:v>
                </c:pt>
                <c:pt idx="1055">
                  <c:v>200</c:v>
                </c:pt>
                <c:pt idx="1056">
                  <c:v>200</c:v>
                </c:pt>
                <c:pt idx="1057">
                  <c:v>200</c:v>
                </c:pt>
                <c:pt idx="1058">
                  <c:v>200</c:v>
                </c:pt>
                <c:pt idx="1059">
                  <c:v>200</c:v>
                </c:pt>
                <c:pt idx="1060">
                  <c:v>200</c:v>
                </c:pt>
                <c:pt idx="1061">
                  <c:v>200</c:v>
                </c:pt>
                <c:pt idx="1062">
                  <c:v>200</c:v>
                </c:pt>
                <c:pt idx="1063">
                  <c:v>200</c:v>
                </c:pt>
                <c:pt idx="1064">
                  <c:v>200</c:v>
                </c:pt>
                <c:pt idx="1065">
                  <c:v>200</c:v>
                </c:pt>
                <c:pt idx="1066">
                  <c:v>200</c:v>
                </c:pt>
                <c:pt idx="1067">
                  <c:v>200</c:v>
                </c:pt>
                <c:pt idx="1068">
                  <c:v>200</c:v>
                </c:pt>
                <c:pt idx="1069">
                  <c:v>200</c:v>
                </c:pt>
                <c:pt idx="1070">
                  <c:v>200</c:v>
                </c:pt>
                <c:pt idx="1071">
                  <c:v>200</c:v>
                </c:pt>
                <c:pt idx="1072">
                  <c:v>200</c:v>
                </c:pt>
                <c:pt idx="1073">
                  <c:v>200</c:v>
                </c:pt>
                <c:pt idx="1074">
                  <c:v>200</c:v>
                </c:pt>
                <c:pt idx="1075">
                  <c:v>200</c:v>
                </c:pt>
                <c:pt idx="1076">
                  <c:v>200</c:v>
                </c:pt>
                <c:pt idx="1077">
                  <c:v>200</c:v>
                </c:pt>
                <c:pt idx="1078">
                  <c:v>200</c:v>
                </c:pt>
                <c:pt idx="1079">
                  <c:v>200</c:v>
                </c:pt>
                <c:pt idx="1080">
                  <c:v>200</c:v>
                </c:pt>
                <c:pt idx="1081">
                  <c:v>200</c:v>
                </c:pt>
                <c:pt idx="1082">
                  <c:v>200</c:v>
                </c:pt>
                <c:pt idx="1083">
                  <c:v>200</c:v>
                </c:pt>
                <c:pt idx="1084">
                  <c:v>200</c:v>
                </c:pt>
                <c:pt idx="1085">
                  <c:v>200</c:v>
                </c:pt>
                <c:pt idx="1086">
                  <c:v>200</c:v>
                </c:pt>
                <c:pt idx="1087">
                  <c:v>200</c:v>
                </c:pt>
                <c:pt idx="1088">
                  <c:v>200</c:v>
                </c:pt>
                <c:pt idx="1089">
                  <c:v>200</c:v>
                </c:pt>
                <c:pt idx="1090">
                  <c:v>200</c:v>
                </c:pt>
                <c:pt idx="1091">
                  <c:v>200</c:v>
                </c:pt>
                <c:pt idx="1092">
                  <c:v>200</c:v>
                </c:pt>
                <c:pt idx="1093">
                  <c:v>200</c:v>
                </c:pt>
                <c:pt idx="1094">
                  <c:v>200</c:v>
                </c:pt>
                <c:pt idx="1095">
                  <c:v>200</c:v>
                </c:pt>
                <c:pt idx="1096">
                  <c:v>200</c:v>
                </c:pt>
                <c:pt idx="1097">
                  <c:v>200</c:v>
                </c:pt>
                <c:pt idx="1098">
                  <c:v>200</c:v>
                </c:pt>
                <c:pt idx="1099">
                  <c:v>200</c:v>
                </c:pt>
                <c:pt idx="1100">
                  <c:v>200</c:v>
                </c:pt>
                <c:pt idx="1101">
                  <c:v>200</c:v>
                </c:pt>
                <c:pt idx="1102">
                  <c:v>200</c:v>
                </c:pt>
                <c:pt idx="1103">
                  <c:v>200</c:v>
                </c:pt>
                <c:pt idx="1104">
                  <c:v>200</c:v>
                </c:pt>
                <c:pt idx="1105">
                  <c:v>200</c:v>
                </c:pt>
                <c:pt idx="1106">
                  <c:v>200</c:v>
                </c:pt>
                <c:pt idx="1107">
                  <c:v>200</c:v>
                </c:pt>
                <c:pt idx="1108">
                  <c:v>200</c:v>
                </c:pt>
                <c:pt idx="1109">
                  <c:v>200</c:v>
                </c:pt>
                <c:pt idx="1110">
                  <c:v>200</c:v>
                </c:pt>
                <c:pt idx="1111">
                  <c:v>200</c:v>
                </c:pt>
                <c:pt idx="1112">
                  <c:v>200</c:v>
                </c:pt>
                <c:pt idx="1113">
                  <c:v>200</c:v>
                </c:pt>
                <c:pt idx="1114">
                  <c:v>200</c:v>
                </c:pt>
                <c:pt idx="1115">
                  <c:v>200</c:v>
                </c:pt>
                <c:pt idx="1116">
                  <c:v>200</c:v>
                </c:pt>
                <c:pt idx="1117">
                  <c:v>200</c:v>
                </c:pt>
                <c:pt idx="1118">
                  <c:v>200</c:v>
                </c:pt>
                <c:pt idx="1119">
                  <c:v>200</c:v>
                </c:pt>
                <c:pt idx="1120">
                  <c:v>200</c:v>
                </c:pt>
                <c:pt idx="1121">
                  <c:v>200</c:v>
                </c:pt>
                <c:pt idx="1122">
                  <c:v>200</c:v>
                </c:pt>
                <c:pt idx="1123">
                  <c:v>200</c:v>
                </c:pt>
                <c:pt idx="1124">
                  <c:v>200</c:v>
                </c:pt>
                <c:pt idx="1125">
                  <c:v>200</c:v>
                </c:pt>
                <c:pt idx="1126">
                  <c:v>200</c:v>
                </c:pt>
                <c:pt idx="1127">
                  <c:v>200</c:v>
                </c:pt>
                <c:pt idx="1128">
                  <c:v>200</c:v>
                </c:pt>
                <c:pt idx="1129">
                  <c:v>200</c:v>
                </c:pt>
                <c:pt idx="1130">
                  <c:v>200</c:v>
                </c:pt>
                <c:pt idx="1131">
                  <c:v>200</c:v>
                </c:pt>
                <c:pt idx="1132">
                  <c:v>200</c:v>
                </c:pt>
                <c:pt idx="1133">
                  <c:v>200</c:v>
                </c:pt>
                <c:pt idx="1134">
                  <c:v>200</c:v>
                </c:pt>
                <c:pt idx="1135">
                  <c:v>200</c:v>
                </c:pt>
                <c:pt idx="1136">
                  <c:v>200</c:v>
                </c:pt>
                <c:pt idx="1137">
                  <c:v>200</c:v>
                </c:pt>
                <c:pt idx="1138">
                  <c:v>200</c:v>
                </c:pt>
                <c:pt idx="1139">
                  <c:v>200</c:v>
                </c:pt>
                <c:pt idx="1140">
                  <c:v>200</c:v>
                </c:pt>
                <c:pt idx="1141">
                  <c:v>200</c:v>
                </c:pt>
                <c:pt idx="1142">
                  <c:v>200</c:v>
                </c:pt>
                <c:pt idx="1143">
                  <c:v>200</c:v>
                </c:pt>
                <c:pt idx="1144">
                  <c:v>200</c:v>
                </c:pt>
                <c:pt idx="1145">
                  <c:v>200</c:v>
                </c:pt>
                <c:pt idx="1146">
                  <c:v>200</c:v>
                </c:pt>
                <c:pt idx="1147">
                  <c:v>200</c:v>
                </c:pt>
                <c:pt idx="1148">
                  <c:v>200</c:v>
                </c:pt>
                <c:pt idx="1149">
                  <c:v>200</c:v>
                </c:pt>
                <c:pt idx="1150">
                  <c:v>200</c:v>
                </c:pt>
                <c:pt idx="1151">
                  <c:v>200</c:v>
                </c:pt>
                <c:pt idx="1152">
                  <c:v>200</c:v>
                </c:pt>
                <c:pt idx="1153">
                  <c:v>200</c:v>
                </c:pt>
                <c:pt idx="1154">
                  <c:v>200</c:v>
                </c:pt>
                <c:pt idx="1155">
                  <c:v>200</c:v>
                </c:pt>
                <c:pt idx="1156">
                  <c:v>200</c:v>
                </c:pt>
                <c:pt idx="1157">
                  <c:v>200</c:v>
                </c:pt>
                <c:pt idx="1158">
                  <c:v>200</c:v>
                </c:pt>
                <c:pt idx="1159">
                  <c:v>200</c:v>
                </c:pt>
                <c:pt idx="1160">
                  <c:v>200</c:v>
                </c:pt>
                <c:pt idx="1161">
                  <c:v>200</c:v>
                </c:pt>
                <c:pt idx="1162">
                  <c:v>200</c:v>
                </c:pt>
                <c:pt idx="1163">
                  <c:v>200</c:v>
                </c:pt>
                <c:pt idx="1164">
                  <c:v>200</c:v>
                </c:pt>
                <c:pt idx="1165">
                  <c:v>200</c:v>
                </c:pt>
                <c:pt idx="1166">
                  <c:v>200</c:v>
                </c:pt>
                <c:pt idx="1167">
                  <c:v>200</c:v>
                </c:pt>
                <c:pt idx="1168">
                  <c:v>200</c:v>
                </c:pt>
                <c:pt idx="1169">
                  <c:v>200</c:v>
                </c:pt>
                <c:pt idx="1170">
                  <c:v>200</c:v>
                </c:pt>
                <c:pt idx="1171">
                  <c:v>200</c:v>
                </c:pt>
                <c:pt idx="1172">
                  <c:v>200</c:v>
                </c:pt>
                <c:pt idx="1173">
                  <c:v>200</c:v>
                </c:pt>
                <c:pt idx="1174">
                  <c:v>200</c:v>
                </c:pt>
                <c:pt idx="1175">
                  <c:v>200</c:v>
                </c:pt>
                <c:pt idx="1176">
                  <c:v>200</c:v>
                </c:pt>
                <c:pt idx="1177">
                  <c:v>200</c:v>
                </c:pt>
                <c:pt idx="1178">
                  <c:v>200</c:v>
                </c:pt>
                <c:pt idx="1179">
                  <c:v>200</c:v>
                </c:pt>
                <c:pt idx="1180">
                  <c:v>200</c:v>
                </c:pt>
                <c:pt idx="1181">
                  <c:v>200</c:v>
                </c:pt>
                <c:pt idx="1182">
                  <c:v>200</c:v>
                </c:pt>
                <c:pt idx="1183">
                  <c:v>200</c:v>
                </c:pt>
                <c:pt idx="1184">
                  <c:v>200</c:v>
                </c:pt>
                <c:pt idx="1185">
                  <c:v>200</c:v>
                </c:pt>
                <c:pt idx="1186">
                  <c:v>200</c:v>
                </c:pt>
                <c:pt idx="1187">
                  <c:v>200</c:v>
                </c:pt>
                <c:pt idx="1188">
                  <c:v>200</c:v>
                </c:pt>
                <c:pt idx="1189">
                  <c:v>200</c:v>
                </c:pt>
                <c:pt idx="1190">
                  <c:v>200</c:v>
                </c:pt>
                <c:pt idx="1191">
                  <c:v>200</c:v>
                </c:pt>
                <c:pt idx="1192">
                  <c:v>200</c:v>
                </c:pt>
                <c:pt idx="1193">
                  <c:v>200</c:v>
                </c:pt>
                <c:pt idx="1194">
                  <c:v>200</c:v>
                </c:pt>
                <c:pt idx="1195">
                  <c:v>200</c:v>
                </c:pt>
                <c:pt idx="1196">
                  <c:v>200</c:v>
                </c:pt>
                <c:pt idx="1197">
                  <c:v>200</c:v>
                </c:pt>
                <c:pt idx="1198">
                  <c:v>200</c:v>
                </c:pt>
                <c:pt idx="1199">
                  <c:v>200</c:v>
                </c:pt>
                <c:pt idx="1200">
                  <c:v>200</c:v>
                </c:pt>
                <c:pt idx="1201">
                  <c:v>200</c:v>
                </c:pt>
                <c:pt idx="1202">
                  <c:v>200</c:v>
                </c:pt>
                <c:pt idx="1203">
                  <c:v>200</c:v>
                </c:pt>
                <c:pt idx="1204">
                  <c:v>200</c:v>
                </c:pt>
                <c:pt idx="1205">
                  <c:v>200</c:v>
                </c:pt>
                <c:pt idx="1206">
                  <c:v>200</c:v>
                </c:pt>
                <c:pt idx="1207">
                  <c:v>200</c:v>
                </c:pt>
                <c:pt idx="1208">
                  <c:v>200</c:v>
                </c:pt>
                <c:pt idx="1209">
                  <c:v>200</c:v>
                </c:pt>
                <c:pt idx="1210">
                  <c:v>200</c:v>
                </c:pt>
                <c:pt idx="1211">
                  <c:v>200</c:v>
                </c:pt>
                <c:pt idx="1212">
                  <c:v>200</c:v>
                </c:pt>
                <c:pt idx="1213">
                  <c:v>200</c:v>
                </c:pt>
                <c:pt idx="1214">
                  <c:v>200</c:v>
                </c:pt>
                <c:pt idx="1215">
                  <c:v>200</c:v>
                </c:pt>
                <c:pt idx="1216">
                  <c:v>200</c:v>
                </c:pt>
                <c:pt idx="1217">
                  <c:v>200</c:v>
                </c:pt>
                <c:pt idx="1218">
                  <c:v>200</c:v>
                </c:pt>
                <c:pt idx="1219">
                  <c:v>200</c:v>
                </c:pt>
                <c:pt idx="1220">
                  <c:v>200</c:v>
                </c:pt>
                <c:pt idx="1221">
                  <c:v>200</c:v>
                </c:pt>
                <c:pt idx="1222">
                  <c:v>200</c:v>
                </c:pt>
                <c:pt idx="1223">
                  <c:v>200</c:v>
                </c:pt>
                <c:pt idx="1224">
                  <c:v>200</c:v>
                </c:pt>
                <c:pt idx="1225">
                  <c:v>200</c:v>
                </c:pt>
                <c:pt idx="1226">
                  <c:v>200</c:v>
                </c:pt>
                <c:pt idx="1227">
                  <c:v>200</c:v>
                </c:pt>
                <c:pt idx="1228">
                  <c:v>200</c:v>
                </c:pt>
                <c:pt idx="1229">
                  <c:v>200</c:v>
                </c:pt>
                <c:pt idx="1230">
                  <c:v>200</c:v>
                </c:pt>
                <c:pt idx="1231">
                  <c:v>200</c:v>
                </c:pt>
                <c:pt idx="1232">
                  <c:v>200</c:v>
                </c:pt>
                <c:pt idx="1233">
                  <c:v>200</c:v>
                </c:pt>
                <c:pt idx="1234">
                  <c:v>200</c:v>
                </c:pt>
                <c:pt idx="1235">
                  <c:v>200</c:v>
                </c:pt>
                <c:pt idx="1236">
                  <c:v>200</c:v>
                </c:pt>
                <c:pt idx="1237">
                  <c:v>200</c:v>
                </c:pt>
                <c:pt idx="1238">
                  <c:v>200</c:v>
                </c:pt>
                <c:pt idx="1239">
                  <c:v>200</c:v>
                </c:pt>
                <c:pt idx="1240">
                  <c:v>200</c:v>
                </c:pt>
                <c:pt idx="1241">
                  <c:v>200</c:v>
                </c:pt>
                <c:pt idx="1242">
                  <c:v>200</c:v>
                </c:pt>
                <c:pt idx="1243">
                  <c:v>200</c:v>
                </c:pt>
                <c:pt idx="1244">
                  <c:v>200</c:v>
                </c:pt>
                <c:pt idx="1245">
                  <c:v>200</c:v>
                </c:pt>
                <c:pt idx="1246">
                  <c:v>200</c:v>
                </c:pt>
                <c:pt idx="1247">
                  <c:v>200</c:v>
                </c:pt>
                <c:pt idx="1248">
                  <c:v>200</c:v>
                </c:pt>
                <c:pt idx="1249">
                  <c:v>200</c:v>
                </c:pt>
                <c:pt idx="1250">
                  <c:v>200</c:v>
                </c:pt>
                <c:pt idx="1251">
                  <c:v>200</c:v>
                </c:pt>
                <c:pt idx="1252">
                  <c:v>200</c:v>
                </c:pt>
                <c:pt idx="1253">
                  <c:v>200</c:v>
                </c:pt>
                <c:pt idx="1254">
                  <c:v>200</c:v>
                </c:pt>
                <c:pt idx="1255">
                  <c:v>200</c:v>
                </c:pt>
                <c:pt idx="1256">
                  <c:v>200</c:v>
                </c:pt>
                <c:pt idx="1257">
                  <c:v>200</c:v>
                </c:pt>
                <c:pt idx="1258">
                  <c:v>200</c:v>
                </c:pt>
                <c:pt idx="1259">
                  <c:v>200</c:v>
                </c:pt>
                <c:pt idx="1260">
                  <c:v>200</c:v>
                </c:pt>
                <c:pt idx="1261">
                  <c:v>200</c:v>
                </c:pt>
                <c:pt idx="1262">
                  <c:v>200</c:v>
                </c:pt>
                <c:pt idx="1263">
                  <c:v>200</c:v>
                </c:pt>
                <c:pt idx="1264">
                  <c:v>200</c:v>
                </c:pt>
                <c:pt idx="1265">
                  <c:v>200</c:v>
                </c:pt>
                <c:pt idx="1266">
                  <c:v>200</c:v>
                </c:pt>
                <c:pt idx="1267">
                  <c:v>200</c:v>
                </c:pt>
                <c:pt idx="1268">
                  <c:v>200</c:v>
                </c:pt>
                <c:pt idx="1269">
                  <c:v>200</c:v>
                </c:pt>
                <c:pt idx="1270">
                  <c:v>200</c:v>
                </c:pt>
                <c:pt idx="1271">
                  <c:v>200</c:v>
                </c:pt>
                <c:pt idx="1272">
                  <c:v>200</c:v>
                </c:pt>
                <c:pt idx="1273">
                  <c:v>200</c:v>
                </c:pt>
                <c:pt idx="1274">
                  <c:v>200</c:v>
                </c:pt>
                <c:pt idx="1275">
                  <c:v>200</c:v>
                </c:pt>
                <c:pt idx="1276">
                  <c:v>200</c:v>
                </c:pt>
                <c:pt idx="1277">
                  <c:v>200</c:v>
                </c:pt>
                <c:pt idx="1278">
                  <c:v>200</c:v>
                </c:pt>
                <c:pt idx="1279">
                  <c:v>200</c:v>
                </c:pt>
                <c:pt idx="1280">
                  <c:v>200</c:v>
                </c:pt>
                <c:pt idx="1281">
                  <c:v>200</c:v>
                </c:pt>
                <c:pt idx="1282">
                  <c:v>200</c:v>
                </c:pt>
                <c:pt idx="1283">
                  <c:v>200</c:v>
                </c:pt>
                <c:pt idx="1284">
                  <c:v>200</c:v>
                </c:pt>
                <c:pt idx="1285">
                  <c:v>200</c:v>
                </c:pt>
                <c:pt idx="1286">
                  <c:v>200</c:v>
                </c:pt>
                <c:pt idx="1287">
                  <c:v>200</c:v>
                </c:pt>
                <c:pt idx="1288">
                  <c:v>200</c:v>
                </c:pt>
                <c:pt idx="1289">
                  <c:v>200</c:v>
                </c:pt>
                <c:pt idx="1290">
                  <c:v>200</c:v>
                </c:pt>
                <c:pt idx="1291">
                  <c:v>200</c:v>
                </c:pt>
                <c:pt idx="1292">
                  <c:v>200</c:v>
                </c:pt>
                <c:pt idx="1293">
                  <c:v>200</c:v>
                </c:pt>
                <c:pt idx="1294">
                  <c:v>200</c:v>
                </c:pt>
                <c:pt idx="1295">
                  <c:v>200</c:v>
                </c:pt>
                <c:pt idx="1296">
                  <c:v>200</c:v>
                </c:pt>
                <c:pt idx="1297">
                  <c:v>200</c:v>
                </c:pt>
                <c:pt idx="1298">
                  <c:v>200</c:v>
                </c:pt>
                <c:pt idx="1299">
                  <c:v>200</c:v>
                </c:pt>
                <c:pt idx="1300">
                  <c:v>200</c:v>
                </c:pt>
                <c:pt idx="1301">
                  <c:v>200</c:v>
                </c:pt>
                <c:pt idx="1302">
                  <c:v>200</c:v>
                </c:pt>
                <c:pt idx="1303">
                  <c:v>200</c:v>
                </c:pt>
                <c:pt idx="1304">
                  <c:v>200</c:v>
                </c:pt>
                <c:pt idx="1305">
                  <c:v>200</c:v>
                </c:pt>
                <c:pt idx="1306">
                  <c:v>200</c:v>
                </c:pt>
                <c:pt idx="1307">
                  <c:v>200</c:v>
                </c:pt>
                <c:pt idx="1308">
                  <c:v>200</c:v>
                </c:pt>
                <c:pt idx="1309">
                  <c:v>200</c:v>
                </c:pt>
                <c:pt idx="1310">
                  <c:v>200</c:v>
                </c:pt>
                <c:pt idx="1311">
                  <c:v>200</c:v>
                </c:pt>
                <c:pt idx="1312">
                  <c:v>200</c:v>
                </c:pt>
                <c:pt idx="1313">
                  <c:v>200</c:v>
                </c:pt>
                <c:pt idx="1314">
                  <c:v>200</c:v>
                </c:pt>
                <c:pt idx="1315">
                  <c:v>200</c:v>
                </c:pt>
                <c:pt idx="1316">
                  <c:v>200</c:v>
                </c:pt>
                <c:pt idx="1317">
                  <c:v>200</c:v>
                </c:pt>
                <c:pt idx="1318">
                  <c:v>200</c:v>
                </c:pt>
                <c:pt idx="1319">
                  <c:v>200</c:v>
                </c:pt>
                <c:pt idx="1320">
                  <c:v>200</c:v>
                </c:pt>
                <c:pt idx="1321">
                  <c:v>200</c:v>
                </c:pt>
                <c:pt idx="1322">
                  <c:v>200</c:v>
                </c:pt>
                <c:pt idx="1323">
                  <c:v>200</c:v>
                </c:pt>
                <c:pt idx="1324">
                  <c:v>200</c:v>
                </c:pt>
                <c:pt idx="1325">
                  <c:v>200</c:v>
                </c:pt>
                <c:pt idx="1326">
                  <c:v>200</c:v>
                </c:pt>
                <c:pt idx="1327">
                  <c:v>200</c:v>
                </c:pt>
                <c:pt idx="1328">
                  <c:v>200</c:v>
                </c:pt>
                <c:pt idx="1329">
                  <c:v>200</c:v>
                </c:pt>
                <c:pt idx="1330">
                  <c:v>200</c:v>
                </c:pt>
                <c:pt idx="1331">
                  <c:v>200</c:v>
                </c:pt>
                <c:pt idx="1332">
                  <c:v>200</c:v>
                </c:pt>
                <c:pt idx="1333">
                  <c:v>200</c:v>
                </c:pt>
                <c:pt idx="1334">
                  <c:v>200</c:v>
                </c:pt>
                <c:pt idx="1335">
                  <c:v>200</c:v>
                </c:pt>
                <c:pt idx="1336">
                  <c:v>200</c:v>
                </c:pt>
                <c:pt idx="1337">
                  <c:v>200</c:v>
                </c:pt>
                <c:pt idx="1338">
                  <c:v>200</c:v>
                </c:pt>
                <c:pt idx="1339">
                  <c:v>200</c:v>
                </c:pt>
                <c:pt idx="1340">
                  <c:v>200</c:v>
                </c:pt>
                <c:pt idx="1341">
                  <c:v>200</c:v>
                </c:pt>
                <c:pt idx="1342">
                  <c:v>200</c:v>
                </c:pt>
                <c:pt idx="1343">
                  <c:v>200</c:v>
                </c:pt>
                <c:pt idx="1344">
                  <c:v>200</c:v>
                </c:pt>
                <c:pt idx="1345">
                  <c:v>200</c:v>
                </c:pt>
                <c:pt idx="1346">
                  <c:v>200</c:v>
                </c:pt>
                <c:pt idx="1347">
                  <c:v>200</c:v>
                </c:pt>
                <c:pt idx="1348">
                  <c:v>200</c:v>
                </c:pt>
                <c:pt idx="1349">
                  <c:v>200</c:v>
                </c:pt>
                <c:pt idx="1350">
                  <c:v>200</c:v>
                </c:pt>
                <c:pt idx="1351">
                  <c:v>200</c:v>
                </c:pt>
                <c:pt idx="1352">
                  <c:v>200</c:v>
                </c:pt>
                <c:pt idx="1353">
                  <c:v>200</c:v>
                </c:pt>
                <c:pt idx="1354">
                  <c:v>200</c:v>
                </c:pt>
                <c:pt idx="1355">
                  <c:v>200</c:v>
                </c:pt>
                <c:pt idx="1356">
                  <c:v>200</c:v>
                </c:pt>
                <c:pt idx="1357">
                  <c:v>200</c:v>
                </c:pt>
                <c:pt idx="1358">
                  <c:v>200</c:v>
                </c:pt>
                <c:pt idx="1359">
                  <c:v>200</c:v>
                </c:pt>
                <c:pt idx="1360">
                  <c:v>200</c:v>
                </c:pt>
                <c:pt idx="1361">
                  <c:v>200</c:v>
                </c:pt>
                <c:pt idx="1362">
                  <c:v>200</c:v>
                </c:pt>
                <c:pt idx="1363">
                  <c:v>200</c:v>
                </c:pt>
                <c:pt idx="1364">
                  <c:v>200</c:v>
                </c:pt>
                <c:pt idx="1365">
                  <c:v>200</c:v>
                </c:pt>
                <c:pt idx="1366">
                  <c:v>200</c:v>
                </c:pt>
                <c:pt idx="1367">
                  <c:v>200</c:v>
                </c:pt>
                <c:pt idx="1368">
                  <c:v>200</c:v>
                </c:pt>
                <c:pt idx="1369">
                  <c:v>200</c:v>
                </c:pt>
                <c:pt idx="1370">
                  <c:v>200</c:v>
                </c:pt>
                <c:pt idx="1371">
                  <c:v>200</c:v>
                </c:pt>
                <c:pt idx="1372">
                  <c:v>200</c:v>
                </c:pt>
                <c:pt idx="1373">
                  <c:v>200</c:v>
                </c:pt>
                <c:pt idx="1374">
                  <c:v>200</c:v>
                </c:pt>
                <c:pt idx="1375">
                  <c:v>200</c:v>
                </c:pt>
                <c:pt idx="1376">
                  <c:v>200</c:v>
                </c:pt>
                <c:pt idx="1377">
                  <c:v>200</c:v>
                </c:pt>
                <c:pt idx="1378">
                  <c:v>200</c:v>
                </c:pt>
                <c:pt idx="1379">
                  <c:v>200</c:v>
                </c:pt>
                <c:pt idx="1380">
                  <c:v>200</c:v>
                </c:pt>
                <c:pt idx="1381">
                  <c:v>200</c:v>
                </c:pt>
                <c:pt idx="1382">
                  <c:v>200</c:v>
                </c:pt>
                <c:pt idx="1383">
                  <c:v>200</c:v>
                </c:pt>
                <c:pt idx="1384">
                  <c:v>200</c:v>
                </c:pt>
                <c:pt idx="1385">
                  <c:v>200</c:v>
                </c:pt>
                <c:pt idx="1386">
                  <c:v>200</c:v>
                </c:pt>
                <c:pt idx="1387">
                  <c:v>200</c:v>
                </c:pt>
                <c:pt idx="1388">
                  <c:v>200</c:v>
                </c:pt>
                <c:pt idx="1389">
                  <c:v>200</c:v>
                </c:pt>
                <c:pt idx="1390">
                  <c:v>200</c:v>
                </c:pt>
                <c:pt idx="1391">
                  <c:v>200</c:v>
                </c:pt>
                <c:pt idx="1392">
                  <c:v>200</c:v>
                </c:pt>
                <c:pt idx="1393">
                  <c:v>200</c:v>
                </c:pt>
                <c:pt idx="1394">
                  <c:v>200</c:v>
                </c:pt>
                <c:pt idx="1395">
                  <c:v>200</c:v>
                </c:pt>
                <c:pt idx="1396">
                  <c:v>200</c:v>
                </c:pt>
                <c:pt idx="1397">
                  <c:v>200</c:v>
                </c:pt>
                <c:pt idx="1398">
                  <c:v>200</c:v>
                </c:pt>
                <c:pt idx="1399">
                  <c:v>200</c:v>
                </c:pt>
                <c:pt idx="1400">
                  <c:v>200</c:v>
                </c:pt>
                <c:pt idx="1401">
                  <c:v>200</c:v>
                </c:pt>
                <c:pt idx="1402">
                  <c:v>200</c:v>
                </c:pt>
                <c:pt idx="1403">
                  <c:v>200</c:v>
                </c:pt>
                <c:pt idx="1404">
                  <c:v>200</c:v>
                </c:pt>
                <c:pt idx="1405">
                  <c:v>200</c:v>
                </c:pt>
                <c:pt idx="1406">
                  <c:v>200</c:v>
                </c:pt>
                <c:pt idx="1407">
                  <c:v>200</c:v>
                </c:pt>
                <c:pt idx="1408">
                  <c:v>200</c:v>
                </c:pt>
                <c:pt idx="1409">
                  <c:v>200</c:v>
                </c:pt>
                <c:pt idx="1410">
                  <c:v>200</c:v>
                </c:pt>
                <c:pt idx="1411">
                  <c:v>200</c:v>
                </c:pt>
                <c:pt idx="1412">
                  <c:v>200</c:v>
                </c:pt>
                <c:pt idx="1413">
                  <c:v>200</c:v>
                </c:pt>
                <c:pt idx="1414">
                  <c:v>200</c:v>
                </c:pt>
                <c:pt idx="1415">
                  <c:v>200</c:v>
                </c:pt>
                <c:pt idx="1416">
                  <c:v>200</c:v>
                </c:pt>
                <c:pt idx="1417">
                  <c:v>200</c:v>
                </c:pt>
                <c:pt idx="1418">
                  <c:v>200</c:v>
                </c:pt>
                <c:pt idx="1419">
                  <c:v>200</c:v>
                </c:pt>
                <c:pt idx="1420">
                  <c:v>200</c:v>
                </c:pt>
                <c:pt idx="1421">
                  <c:v>200</c:v>
                </c:pt>
                <c:pt idx="1422">
                  <c:v>200</c:v>
                </c:pt>
                <c:pt idx="1423">
                  <c:v>200</c:v>
                </c:pt>
                <c:pt idx="1424">
                  <c:v>200</c:v>
                </c:pt>
                <c:pt idx="1425">
                  <c:v>200</c:v>
                </c:pt>
                <c:pt idx="1426">
                  <c:v>200</c:v>
                </c:pt>
                <c:pt idx="1427">
                  <c:v>200</c:v>
                </c:pt>
                <c:pt idx="1428">
                  <c:v>200</c:v>
                </c:pt>
                <c:pt idx="1429">
                  <c:v>200</c:v>
                </c:pt>
                <c:pt idx="1430">
                  <c:v>200</c:v>
                </c:pt>
                <c:pt idx="1431">
                  <c:v>200</c:v>
                </c:pt>
                <c:pt idx="1432">
                  <c:v>200</c:v>
                </c:pt>
                <c:pt idx="1433">
                  <c:v>200</c:v>
                </c:pt>
                <c:pt idx="1434">
                  <c:v>200</c:v>
                </c:pt>
                <c:pt idx="1435">
                  <c:v>200</c:v>
                </c:pt>
                <c:pt idx="1436">
                  <c:v>200</c:v>
                </c:pt>
                <c:pt idx="1437">
                  <c:v>200</c:v>
                </c:pt>
                <c:pt idx="1438">
                  <c:v>200</c:v>
                </c:pt>
                <c:pt idx="1439">
                  <c:v>200</c:v>
                </c:pt>
                <c:pt idx="1440">
                  <c:v>200</c:v>
                </c:pt>
                <c:pt idx="1441">
                  <c:v>200</c:v>
                </c:pt>
                <c:pt idx="1442">
                  <c:v>200</c:v>
                </c:pt>
                <c:pt idx="1443">
                  <c:v>200</c:v>
                </c:pt>
                <c:pt idx="1444">
                  <c:v>200</c:v>
                </c:pt>
                <c:pt idx="1445">
                  <c:v>200</c:v>
                </c:pt>
                <c:pt idx="1446">
                  <c:v>200</c:v>
                </c:pt>
                <c:pt idx="1447">
                  <c:v>200</c:v>
                </c:pt>
                <c:pt idx="1448">
                  <c:v>200</c:v>
                </c:pt>
                <c:pt idx="1449">
                  <c:v>200</c:v>
                </c:pt>
                <c:pt idx="1450">
                  <c:v>200</c:v>
                </c:pt>
                <c:pt idx="1451">
                  <c:v>200</c:v>
                </c:pt>
                <c:pt idx="1452">
                  <c:v>200</c:v>
                </c:pt>
                <c:pt idx="1453">
                  <c:v>200</c:v>
                </c:pt>
                <c:pt idx="1454">
                  <c:v>200</c:v>
                </c:pt>
                <c:pt idx="1455">
                  <c:v>200</c:v>
                </c:pt>
                <c:pt idx="1456">
                  <c:v>200</c:v>
                </c:pt>
                <c:pt idx="1457">
                  <c:v>200</c:v>
                </c:pt>
                <c:pt idx="1458">
                  <c:v>200</c:v>
                </c:pt>
                <c:pt idx="1459">
                  <c:v>200</c:v>
                </c:pt>
                <c:pt idx="1460">
                  <c:v>200</c:v>
                </c:pt>
                <c:pt idx="1461">
                  <c:v>200</c:v>
                </c:pt>
                <c:pt idx="1462">
                  <c:v>200</c:v>
                </c:pt>
                <c:pt idx="1463">
                  <c:v>200</c:v>
                </c:pt>
                <c:pt idx="1464">
                  <c:v>200</c:v>
                </c:pt>
                <c:pt idx="1465">
                  <c:v>200</c:v>
                </c:pt>
                <c:pt idx="1466">
                  <c:v>200</c:v>
                </c:pt>
                <c:pt idx="1467">
                  <c:v>200</c:v>
                </c:pt>
                <c:pt idx="1468">
                  <c:v>200</c:v>
                </c:pt>
                <c:pt idx="1469">
                  <c:v>200</c:v>
                </c:pt>
                <c:pt idx="1470">
                  <c:v>200</c:v>
                </c:pt>
                <c:pt idx="1471">
                  <c:v>200</c:v>
                </c:pt>
                <c:pt idx="1472">
                  <c:v>200</c:v>
                </c:pt>
                <c:pt idx="1473">
                  <c:v>200</c:v>
                </c:pt>
                <c:pt idx="1474">
                  <c:v>200</c:v>
                </c:pt>
                <c:pt idx="1475">
                  <c:v>200</c:v>
                </c:pt>
                <c:pt idx="1476">
                  <c:v>200</c:v>
                </c:pt>
                <c:pt idx="1477">
                  <c:v>200</c:v>
                </c:pt>
                <c:pt idx="1478">
                  <c:v>200</c:v>
                </c:pt>
                <c:pt idx="1479">
                  <c:v>200</c:v>
                </c:pt>
                <c:pt idx="1480">
                  <c:v>200</c:v>
                </c:pt>
                <c:pt idx="1481">
                  <c:v>200</c:v>
                </c:pt>
                <c:pt idx="1482">
                  <c:v>200</c:v>
                </c:pt>
                <c:pt idx="1483">
                  <c:v>200</c:v>
                </c:pt>
                <c:pt idx="1484">
                  <c:v>200</c:v>
                </c:pt>
                <c:pt idx="1485">
                  <c:v>200</c:v>
                </c:pt>
                <c:pt idx="1486">
                  <c:v>200</c:v>
                </c:pt>
                <c:pt idx="1487">
                  <c:v>200</c:v>
                </c:pt>
                <c:pt idx="1488">
                  <c:v>200</c:v>
                </c:pt>
                <c:pt idx="1489">
                  <c:v>200</c:v>
                </c:pt>
                <c:pt idx="1490">
                  <c:v>200</c:v>
                </c:pt>
                <c:pt idx="1491">
                  <c:v>200</c:v>
                </c:pt>
                <c:pt idx="1492">
                  <c:v>200</c:v>
                </c:pt>
                <c:pt idx="1493">
                  <c:v>200</c:v>
                </c:pt>
                <c:pt idx="1494">
                  <c:v>200</c:v>
                </c:pt>
                <c:pt idx="1495">
                  <c:v>200</c:v>
                </c:pt>
                <c:pt idx="1496">
                  <c:v>200</c:v>
                </c:pt>
                <c:pt idx="1497">
                  <c:v>200</c:v>
                </c:pt>
                <c:pt idx="1498">
                  <c:v>200</c:v>
                </c:pt>
                <c:pt idx="1499">
                  <c:v>200</c:v>
                </c:pt>
                <c:pt idx="1500">
                  <c:v>200</c:v>
                </c:pt>
                <c:pt idx="1501">
                  <c:v>200</c:v>
                </c:pt>
                <c:pt idx="1502">
                  <c:v>200</c:v>
                </c:pt>
                <c:pt idx="1503">
                  <c:v>200</c:v>
                </c:pt>
                <c:pt idx="1504">
                  <c:v>200</c:v>
                </c:pt>
                <c:pt idx="1505">
                  <c:v>200</c:v>
                </c:pt>
                <c:pt idx="1506">
                  <c:v>200</c:v>
                </c:pt>
                <c:pt idx="1507">
                  <c:v>200</c:v>
                </c:pt>
                <c:pt idx="1508">
                  <c:v>200</c:v>
                </c:pt>
                <c:pt idx="1509">
                  <c:v>200</c:v>
                </c:pt>
                <c:pt idx="1510">
                  <c:v>200</c:v>
                </c:pt>
                <c:pt idx="1511">
                  <c:v>200</c:v>
                </c:pt>
                <c:pt idx="1512">
                  <c:v>200</c:v>
                </c:pt>
                <c:pt idx="1513">
                  <c:v>200</c:v>
                </c:pt>
                <c:pt idx="1514">
                  <c:v>200</c:v>
                </c:pt>
                <c:pt idx="1515">
                  <c:v>200</c:v>
                </c:pt>
                <c:pt idx="1516">
                  <c:v>200</c:v>
                </c:pt>
                <c:pt idx="1517">
                  <c:v>200</c:v>
                </c:pt>
                <c:pt idx="1518">
                  <c:v>200</c:v>
                </c:pt>
                <c:pt idx="1519">
                  <c:v>200</c:v>
                </c:pt>
                <c:pt idx="1520">
                  <c:v>200</c:v>
                </c:pt>
                <c:pt idx="1521">
                  <c:v>200</c:v>
                </c:pt>
                <c:pt idx="1522">
                  <c:v>200</c:v>
                </c:pt>
                <c:pt idx="1523">
                  <c:v>200</c:v>
                </c:pt>
                <c:pt idx="1524">
                  <c:v>200</c:v>
                </c:pt>
                <c:pt idx="1525">
                  <c:v>200</c:v>
                </c:pt>
                <c:pt idx="1526">
                  <c:v>200</c:v>
                </c:pt>
                <c:pt idx="1527">
                  <c:v>200</c:v>
                </c:pt>
                <c:pt idx="1528">
                  <c:v>200</c:v>
                </c:pt>
                <c:pt idx="1529">
                  <c:v>200</c:v>
                </c:pt>
                <c:pt idx="1530">
                  <c:v>200</c:v>
                </c:pt>
                <c:pt idx="1531">
                  <c:v>200</c:v>
                </c:pt>
                <c:pt idx="1532">
                  <c:v>200</c:v>
                </c:pt>
                <c:pt idx="1533">
                  <c:v>200</c:v>
                </c:pt>
                <c:pt idx="1534">
                  <c:v>200</c:v>
                </c:pt>
                <c:pt idx="1535">
                  <c:v>200</c:v>
                </c:pt>
                <c:pt idx="1536">
                  <c:v>200</c:v>
                </c:pt>
                <c:pt idx="1537">
                  <c:v>200</c:v>
                </c:pt>
                <c:pt idx="1538">
                  <c:v>200</c:v>
                </c:pt>
                <c:pt idx="1539">
                  <c:v>200</c:v>
                </c:pt>
                <c:pt idx="1540">
                  <c:v>200</c:v>
                </c:pt>
                <c:pt idx="1541">
                  <c:v>200</c:v>
                </c:pt>
                <c:pt idx="1542">
                  <c:v>200</c:v>
                </c:pt>
                <c:pt idx="1543">
                  <c:v>200</c:v>
                </c:pt>
                <c:pt idx="1544">
                  <c:v>200</c:v>
                </c:pt>
                <c:pt idx="1545">
                  <c:v>200</c:v>
                </c:pt>
                <c:pt idx="1546">
                  <c:v>200</c:v>
                </c:pt>
                <c:pt idx="1547">
                  <c:v>200</c:v>
                </c:pt>
                <c:pt idx="1548">
                  <c:v>200</c:v>
                </c:pt>
                <c:pt idx="1549">
                  <c:v>200</c:v>
                </c:pt>
                <c:pt idx="1550">
                  <c:v>200</c:v>
                </c:pt>
                <c:pt idx="1551">
                  <c:v>200</c:v>
                </c:pt>
                <c:pt idx="1552">
                  <c:v>200</c:v>
                </c:pt>
                <c:pt idx="1553">
                  <c:v>200</c:v>
                </c:pt>
                <c:pt idx="1554">
                  <c:v>200</c:v>
                </c:pt>
                <c:pt idx="1555">
                  <c:v>200</c:v>
                </c:pt>
                <c:pt idx="1556">
                  <c:v>200</c:v>
                </c:pt>
                <c:pt idx="1557">
                  <c:v>200</c:v>
                </c:pt>
                <c:pt idx="1558">
                  <c:v>200</c:v>
                </c:pt>
                <c:pt idx="1559">
                  <c:v>200</c:v>
                </c:pt>
                <c:pt idx="1560">
                  <c:v>200</c:v>
                </c:pt>
                <c:pt idx="1561">
                  <c:v>200</c:v>
                </c:pt>
                <c:pt idx="1562">
                  <c:v>200</c:v>
                </c:pt>
                <c:pt idx="1563">
                  <c:v>200</c:v>
                </c:pt>
                <c:pt idx="1564">
                  <c:v>200</c:v>
                </c:pt>
                <c:pt idx="1565">
                  <c:v>200</c:v>
                </c:pt>
                <c:pt idx="1566">
                  <c:v>200</c:v>
                </c:pt>
                <c:pt idx="1567">
                  <c:v>200</c:v>
                </c:pt>
                <c:pt idx="1568">
                  <c:v>200</c:v>
                </c:pt>
                <c:pt idx="1569">
                  <c:v>200</c:v>
                </c:pt>
                <c:pt idx="1570">
                  <c:v>200</c:v>
                </c:pt>
                <c:pt idx="1571">
                  <c:v>200</c:v>
                </c:pt>
                <c:pt idx="1572">
                  <c:v>200</c:v>
                </c:pt>
                <c:pt idx="1573">
                  <c:v>200</c:v>
                </c:pt>
                <c:pt idx="1574">
                  <c:v>200</c:v>
                </c:pt>
                <c:pt idx="1575">
                  <c:v>200</c:v>
                </c:pt>
                <c:pt idx="1576">
                  <c:v>200</c:v>
                </c:pt>
                <c:pt idx="1577">
                  <c:v>200</c:v>
                </c:pt>
                <c:pt idx="1578">
                  <c:v>200</c:v>
                </c:pt>
                <c:pt idx="1579">
                  <c:v>200</c:v>
                </c:pt>
                <c:pt idx="1580">
                  <c:v>200</c:v>
                </c:pt>
                <c:pt idx="1581">
                  <c:v>200</c:v>
                </c:pt>
                <c:pt idx="1582">
                  <c:v>200</c:v>
                </c:pt>
                <c:pt idx="1583">
                  <c:v>200</c:v>
                </c:pt>
                <c:pt idx="1584">
                  <c:v>200</c:v>
                </c:pt>
                <c:pt idx="1585">
                  <c:v>200</c:v>
                </c:pt>
                <c:pt idx="1586">
                  <c:v>200</c:v>
                </c:pt>
                <c:pt idx="1587">
                  <c:v>200</c:v>
                </c:pt>
                <c:pt idx="1588">
                  <c:v>200</c:v>
                </c:pt>
                <c:pt idx="1589">
                  <c:v>200</c:v>
                </c:pt>
                <c:pt idx="1590">
                  <c:v>200</c:v>
                </c:pt>
                <c:pt idx="1591">
                  <c:v>200</c:v>
                </c:pt>
                <c:pt idx="1592">
                  <c:v>200</c:v>
                </c:pt>
                <c:pt idx="1593">
                  <c:v>200</c:v>
                </c:pt>
                <c:pt idx="1594">
                  <c:v>200</c:v>
                </c:pt>
                <c:pt idx="1595">
                  <c:v>200</c:v>
                </c:pt>
                <c:pt idx="1596">
                  <c:v>200</c:v>
                </c:pt>
                <c:pt idx="1597">
                  <c:v>200</c:v>
                </c:pt>
                <c:pt idx="1598">
                  <c:v>200</c:v>
                </c:pt>
                <c:pt idx="1599">
                  <c:v>200</c:v>
                </c:pt>
                <c:pt idx="1600">
                  <c:v>200</c:v>
                </c:pt>
                <c:pt idx="1601">
                  <c:v>200</c:v>
                </c:pt>
                <c:pt idx="1602">
                  <c:v>200</c:v>
                </c:pt>
                <c:pt idx="1603">
                  <c:v>200</c:v>
                </c:pt>
                <c:pt idx="1604">
                  <c:v>200</c:v>
                </c:pt>
                <c:pt idx="1605">
                  <c:v>200</c:v>
                </c:pt>
                <c:pt idx="1606">
                  <c:v>200</c:v>
                </c:pt>
                <c:pt idx="1607">
                  <c:v>200</c:v>
                </c:pt>
                <c:pt idx="1608">
                  <c:v>200</c:v>
                </c:pt>
                <c:pt idx="1609">
                  <c:v>200</c:v>
                </c:pt>
                <c:pt idx="1610">
                  <c:v>200</c:v>
                </c:pt>
                <c:pt idx="1611">
                  <c:v>200</c:v>
                </c:pt>
                <c:pt idx="1612">
                  <c:v>200</c:v>
                </c:pt>
                <c:pt idx="1613">
                  <c:v>200</c:v>
                </c:pt>
                <c:pt idx="1614">
                  <c:v>200</c:v>
                </c:pt>
                <c:pt idx="1615">
                  <c:v>200</c:v>
                </c:pt>
                <c:pt idx="1616">
                  <c:v>200</c:v>
                </c:pt>
                <c:pt idx="1617">
                  <c:v>200</c:v>
                </c:pt>
                <c:pt idx="1618">
                  <c:v>200</c:v>
                </c:pt>
                <c:pt idx="1619">
                  <c:v>200</c:v>
                </c:pt>
                <c:pt idx="1620">
                  <c:v>200</c:v>
                </c:pt>
                <c:pt idx="1621">
                  <c:v>200</c:v>
                </c:pt>
                <c:pt idx="1622">
                  <c:v>200</c:v>
                </c:pt>
                <c:pt idx="1623">
                  <c:v>200</c:v>
                </c:pt>
                <c:pt idx="1624">
                  <c:v>200</c:v>
                </c:pt>
                <c:pt idx="1625">
                  <c:v>200</c:v>
                </c:pt>
                <c:pt idx="1626">
                  <c:v>200</c:v>
                </c:pt>
                <c:pt idx="1627">
                  <c:v>200</c:v>
                </c:pt>
                <c:pt idx="1628">
                  <c:v>200</c:v>
                </c:pt>
                <c:pt idx="1629">
                  <c:v>200</c:v>
                </c:pt>
                <c:pt idx="1630">
                  <c:v>200</c:v>
                </c:pt>
                <c:pt idx="1631">
                  <c:v>200</c:v>
                </c:pt>
                <c:pt idx="1632">
                  <c:v>200</c:v>
                </c:pt>
                <c:pt idx="1633">
                  <c:v>200</c:v>
                </c:pt>
                <c:pt idx="1634">
                  <c:v>200</c:v>
                </c:pt>
                <c:pt idx="1635">
                  <c:v>200</c:v>
                </c:pt>
                <c:pt idx="1636">
                  <c:v>200</c:v>
                </c:pt>
                <c:pt idx="1637">
                  <c:v>200</c:v>
                </c:pt>
                <c:pt idx="1638">
                  <c:v>200</c:v>
                </c:pt>
                <c:pt idx="1639">
                  <c:v>200</c:v>
                </c:pt>
                <c:pt idx="1640">
                  <c:v>200</c:v>
                </c:pt>
                <c:pt idx="1641">
                  <c:v>200</c:v>
                </c:pt>
                <c:pt idx="1642">
                  <c:v>200</c:v>
                </c:pt>
                <c:pt idx="1643">
                  <c:v>200</c:v>
                </c:pt>
                <c:pt idx="1644">
                  <c:v>200</c:v>
                </c:pt>
                <c:pt idx="1645">
                  <c:v>200</c:v>
                </c:pt>
                <c:pt idx="1646">
                  <c:v>200</c:v>
                </c:pt>
                <c:pt idx="1647">
                  <c:v>200</c:v>
                </c:pt>
                <c:pt idx="1648">
                  <c:v>200</c:v>
                </c:pt>
                <c:pt idx="1649">
                  <c:v>200</c:v>
                </c:pt>
                <c:pt idx="1650">
                  <c:v>200</c:v>
                </c:pt>
                <c:pt idx="1651">
                  <c:v>200</c:v>
                </c:pt>
                <c:pt idx="1652">
                  <c:v>200</c:v>
                </c:pt>
                <c:pt idx="1653">
                  <c:v>200</c:v>
                </c:pt>
                <c:pt idx="1654">
                  <c:v>200</c:v>
                </c:pt>
                <c:pt idx="1655">
                  <c:v>200</c:v>
                </c:pt>
                <c:pt idx="1656">
                  <c:v>200</c:v>
                </c:pt>
                <c:pt idx="1657">
                  <c:v>200</c:v>
                </c:pt>
                <c:pt idx="1658">
                  <c:v>200</c:v>
                </c:pt>
                <c:pt idx="1659">
                  <c:v>200</c:v>
                </c:pt>
                <c:pt idx="1660">
                  <c:v>200</c:v>
                </c:pt>
                <c:pt idx="1661">
                  <c:v>200</c:v>
                </c:pt>
                <c:pt idx="1662">
                  <c:v>200</c:v>
                </c:pt>
                <c:pt idx="1663">
                  <c:v>200</c:v>
                </c:pt>
                <c:pt idx="1664">
                  <c:v>200</c:v>
                </c:pt>
                <c:pt idx="1665">
                  <c:v>200</c:v>
                </c:pt>
                <c:pt idx="1666">
                  <c:v>200</c:v>
                </c:pt>
                <c:pt idx="1667">
                  <c:v>200</c:v>
                </c:pt>
                <c:pt idx="1668">
                  <c:v>200</c:v>
                </c:pt>
                <c:pt idx="1669">
                  <c:v>200</c:v>
                </c:pt>
                <c:pt idx="1670">
                  <c:v>200</c:v>
                </c:pt>
                <c:pt idx="1671">
                  <c:v>200</c:v>
                </c:pt>
                <c:pt idx="1672">
                  <c:v>200</c:v>
                </c:pt>
                <c:pt idx="1673">
                  <c:v>200</c:v>
                </c:pt>
                <c:pt idx="1674">
                  <c:v>200</c:v>
                </c:pt>
                <c:pt idx="1675">
                  <c:v>200</c:v>
                </c:pt>
                <c:pt idx="1676">
                  <c:v>200</c:v>
                </c:pt>
                <c:pt idx="1677">
                  <c:v>200</c:v>
                </c:pt>
                <c:pt idx="1678">
                  <c:v>200</c:v>
                </c:pt>
                <c:pt idx="1679">
                  <c:v>200</c:v>
                </c:pt>
                <c:pt idx="1680">
                  <c:v>200</c:v>
                </c:pt>
                <c:pt idx="1681">
                  <c:v>200</c:v>
                </c:pt>
                <c:pt idx="1682">
                  <c:v>200</c:v>
                </c:pt>
                <c:pt idx="1683">
                  <c:v>200</c:v>
                </c:pt>
                <c:pt idx="1684">
                  <c:v>200</c:v>
                </c:pt>
                <c:pt idx="1685">
                  <c:v>200</c:v>
                </c:pt>
                <c:pt idx="1686">
                  <c:v>200</c:v>
                </c:pt>
                <c:pt idx="1687">
                  <c:v>200</c:v>
                </c:pt>
                <c:pt idx="1688">
                  <c:v>200</c:v>
                </c:pt>
                <c:pt idx="1689">
                  <c:v>200</c:v>
                </c:pt>
                <c:pt idx="1690">
                  <c:v>200</c:v>
                </c:pt>
                <c:pt idx="1691">
                  <c:v>200</c:v>
                </c:pt>
                <c:pt idx="1692">
                  <c:v>200</c:v>
                </c:pt>
                <c:pt idx="1693">
                  <c:v>200</c:v>
                </c:pt>
                <c:pt idx="1694">
                  <c:v>200</c:v>
                </c:pt>
                <c:pt idx="1695">
                  <c:v>200</c:v>
                </c:pt>
                <c:pt idx="1696">
                  <c:v>200</c:v>
                </c:pt>
                <c:pt idx="1697">
                  <c:v>200</c:v>
                </c:pt>
                <c:pt idx="1698">
                  <c:v>200</c:v>
                </c:pt>
                <c:pt idx="1699">
                  <c:v>200</c:v>
                </c:pt>
                <c:pt idx="1700">
                  <c:v>200</c:v>
                </c:pt>
                <c:pt idx="1701">
                  <c:v>200</c:v>
                </c:pt>
                <c:pt idx="1702">
                  <c:v>200</c:v>
                </c:pt>
                <c:pt idx="1703">
                  <c:v>200</c:v>
                </c:pt>
                <c:pt idx="1704">
                  <c:v>200</c:v>
                </c:pt>
                <c:pt idx="1705">
                  <c:v>200</c:v>
                </c:pt>
                <c:pt idx="1706">
                  <c:v>200</c:v>
                </c:pt>
                <c:pt idx="1707">
                  <c:v>200</c:v>
                </c:pt>
                <c:pt idx="1708">
                  <c:v>200</c:v>
                </c:pt>
                <c:pt idx="1709">
                  <c:v>200</c:v>
                </c:pt>
                <c:pt idx="1710">
                  <c:v>200</c:v>
                </c:pt>
                <c:pt idx="1711">
                  <c:v>200</c:v>
                </c:pt>
                <c:pt idx="1712">
                  <c:v>200</c:v>
                </c:pt>
                <c:pt idx="1713">
                  <c:v>200</c:v>
                </c:pt>
                <c:pt idx="1714">
                  <c:v>200</c:v>
                </c:pt>
                <c:pt idx="1715">
                  <c:v>200</c:v>
                </c:pt>
                <c:pt idx="1716">
                  <c:v>200</c:v>
                </c:pt>
                <c:pt idx="1717">
                  <c:v>200</c:v>
                </c:pt>
                <c:pt idx="1718">
                  <c:v>200</c:v>
                </c:pt>
                <c:pt idx="1719">
                  <c:v>200</c:v>
                </c:pt>
                <c:pt idx="1720">
                  <c:v>200</c:v>
                </c:pt>
                <c:pt idx="1721">
                  <c:v>200</c:v>
                </c:pt>
                <c:pt idx="1722">
                  <c:v>200</c:v>
                </c:pt>
                <c:pt idx="1723">
                  <c:v>200</c:v>
                </c:pt>
                <c:pt idx="1724">
                  <c:v>200</c:v>
                </c:pt>
                <c:pt idx="1725">
                  <c:v>200</c:v>
                </c:pt>
                <c:pt idx="1726">
                  <c:v>200</c:v>
                </c:pt>
                <c:pt idx="1727">
                  <c:v>200</c:v>
                </c:pt>
                <c:pt idx="1728">
                  <c:v>200</c:v>
                </c:pt>
                <c:pt idx="1729">
                  <c:v>200</c:v>
                </c:pt>
                <c:pt idx="1730">
                  <c:v>200</c:v>
                </c:pt>
                <c:pt idx="1731">
                  <c:v>200</c:v>
                </c:pt>
                <c:pt idx="1732">
                  <c:v>200</c:v>
                </c:pt>
                <c:pt idx="1733">
                  <c:v>200</c:v>
                </c:pt>
                <c:pt idx="1734">
                  <c:v>200</c:v>
                </c:pt>
                <c:pt idx="1735">
                  <c:v>200</c:v>
                </c:pt>
                <c:pt idx="1736">
                  <c:v>200</c:v>
                </c:pt>
                <c:pt idx="1737">
                  <c:v>200</c:v>
                </c:pt>
                <c:pt idx="1738">
                  <c:v>200</c:v>
                </c:pt>
                <c:pt idx="1739">
                  <c:v>200</c:v>
                </c:pt>
                <c:pt idx="1740">
                  <c:v>200</c:v>
                </c:pt>
                <c:pt idx="1741">
                  <c:v>200</c:v>
                </c:pt>
                <c:pt idx="1742">
                  <c:v>200</c:v>
                </c:pt>
                <c:pt idx="1743">
                  <c:v>200</c:v>
                </c:pt>
                <c:pt idx="1744">
                  <c:v>200</c:v>
                </c:pt>
                <c:pt idx="1745">
                  <c:v>200</c:v>
                </c:pt>
                <c:pt idx="1746">
                  <c:v>200</c:v>
                </c:pt>
                <c:pt idx="1747">
                  <c:v>200</c:v>
                </c:pt>
                <c:pt idx="1748">
                  <c:v>200</c:v>
                </c:pt>
                <c:pt idx="1749">
                  <c:v>200</c:v>
                </c:pt>
                <c:pt idx="1750">
                  <c:v>200</c:v>
                </c:pt>
                <c:pt idx="1751">
                  <c:v>200</c:v>
                </c:pt>
                <c:pt idx="1752">
                  <c:v>200</c:v>
                </c:pt>
                <c:pt idx="1753">
                  <c:v>200</c:v>
                </c:pt>
                <c:pt idx="1754">
                  <c:v>200</c:v>
                </c:pt>
                <c:pt idx="1755">
                  <c:v>200</c:v>
                </c:pt>
                <c:pt idx="1756">
                  <c:v>200</c:v>
                </c:pt>
                <c:pt idx="1757">
                  <c:v>200</c:v>
                </c:pt>
                <c:pt idx="1758">
                  <c:v>200</c:v>
                </c:pt>
                <c:pt idx="1759">
                  <c:v>200</c:v>
                </c:pt>
                <c:pt idx="1760">
                  <c:v>200</c:v>
                </c:pt>
                <c:pt idx="1761">
                  <c:v>200</c:v>
                </c:pt>
                <c:pt idx="1762">
                  <c:v>200</c:v>
                </c:pt>
                <c:pt idx="1763">
                  <c:v>200</c:v>
                </c:pt>
                <c:pt idx="1764">
                  <c:v>200</c:v>
                </c:pt>
                <c:pt idx="1765">
                  <c:v>200</c:v>
                </c:pt>
                <c:pt idx="1766">
                  <c:v>200</c:v>
                </c:pt>
                <c:pt idx="1767">
                  <c:v>200</c:v>
                </c:pt>
                <c:pt idx="1768">
                  <c:v>200</c:v>
                </c:pt>
                <c:pt idx="1769">
                  <c:v>200</c:v>
                </c:pt>
                <c:pt idx="1770">
                  <c:v>200</c:v>
                </c:pt>
                <c:pt idx="1771">
                  <c:v>200</c:v>
                </c:pt>
                <c:pt idx="1772">
                  <c:v>200</c:v>
                </c:pt>
                <c:pt idx="1773">
                  <c:v>200</c:v>
                </c:pt>
                <c:pt idx="1774">
                  <c:v>200</c:v>
                </c:pt>
                <c:pt idx="1775">
                  <c:v>200</c:v>
                </c:pt>
                <c:pt idx="1776">
                  <c:v>200</c:v>
                </c:pt>
                <c:pt idx="1777">
                  <c:v>200</c:v>
                </c:pt>
                <c:pt idx="1778">
                  <c:v>200</c:v>
                </c:pt>
                <c:pt idx="1779">
                  <c:v>200</c:v>
                </c:pt>
                <c:pt idx="1780">
                  <c:v>200</c:v>
                </c:pt>
                <c:pt idx="1781">
                  <c:v>200</c:v>
                </c:pt>
                <c:pt idx="1782">
                  <c:v>200</c:v>
                </c:pt>
                <c:pt idx="1783">
                  <c:v>200</c:v>
                </c:pt>
                <c:pt idx="1784">
                  <c:v>200</c:v>
                </c:pt>
                <c:pt idx="1785">
                  <c:v>200</c:v>
                </c:pt>
                <c:pt idx="1786">
                  <c:v>200</c:v>
                </c:pt>
                <c:pt idx="1787">
                  <c:v>200</c:v>
                </c:pt>
                <c:pt idx="1788">
                  <c:v>200</c:v>
                </c:pt>
                <c:pt idx="1789">
                  <c:v>200</c:v>
                </c:pt>
                <c:pt idx="1790">
                  <c:v>200</c:v>
                </c:pt>
                <c:pt idx="1791">
                  <c:v>200</c:v>
                </c:pt>
                <c:pt idx="1792">
                  <c:v>200</c:v>
                </c:pt>
                <c:pt idx="1793">
                  <c:v>200</c:v>
                </c:pt>
                <c:pt idx="1794">
                  <c:v>200</c:v>
                </c:pt>
                <c:pt idx="1795">
                  <c:v>200</c:v>
                </c:pt>
                <c:pt idx="1796">
                  <c:v>200</c:v>
                </c:pt>
                <c:pt idx="1797">
                  <c:v>200</c:v>
                </c:pt>
                <c:pt idx="1798">
                  <c:v>200</c:v>
                </c:pt>
                <c:pt idx="1799">
                  <c:v>200</c:v>
                </c:pt>
                <c:pt idx="1800">
                  <c:v>200</c:v>
                </c:pt>
                <c:pt idx="1801">
                  <c:v>200</c:v>
                </c:pt>
                <c:pt idx="1802">
                  <c:v>200</c:v>
                </c:pt>
                <c:pt idx="1803">
                  <c:v>200</c:v>
                </c:pt>
                <c:pt idx="1804">
                  <c:v>200</c:v>
                </c:pt>
                <c:pt idx="1805">
                  <c:v>200</c:v>
                </c:pt>
                <c:pt idx="1806">
                  <c:v>200</c:v>
                </c:pt>
                <c:pt idx="1807">
                  <c:v>200</c:v>
                </c:pt>
                <c:pt idx="1808">
                  <c:v>200</c:v>
                </c:pt>
                <c:pt idx="1809">
                  <c:v>200</c:v>
                </c:pt>
                <c:pt idx="1810">
                  <c:v>200</c:v>
                </c:pt>
                <c:pt idx="1811">
                  <c:v>200</c:v>
                </c:pt>
                <c:pt idx="1812">
                  <c:v>200</c:v>
                </c:pt>
                <c:pt idx="1813">
                  <c:v>200</c:v>
                </c:pt>
                <c:pt idx="1814">
                  <c:v>200</c:v>
                </c:pt>
                <c:pt idx="1815">
                  <c:v>200</c:v>
                </c:pt>
                <c:pt idx="1816">
                  <c:v>200</c:v>
                </c:pt>
                <c:pt idx="1817">
                  <c:v>200</c:v>
                </c:pt>
                <c:pt idx="1818">
                  <c:v>200</c:v>
                </c:pt>
                <c:pt idx="1819">
                  <c:v>200</c:v>
                </c:pt>
                <c:pt idx="1820">
                  <c:v>200</c:v>
                </c:pt>
                <c:pt idx="1821">
                  <c:v>200</c:v>
                </c:pt>
                <c:pt idx="1822">
                  <c:v>200</c:v>
                </c:pt>
                <c:pt idx="1823">
                  <c:v>200</c:v>
                </c:pt>
                <c:pt idx="1824">
                  <c:v>200</c:v>
                </c:pt>
                <c:pt idx="1825">
                  <c:v>200</c:v>
                </c:pt>
                <c:pt idx="1826">
                  <c:v>200</c:v>
                </c:pt>
                <c:pt idx="1827">
                  <c:v>200</c:v>
                </c:pt>
                <c:pt idx="1828">
                  <c:v>200</c:v>
                </c:pt>
                <c:pt idx="1829">
                  <c:v>200</c:v>
                </c:pt>
                <c:pt idx="1830">
                  <c:v>200</c:v>
                </c:pt>
                <c:pt idx="1831">
                  <c:v>200</c:v>
                </c:pt>
                <c:pt idx="1832">
                  <c:v>200</c:v>
                </c:pt>
                <c:pt idx="1833">
                  <c:v>200</c:v>
                </c:pt>
                <c:pt idx="1834">
                  <c:v>200</c:v>
                </c:pt>
                <c:pt idx="1835">
                  <c:v>200</c:v>
                </c:pt>
                <c:pt idx="1836">
                  <c:v>200</c:v>
                </c:pt>
                <c:pt idx="1837">
                  <c:v>200</c:v>
                </c:pt>
                <c:pt idx="1838">
                  <c:v>200</c:v>
                </c:pt>
                <c:pt idx="1839">
                  <c:v>200</c:v>
                </c:pt>
                <c:pt idx="1840">
                  <c:v>200</c:v>
                </c:pt>
                <c:pt idx="1841">
                  <c:v>200</c:v>
                </c:pt>
                <c:pt idx="1842">
                  <c:v>200</c:v>
                </c:pt>
                <c:pt idx="1843">
                  <c:v>200</c:v>
                </c:pt>
                <c:pt idx="1844">
                  <c:v>200</c:v>
                </c:pt>
                <c:pt idx="1845">
                  <c:v>200</c:v>
                </c:pt>
                <c:pt idx="1846">
                  <c:v>200</c:v>
                </c:pt>
                <c:pt idx="1847">
                  <c:v>200</c:v>
                </c:pt>
                <c:pt idx="1848">
                  <c:v>200</c:v>
                </c:pt>
                <c:pt idx="1849">
                  <c:v>200</c:v>
                </c:pt>
                <c:pt idx="1850">
                  <c:v>200</c:v>
                </c:pt>
                <c:pt idx="1851">
                  <c:v>200</c:v>
                </c:pt>
                <c:pt idx="1852">
                  <c:v>200</c:v>
                </c:pt>
                <c:pt idx="1853">
                  <c:v>200</c:v>
                </c:pt>
                <c:pt idx="1854">
                  <c:v>200</c:v>
                </c:pt>
                <c:pt idx="1855">
                  <c:v>200</c:v>
                </c:pt>
                <c:pt idx="1856">
                  <c:v>200</c:v>
                </c:pt>
                <c:pt idx="1857">
                  <c:v>200</c:v>
                </c:pt>
                <c:pt idx="1858">
                  <c:v>200</c:v>
                </c:pt>
                <c:pt idx="1859">
                  <c:v>200</c:v>
                </c:pt>
                <c:pt idx="1860">
                  <c:v>200</c:v>
                </c:pt>
                <c:pt idx="1861">
                  <c:v>200</c:v>
                </c:pt>
                <c:pt idx="1862">
                  <c:v>200</c:v>
                </c:pt>
                <c:pt idx="1863">
                  <c:v>200</c:v>
                </c:pt>
                <c:pt idx="1864">
                  <c:v>200</c:v>
                </c:pt>
                <c:pt idx="1865">
                  <c:v>200</c:v>
                </c:pt>
                <c:pt idx="1866">
                  <c:v>200</c:v>
                </c:pt>
                <c:pt idx="1867">
                  <c:v>200</c:v>
                </c:pt>
                <c:pt idx="1868">
                  <c:v>200</c:v>
                </c:pt>
                <c:pt idx="1869">
                  <c:v>200</c:v>
                </c:pt>
                <c:pt idx="1870">
                  <c:v>200</c:v>
                </c:pt>
                <c:pt idx="1871">
                  <c:v>200</c:v>
                </c:pt>
                <c:pt idx="1872">
                  <c:v>200</c:v>
                </c:pt>
                <c:pt idx="1873">
                  <c:v>200</c:v>
                </c:pt>
                <c:pt idx="1874">
                  <c:v>200</c:v>
                </c:pt>
                <c:pt idx="1875">
                  <c:v>200</c:v>
                </c:pt>
                <c:pt idx="1876">
                  <c:v>200</c:v>
                </c:pt>
                <c:pt idx="1877">
                  <c:v>200</c:v>
                </c:pt>
                <c:pt idx="1878">
                  <c:v>200</c:v>
                </c:pt>
                <c:pt idx="1879">
                  <c:v>200</c:v>
                </c:pt>
                <c:pt idx="1880">
                  <c:v>200</c:v>
                </c:pt>
                <c:pt idx="1881">
                  <c:v>200</c:v>
                </c:pt>
                <c:pt idx="1882">
                  <c:v>200</c:v>
                </c:pt>
                <c:pt idx="1883">
                  <c:v>200</c:v>
                </c:pt>
                <c:pt idx="1884">
                  <c:v>200</c:v>
                </c:pt>
                <c:pt idx="1885">
                  <c:v>200</c:v>
                </c:pt>
                <c:pt idx="1886">
                  <c:v>200</c:v>
                </c:pt>
                <c:pt idx="1887">
                  <c:v>200</c:v>
                </c:pt>
                <c:pt idx="1888">
                  <c:v>200</c:v>
                </c:pt>
                <c:pt idx="1889">
                  <c:v>200</c:v>
                </c:pt>
                <c:pt idx="1890">
                  <c:v>200</c:v>
                </c:pt>
                <c:pt idx="1891">
                  <c:v>200</c:v>
                </c:pt>
                <c:pt idx="1892">
                  <c:v>200</c:v>
                </c:pt>
                <c:pt idx="1893">
                  <c:v>200</c:v>
                </c:pt>
                <c:pt idx="1894">
                  <c:v>200</c:v>
                </c:pt>
                <c:pt idx="1895">
                  <c:v>200</c:v>
                </c:pt>
                <c:pt idx="1896">
                  <c:v>200</c:v>
                </c:pt>
                <c:pt idx="1897">
                  <c:v>200</c:v>
                </c:pt>
                <c:pt idx="1898">
                  <c:v>200</c:v>
                </c:pt>
                <c:pt idx="1899">
                  <c:v>200</c:v>
                </c:pt>
                <c:pt idx="1900">
                  <c:v>200</c:v>
                </c:pt>
                <c:pt idx="1901">
                  <c:v>200</c:v>
                </c:pt>
                <c:pt idx="1902">
                  <c:v>200</c:v>
                </c:pt>
                <c:pt idx="1903">
                  <c:v>200</c:v>
                </c:pt>
                <c:pt idx="1904">
                  <c:v>200</c:v>
                </c:pt>
                <c:pt idx="1905">
                  <c:v>200</c:v>
                </c:pt>
                <c:pt idx="1906">
                  <c:v>200</c:v>
                </c:pt>
                <c:pt idx="1907">
                  <c:v>200</c:v>
                </c:pt>
                <c:pt idx="1908">
                  <c:v>200</c:v>
                </c:pt>
                <c:pt idx="1909">
                  <c:v>200</c:v>
                </c:pt>
                <c:pt idx="1910">
                  <c:v>200</c:v>
                </c:pt>
                <c:pt idx="1911">
                  <c:v>200</c:v>
                </c:pt>
                <c:pt idx="1912">
                  <c:v>200</c:v>
                </c:pt>
                <c:pt idx="1913">
                  <c:v>200</c:v>
                </c:pt>
                <c:pt idx="1914">
                  <c:v>200</c:v>
                </c:pt>
                <c:pt idx="1915">
                  <c:v>200</c:v>
                </c:pt>
                <c:pt idx="1916">
                  <c:v>200</c:v>
                </c:pt>
                <c:pt idx="1917">
                  <c:v>200</c:v>
                </c:pt>
                <c:pt idx="1918">
                  <c:v>200</c:v>
                </c:pt>
                <c:pt idx="1919">
                  <c:v>200</c:v>
                </c:pt>
                <c:pt idx="1920">
                  <c:v>200</c:v>
                </c:pt>
                <c:pt idx="1921">
                  <c:v>200</c:v>
                </c:pt>
                <c:pt idx="1922">
                  <c:v>200</c:v>
                </c:pt>
                <c:pt idx="1923">
                  <c:v>200</c:v>
                </c:pt>
                <c:pt idx="1924">
                  <c:v>200</c:v>
                </c:pt>
                <c:pt idx="1925">
                  <c:v>200</c:v>
                </c:pt>
                <c:pt idx="1926">
                  <c:v>200</c:v>
                </c:pt>
                <c:pt idx="1927">
                  <c:v>200</c:v>
                </c:pt>
                <c:pt idx="1928">
                  <c:v>200</c:v>
                </c:pt>
                <c:pt idx="1929">
                  <c:v>200</c:v>
                </c:pt>
                <c:pt idx="1930">
                  <c:v>200</c:v>
                </c:pt>
                <c:pt idx="1931">
                  <c:v>200</c:v>
                </c:pt>
                <c:pt idx="1932">
                  <c:v>200</c:v>
                </c:pt>
                <c:pt idx="1933">
                  <c:v>200</c:v>
                </c:pt>
                <c:pt idx="1934">
                  <c:v>200</c:v>
                </c:pt>
                <c:pt idx="1935">
                  <c:v>200</c:v>
                </c:pt>
                <c:pt idx="1936">
                  <c:v>200</c:v>
                </c:pt>
                <c:pt idx="1937">
                  <c:v>200</c:v>
                </c:pt>
                <c:pt idx="1938">
                  <c:v>200</c:v>
                </c:pt>
                <c:pt idx="1939">
                  <c:v>200</c:v>
                </c:pt>
                <c:pt idx="1940">
                  <c:v>200</c:v>
                </c:pt>
                <c:pt idx="1941">
                  <c:v>200</c:v>
                </c:pt>
                <c:pt idx="1942">
                  <c:v>200</c:v>
                </c:pt>
                <c:pt idx="1943">
                  <c:v>200</c:v>
                </c:pt>
                <c:pt idx="1944">
                  <c:v>200</c:v>
                </c:pt>
                <c:pt idx="1945">
                  <c:v>200</c:v>
                </c:pt>
                <c:pt idx="1946">
                  <c:v>200</c:v>
                </c:pt>
                <c:pt idx="1947">
                  <c:v>200</c:v>
                </c:pt>
                <c:pt idx="1948">
                  <c:v>200</c:v>
                </c:pt>
                <c:pt idx="1949">
                  <c:v>200</c:v>
                </c:pt>
                <c:pt idx="1950">
                  <c:v>200</c:v>
                </c:pt>
                <c:pt idx="1951">
                  <c:v>200</c:v>
                </c:pt>
                <c:pt idx="1952">
                  <c:v>200</c:v>
                </c:pt>
                <c:pt idx="1953">
                  <c:v>200</c:v>
                </c:pt>
                <c:pt idx="1954">
                  <c:v>200</c:v>
                </c:pt>
                <c:pt idx="1955">
                  <c:v>200</c:v>
                </c:pt>
                <c:pt idx="1956">
                  <c:v>200</c:v>
                </c:pt>
                <c:pt idx="1957">
                  <c:v>200</c:v>
                </c:pt>
                <c:pt idx="1958">
                  <c:v>200</c:v>
                </c:pt>
                <c:pt idx="1959">
                  <c:v>200</c:v>
                </c:pt>
                <c:pt idx="1960">
                  <c:v>200</c:v>
                </c:pt>
                <c:pt idx="1961">
                  <c:v>200</c:v>
                </c:pt>
                <c:pt idx="1962">
                  <c:v>200</c:v>
                </c:pt>
                <c:pt idx="1963">
                  <c:v>200</c:v>
                </c:pt>
                <c:pt idx="1964">
                  <c:v>200</c:v>
                </c:pt>
                <c:pt idx="1965">
                  <c:v>200</c:v>
                </c:pt>
                <c:pt idx="1966">
                  <c:v>200</c:v>
                </c:pt>
                <c:pt idx="1967">
                  <c:v>200</c:v>
                </c:pt>
                <c:pt idx="1968">
                  <c:v>200</c:v>
                </c:pt>
                <c:pt idx="1969">
                  <c:v>200</c:v>
                </c:pt>
                <c:pt idx="1970">
                  <c:v>200</c:v>
                </c:pt>
                <c:pt idx="1971">
                  <c:v>200</c:v>
                </c:pt>
                <c:pt idx="1972">
                  <c:v>200</c:v>
                </c:pt>
                <c:pt idx="1973">
                  <c:v>200</c:v>
                </c:pt>
                <c:pt idx="1974">
                  <c:v>200</c:v>
                </c:pt>
                <c:pt idx="1975">
                  <c:v>200</c:v>
                </c:pt>
                <c:pt idx="1976">
                  <c:v>200</c:v>
                </c:pt>
                <c:pt idx="1977">
                  <c:v>200</c:v>
                </c:pt>
                <c:pt idx="1978">
                  <c:v>200</c:v>
                </c:pt>
                <c:pt idx="1979">
                  <c:v>200</c:v>
                </c:pt>
                <c:pt idx="1980">
                  <c:v>200</c:v>
                </c:pt>
                <c:pt idx="1981">
                  <c:v>200</c:v>
                </c:pt>
                <c:pt idx="1982">
                  <c:v>200</c:v>
                </c:pt>
                <c:pt idx="1983">
                  <c:v>200</c:v>
                </c:pt>
                <c:pt idx="1984">
                  <c:v>200</c:v>
                </c:pt>
                <c:pt idx="1985">
                  <c:v>200</c:v>
                </c:pt>
                <c:pt idx="1986">
                  <c:v>200</c:v>
                </c:pt>
                <c:pt idx="1987">
                  <c:v>200</c:v>
                </c:pt>
                <c:pt idx="1988">
                  <c:v>200</c:v>
                </c:pt>
                <c:pt idx="1989">
                  <c:v>200</c:v>
                </c:pt>
                <c:pt idx="1990">
                  <c:v>200</c:v>
                </c:pt>
                <c:pt idx="1991">
                  <c:v>200</c:v>
                </c:pt>
                <c:pt idx="1992">
                  <c:v>200</c:v>
                </c:pt>
                <c:pt idx="1993">
                  <c:v>200</c:v>
                </c:pt>
                <c:pt idx="1994">
                  <c:v>200</c:v>
                </c:pt>
                <c:pt idx="1995">
                  <c:v>200</c:v>
                </c:pt>
                <c:pt idx="1996">
                  <c:v>200</c:v>
                </c:pt>
                <c:pt idx="1997">
                  <c:v>200</c:v>
                </c:pt>
                <c:pt idx="1998">
                  <c:v>200</c:v>
                </c:pt>
                <c:pt idx="1999">
                  <c:v>200</c:v>
                </c:pt>
                <c:pt idx="2000">
                  <c:v>200</c:v>
                </c:pt>
                <c:pt idx="2001">
                  <c:v>200</c:v>
                </c:pt>
                <c:pt idx="2002">
                  <c:v>200</c:v>
                </c:pt>
                <c:pt idx="2003">
                  <c:v>200</c:v>
                </c:pt>
                <c:pt idx="2004">
                  <c:v>200</c:v>
                </c:pt>
                <c:pt idx="2005">
                  <c:v>200</c:v>
                </c:pt>
                <c:pt idx="2006">
                  <c:v>200</c:v>
                </c:pt>
                <c:pt idx="2007">
                  <c:v>200</c:v>
                </c:pt>
                <c:pt idx="2008">
                  <c:v>200</c:v>
                </c:pt>
                <c:pt idx="2009">
                  <c:v>200</c:v>
                </c:pt>
                <c:pt idx="2010">
                  <c:v>200</c:v>
                </c:pt>
                <c:pt idx="2011">
                  <c:v>200</c:v>
                </c:pt>
                <c:pt idx="2012">
                  <c:v>200</c:v>
                </c:pt>
                <c:pt idx="2013">
                  <c:v>200</c:v>
                </c:pt>
                <c:pt idx="2014">
                  <c:v>200</c:v>
                </c:pt>
                <c:pt idx="2015">
                  <c:v>200</c:v>
                </c:pt>
                <c:pt idx="2016">
                  <c:v>200</c:v>
                </c:pt>
                <c:pt idx="2017">
                  <c:v>200</c:v>
                </c:pt>
                <c:pt idx="2018">
                  <c:v>200</c:v>
                </c:pt>
                <c:pt idx="2019">
                  <c:v>200</c:v>
                </c:pt>
                <c:pt idx="2020">
                  <c:v>200</c:v>
                </c:pt>
                <c:pt idx="2021">
                  <c:v>200</c:v>
                </c:pt>
                <c:pt idx="2022">
                  <c:v>200</c:v>
                </c:pt>
                <c:pt idx="2023">
                  <c:v>200</c:v>
                </c:pt>
                <c:pt idx="2024">
                  <c:v>200</c:v>
                </c:pt>
                <c:pt idx="2025">
                  <c:v>200</c:v>
                </c:pt>
                <c:pt idx="2026">
                  <c:v>200</c:v>
                </c:pt>
                <c:pt idx="2027">
                  <c:v>200</c:v>
                </c:pt>
                <c:pt idx="2028">
                  <c:v>200</c:v>
                </c:pt>
                <c:pt idx="2029">
                  <c:v>200</c:v>
                </c:pt>
                <c:pt idx="2030">
                  <c:v>200</c:v>
                </c:pt>
                <c:pt idx="2031">
                  <c:v>200</c:v>
                </c:pt>
                <c:pt idx="2032">
                  <c:v>200</c:v>
                </c:pt>
                <c:pt idx="2033">
                  <c:v>200</c:v>
                </c:pt>
                <c:pt idx="2034">
                  <c:v>200</c:v>
                </c:pt>
                <c:pt idx="2035">
                  <c:v>200</c:v>
                </c:pt>
                <c:pt idx="2036">
                  <c:v>200</c:v>
                </c:pt>
                <c:pt idx="2037">
                  <c:v>200</c:v>
                </c:pt>
                <c:pt idx="2038">
                  <c:v>200</c:v>
                </c:pt>
                <c:pt idx="2039">
                  <c:v>200</c:v>
                </c:pt>
                <c:pt idx="2040">
                  <c:v>200</c:v>
                </c:pt>
                <c:pt idx="2041">
                  <c:v>200</c:v>
                </c:pt>
                <c:pt idx="2042">
                  <c:v>200</c:v>
                </c:pt>
                <c:pt idx="2043">
                  <c:v>200</c:v>
                </c:pt>
                <c:pt idx="2044">
                  <c:v>200</c:v>
                </c:pt>
                <c:pt idx="2045">
                  <c:v>200</c:v>
                </c:pt>
                <c:pt idx="2046">
                  <c:v>200</c:v>
                </c:pt>
                <c:pt idx="2047">
                  <c:v>200</c:v>
                </c:pt>
                <c:pt idx="2048">
                  <c:v>200</c:v>
                </c:pt>
                <c:pt idx="2049">
                  <c:v>200</c:v>
                </c:pt>
                <c:pt idx="2050">
                  <c:v>200</c:v>
                </c:pt>
                <c:pt idx="2051">
                  <c:v>200</c:v>
                </c:pt>
                <c:pt idx="2052">
                  <c:v>200</c:v>
                </c:pt>
                <c:pt idx="2053">
                  <c:v>200</c:v>
                </c:pt>
                <c:pt idx="2054">
                  <c:v>200</c:v>
                </c:pt>
                <c:pt idx="2055">
                  <c:v>200</c:v>
                </c:pt>
                <c:pt idx="2056">
                  <c:v>200</c:v>
                </c:pt>
                <c:pt idx="2057">
                  <c:v>200</c:v>
                </c:pt>
                <c:pt idx="2058">
                  <c:v>200</c:v>
                </c:pt>
                <c:pt idx="2059">
                  <c:v>200</c:v>
                </c:pt>
                <c:pt idx="2060">
                  <c:v>200</c:v>
                </c:pt>
                <c:pt idx="2061">
                  <c:v>200</c:v>
                </c:pt>
                <c:pt idx="2062">
                  <c:v>200</c:v>
                </c:pt>
                <c:pt idx="2063">
                  <c:v>200</c:v>
                </c:pt>
                <c:pt idx="2064">
                  <c:v>200</c:v>
                </c:pt>
                <c:pt idx="2065">
                  <c:v>200</c:v>
                </c:pt>
                <c:pt idx="2066">
                  <c:v>200</c:v>
                </c:pt>
                <c:pt idx="2067">
                  <c:v>200</c:v>
                </c:pt>
                <c:pt idx="2068">
                  <c:v>200</c:v>
                </c:pt>
                <c:pt idx="2069">
                  <c:v>200</c:v>
                </c:pt>
                <c:pt idx="2070">
                  <c:v>200</c:v>
                </c:pt>
                <c:pt idx="2071">
                  <c:v>200</c:v>
                </c:pt>
                <c:pt idx="2072">
                  <c:v>200</c:v>
                </c:pt>
                <c:pt idx="2073">
                  <c:v>200</c:v>
                </c:pt>
                <c:pt idx="2074">
                  <c:v>200</c:v>
                </c:pt>
                <c:pt idx="2075">
                  <c:v>200</c:v>
                </c:pt>
                <c:pt idx="2076">
                  <c:v>200</c:v>
                </c:pt>
                <c:pt idx="2077">
                  <c:v>200</c:v>
                </c:pt>
                <c:pt idx="2078">
                  <c:v>200</c:v>
                </c:pt>
                <c:pt idx="2079">
                  <c:v>200</c:v>
                </c:pt>
                <c:pt idx="2080">
                  <c:v>200</c:v>
                </c:pt>
                <c:pt idx="2081">
                  <c:v>200</c:v>
                </c:pt>
                <c:pt idx="2082">
                  <c:v>200</c:v>
                </c:pt>
                <c:pt idx="2083">
                  <c:v>200</c:v>
                </c:pt>
                <c:pt idx="2084">
                  <c:v>200</c:v>
                </c:pt>
                <c:pt idx="2085">
                  <c:v>200</c:v>
                </c:pt>
                <c:pt idx="2086">
                  <c:v>200</c:v>
                </c:pt>
                <c:pt idx="2087">
                  <c:v>200</c:v>
                </c:pt>
                <c:pt idx="2088">
                  <c:v>200</c:v>
                </c:pt>
                <c:pt idx="2089">
                  <c:v>200</c:v>
                </c:pt>
                <c:pt idx="2090">
                  <c:v>200</c:v>
                </c:pt>
                <c:pt idx="2091">
                  <c:v>200</c:v>
                </c:pt>
                <c:pt idx="2092">
                  <c:v>200</c:v>
                </c:pt>
                <c:pt idx="2093">
                  <c:v>200</c:v>
                </c:pt>
                <c:pt idx="2094">
                  <c:v>200</c:v>
                </c:pt>
                <c:pt idx="2095">
                  <c:v>200</c:v>
                </c:pt>
                <c:pt idx="2096">
                  <c:v>200</c:v>
                </c:pt>
                <c:pt idx="2097">
                  <c:v>200</c:v>
                </c:pt>
                <c:pt idx="2098">
                  <c:v>200</c:v>
                </c:pt>
                <c:pt idx="2099">
                  <c:v>200</c:v>
                </c:pt>
                <c:pt idx="2100">
                  <c:v>200</c:v>
                </c:pt>
                <c:pt idx="2101">
                  <c:v>200</c:v>
                </c:pt>
                <c:pt idx="2102">
                  <c:v>200</c:v>
                </c:pt>
                <c:pt idx="2103">
                  <c:v>200</c:v>
                </c:pt>
                <c:pt idx="2104">
                  <c:v>200</c:v>
                </c:pt>
                <c:pt idx="2105">
                  <c:v>200</c:v>
                </c:pt>
                <c:pt idx="2106">
                  <c:v>200</c:v>
                </c:pt>
                <c:pt idx="2107">
                  <c:v>200</c:v>
                </c:pt>
                <c:pt idx="2108">
                  <c:v>200</c:v>
                </c:pt>
                <c:pt idx="2109">
                  <c:v>200</c:v>
                </c:pt>
                <c:pt idx="2110">
                  <c:v>200</c:v>
                </c:pt>
                <c:pt idx="2111">
                  <c:v>200</c:v>
                </c:pt>
                <c:pt idx="2112">
                  <c:v>200</c:v>
                </c:pt>
                <c:pt idx="2113">
                  <c:v>200</c:v>
                </c:pt>
                <c:pt idx="2114">
                  <c:v>200</c:v>
                </c:pt>
                <c:pt idx="2115">
                  <c:v>200</c:v>
                </c:pt>
                <c:pt idx="2116">
                  <c:v>200</c:v>
                </c:pt>
                <c:pt idx="2117">
                  <c:v>200</c:v>
                </c:pt>
                <c:pt idx="2118">
                  <c:v>200</c:v>
                </c:pt>
                <c:pt idx="2119">
                  <c:v>200</c:v>
                </c:pt>
                <c:pt idx="2120">
                  <c:v>200</c:v>
                </c:pt>
                <c:pt idx="2121">
                  <c:v>200</c:v>
                </c:pt>
                <c:pt idx="2122">
                  <c:v>200</c:v>
                </c:pt>
                <c:pt idx="2123">
                  <c:v>200</c:v>
                </c:pt>
                <c:pt idx="2124">
                  <c:v>200</c:v>
                </c:pt>
                <c:pt idx="2125">
                  <c:v>200</c:v>
                </c:pt>
                <c:pt idx="2126">
                  <c:v>200</c:v>
                </c:pt>
                <c:pt idx="2127">
                  <c:v>200</c:v>
                </c:pt>
                <c:pt idx="2128">
                  <c:v>200</c:v>
                </c:pt>
                <c:pt idx="2129">
                  <c:v>200</c:v>
                </c:pt>
                <c:pt idx="2130">
                  <c:v>200</c:v>
                </c:pt>
                <c:pt idx="2131">
                  <c:v>200</c:v>
                </c:pt>
                <c:pt idx="2132">
                  <c:v>200</c:v>
                </c:pt>
                <c:pt idx="2133">
                  <c:v>200</c:v>
                </c:pt>
                <c:pt idx="2134">
                  <c:v>200</c:v>
                </c:pt>
                <c:pt idx="2135">
                  <c:v>200</c:v>
                </c:pt>
                <c:pt idx="2136">
                  <c:v>200</c:v>
                </c:pt>
                <c:pt idx="2137">
                  <c:v>200</c:v>
                </c:pt>
                <c:pt idx="2138">
                  <c:v>200</c:v>
                </c:pt>
                <c:pt idx="2139">
                  <c:v>200</c:v>
                </c:pt>
                <c:pt idx="2140">
                  <c:v>200</c:v>
                </c:pt>
                <c:pt idx="2141">
                  <c:v>200</c:v>
                </c:pt>
                <c:pt idx="2142">
                  <c:v>200</c:v>
                </c:pt>
                <c:pt idx="2143">
                  <c:v>200</c:v>
                </c:pt>
                <c:pt idx="2144">
                  <c:v>200</c:v>
                </c:pt>
                <c:pt idx="2145">
                  <c:v>200</c:v>
                </c:pt>
                <c:pt idx="2146">
                  <c:v>200</c:v>
                </c:pt>
                <c:pt idx="2147">
                  <c:v>200</c:v>
                </c:pt>
                <c:pt idx="2148">
                  <c:v>200</c:v>
                </c:pt>
                <c:pt idx="2149">
                  <c:v>200</c:v>
                </c:pt>
                <c:pt idx="2150">
                  <c:v>200</c:v>
                </c:pt>
                <c:pt idx="2151">
                  <c:v>200</c:v>
                </c:pt>
                <c:pt idx="2152">
                  <c:v>200</c:v>
                </c:pt>
                <c:pt idx="2153">
                  <c:v>200</c:v>
                </c:pt>
                <c:pt idx="2154">
                  <c:v>200</c:v>
                </c:pt>
                <c:pt idx="2155">
                  <c:v>200</c:v>
                </c:pt>
                <c:pt idx="2156">
                  <c:v>200</c:v>
                </c:pt>
                <c:pt idx="2157">
                  <c:v>200</c:v>
                </c:pt>
                <c:pt idx="2158">
                  <c:v>200</c:v>
                </c:pt>
                <c:pt idx="2159">
                  <c:v>200</c:v>
                </c:pt>
                <c:pt idx="2160">
                  <c:v>200</c:v>
                </c:pt>
                <c:pt idx="2161">
                  <c:v>200</c:v>
                </c:pt>
                <c:pt idx="2162">
                  <c:v>200</c:v>
                </c:pt>
                <c:pt idx="2163">
                  <c:v>200</c:v>
                </c:pt>
                <c:pt idx="2164">
                  <c:v>200</c:v>
                </c:pt>
                <c:pt idx="2165">
                  <c:v>200</c:v>
                </c:pt>
                <c:pt idx="2166">
                  <c:v>200</c:v>
                </c:pt>
                <c:pt idx="2167">
                  <c:v>200</c:v>
                </c:pt>
                <c:pt idx="2168">
                  <c:v>200</c:v>
                </c:pt>
                <c:pt idx="2169">
                  <c:v>200</c:v>
                </c:pt>
                <c:pt idx="2170">
                  <c:v>200</c:v>
                </c:pt>
                <c:pt idx="2171">
                  <c:v>200</c:v>
                </c:pt>
                <c:pt idx="2172">
                  <c:v>200</c:v>
                </c:pt>
                <c:pt idx="2173">
                  <c:v>200</c:v>
                </c:pt>
                <c:pt idx="2174">
                  <c:v>200</c:v>
                </c:pt>
                <c:pt idx="2175">
                  <c:v>200</c:v>
                </c:pt>
                <c:pt idx="2176">
                  <c:v>200</c:v>
                </c:pt>
                <c:pt idx="2177">
                  <c:v>200</c:v>
                </c:pt>
                <c:pt idx="2178">
                  <c:v>200</c:v>
                </c:pt>
                <c:pt idx="2179">
                  <c:v>200</c:v>
                </c:pt>
                <c:pt idx="2180">
                  <c:v>200</c:v>
                </c:pt>
                <c:pt idx="2181">
                  <c:v>200</c:v>
                </c:pt>
                <c:pt idx="2182">
                  <c:v>200</c:v>
                </c:pt>
                <c:pt idx="2183">
                  <c:v>200</c:v>
                </c:pt>
                <c:pt idx="2184">
                  <c:v>200</c:v>
                </c:pt>
                <c:pt idx="2185">
                  <c:v>200</c:v>
                </c:pt>
                <c:pt idx="2186">
                  <c:v>200</c:v>
                </c:pt>
                <c:pt idx="2187">
                  <c:v>200</c:v>
                </c:pt>
                <c:pt idx="2188">
                  <c:v>200</c:v>
                </c:pt>
                <c:pt idx="2189">
                  <c:v>200</c:v>
                </c:pt>
                <c:pt idx="2190">
                  <c:v>200</c:v>
                </c:pt>
                <c:pt idx="2191">
                  <c:v>200</c:v>
                </c:pt>
                <c:pt idx="2192">
                  <c:v>200</c:v>
                </c:pt>
                <c:pt idx="2193">
                  <c:v>200</c:v>
                </c:pt>
                <c:pt idx="2194">
                  <c:v>200</c:v>
                </c:pt>
                <c:pt idx="2195">
                  <c:v>200</c:v>
                </c:pt>
                <c:pt idx="2196">
                  <c:v>200</c:v>
                </c:pt>
                <c:pt idx="2197">
                  <c:v>200</c:v>
                </c:pt>
                <c:pt idx="2198">
                  <c:v>200</c:v>
                </c:pt>
                <c:pt idx="2199">
                  <c:v>200</c:v>
                </c:pt>
                <c:pt idx="2200">
                  <c:v>200</c:v>
                </c:pt>
                <c:pt idx="2201">
                  <c:v>200</c:v>
                </c:pt>
                <c:pt idx="2202">
                  <c:v>200</c:v>
                </c:pt>
                <c:pt idx="2203">
                  <c:v>200</c:v>
                </c:pt>
                <c:pt idx="2204">
                  <c:v>200</c:v>
                </c:pt>
                <c:pt idx="2205">
                  <c:v>200</c:v>
                </c:pt>
                <c:pt idx="2206">
                  <c:v>200</c:v>
                </c:pt>
                <c:pt idx="2207">
                  <c:v>200</c:v>
                </c:pt>
                <c:pt idx="2208">
                  <c:v>200</c:v>
                </c:pt>
                <c:pt idx="2209">
                  <c:v>200</c:v>
                </c:pt>
                <c:pt idx="2210">
                  <c:v>200</c:v>
                </c:pt>
                <c:pt idx="2211">
                  <c:v>200</c:v>
                </c:pt>
                <c:pt idx="2212">
                  <c:v>200</c:v>
                </c:pt>
                <c:pt idx="2213">
                  <c:v>200</c:v>
                </c:pt>
                <c:pt idx="2214">
                  <c:v>200</c:v>
                </c:pt>
                <c:pt idx="2215">
                  <c:v>200</c:v>
                </c:pt>
                <c:pt idx="2216">
                  <c:v>200</c:v>
                </c:pt>
                <c:pt idx="2217">
                  <c:v>200</c:v>
                </c:pt>
                <c:pt idx="2218">
                  <c:v>200</c:v>
                </c:pt>
                <c:pt idx="2219">
                  <c:v>200</c:v>
                </c:pt>
                <c:pt idx="2220">
                  <c:v>200</c:v>
                </c:pt>
                <c:pt idx="2221">
                  <c:v>200</c:v>
                </c:pt>
                <c:pt idx="2222">
                  <c:v>200</c:v>
                </c:pt>
                <c:pt idx="2223">
                  <c:v>200</c:v>
                </c:pt>
                <c:pt idx="2224">
                  <c:v>200</c:v>
                </c:pt>
                <c:pt idx="2225">
                  <c:v>200</c:v>
                </c:pt>
                <c:pt idx="2226">
                  <c:v>200</c:v>
                </c:pt>
                <c:pt idx="2227">
                  <c:v>200</c:v>
                </c:pt>
                <c:pt idx="2228">
                  <c:v>200</c:v>
                </c:pt>
                <c:pt idx="2229">
                  <c:v>200</c:v>
                </c:pt>
                <c:pt idx="2230">
                  <c:v>200</c:v>
                </c:pt>
                <c:pt idx="2231">
                  <c:v>200</c:v>
                </c:pt>
                <c:pt idx="2232">
                  <c:v>200</c:v>
                </c:pt>
                <c:pt idx="2233">
                  <c:v>200</c:v>
                </c:pt>
                <c:pt idx="2234">
                  <c:v>200</c:v>
                </c:pt>
                <c:pt idx="2235">
                  <c:v>200</c:v>
                </c:pt>
                <c:pt idx="2236">
                  <c:v>200</c:v>
                </c:pt>
                <c:pt idx="2237">
                  <c:v>200</c:v>
                </c:pt>
                <c:pt idx="2238">
                  <c:v>200</c:v>
                </c:pt>
                <c:pt idx="2239">
                  <c:v>200</c:v>
                </c:pt>
                <c:pt idx="2240">
                  <c:v>200</c:v>
                </c:pt>
                <c:pt idx="2241">
                  <c:v>200</c:v>
                </c:pt>
                <c:pt idx="2242">
                  <c:v>200</c:v>
                </c:pt>
                <c:pt idx="2243">
                  <c:v>200</c:v>
                </c:pt>
                <c:pt idx="2244">
                  <c:v>200</c:v>
                </c:pt>
                <c:pt idx="2245">
                  <c:v>200</c:v>
                </c:pt>
                <c:pt idx="2246">
                  <c:v>200</c:v>
                </c:pt>
                <c:pt idx="2247">
                  <c:v>200</c:v>
                </c:pt>
                <c:pt idx="2248">
                  <c:v>200</c:v>
                </c:pt>
                <c:pt idx="2249">
                  <c:v>200</c:v>
                </c:pt>
                <c:pt idx="2250">
                  <c:v>200</c:v>
                </c:pt>
                <c:pt idx="2251">
                  <c:v>200</c:v>
                </c:pt>
                <c:pt idx="2252">
                  <c:v>200</c:v>
                </c:pt>
                <c:pt idx="2253">
                  <c:v>200</c:v>
                </c:pt>
                <c:pt idx="2254">
                  <c:v>200</c:v>
                </c:pt>
                <c:pt idx="2255">
                  <c:v>200</c:v>
                </c:pt>
                <c:pt idx="2256">
                  <c:v>200</c:v>
                </c:pt>
                <c:pt idx="2257">
                  <c:v>200</c:v>
                </c:pt>
                <c:pt idx="2258">
                  <c:v>200</c:v>
                </c:pt>
                <c:pt idx="2259">
                  <c:v>200</c:v>
                </c:pt>
                <c:pt idx="2260">
                  <c:v>200</c:v>
                </c:pt>
                <c:pt idx="2261">
                  <c:v>200</c:v>
                </c:pt>
                <c:pt idx="2262">
                  <c:v>200</c:v>
                </c:pt>
                <c:pt idx="2263">
                  <c:v>200</c:v>
                </c:pt>
                <c:pt idx="2264">
                  <c:v>200</c:v>
                </c:pt>
                <c:pt idx="2265">
                  <c:v>200</c:v>
                </c:pt>
                <c:pt idx="2266">
                  <c:v>200</c:v>
                </c:pt>
                <c:pt idx="2267">
                  <c:v>200</c:v>
                </c:pt>
                <c:pt idx="2268">
                  <c:v>200</c:v>
                </c:pt>
                <c:pt idx="2269">
                  <c:v>200</c:v>
                </c:pt>
                <c:pt idx="2270">
                  <c:v>200</c:v>
                </c:pt>
                <c:pt idx="2271">
                  <c:v>200</c:v>
                </c:pt>
                <c:pt idx="2272">
                  <c:v>200</c:v>
                </c:pt>
                <c:pt idx="2273">
                  <c:v>200</c:v>
                </c:pt>
                <c:pt idx="2274">
                  <c:v>200</c:v>
                </c:pt>
                <c:pt idx="2275">
                  <c:v>200</c:v>
                </c:pt>
                <c:pt idx="2276">
                  <c:v>200</c:v>
                </c:pt>
                <c:pt idx="2277">
                  <c:v>200</c:v>
                </c:pt>
                <c:pt idx="2278">
                  <c:v>200</c:v>
                </c:pt>
                <c:pt idx="2279">
                  <c:v>200</c:v>
                </c:pt>
                <c:pt idx="2280">
                  <c:v>200</c:v>
                </c:pt>
                <c:pt idx="2281">
                  <c:v>200</c:v>
                </c:pt>
                <c:pt idx="2282">
                  <c:v>200</c:v>
                </c:pt>
                <c:pt idx="2283">
                  <c:v>200</c:v>
                </c:pt>
                <c:pt idx="2284">
                  <c:v>200</c:v>
                </c:pt>
                <c:pt idx="2285">
                  <c:v>200</c:v>
                </c:pt>
                <c:pt idx="2286">
                  <c:v>200</c:v>
                </c:pt>
                <c:pt idx="2287">
                  <c:v>200</c:v>
                </c:pt>
                <c:pt idx="2288">
                  <c:v>200</c:v>
                </c:pt>
                <c:pt idx="2289">
                  <c:v>200</c:v>
                </c:pt>
                <c:pt idx="2290">
                  <c:v>200</c:v>
                </c:pt>
                <c:pt idx="2291">
                  <c:v>200</c:v>
                </c:pt>
                <c:pt idx="2292">
                  <c:v>200</c:v>
                </c:pt>
                <c:pt idx="2293">
                  <c:v>200</c:v>
                </c:pt>
                <c:pt idx="2294">
                  <c:v>200</c:v>
                </c:pt>
                <c:pt idx="2295">
                  <c:v>200</c:v>
                </c:pt>
                <c:pt idx="2296">
                  <c:v>200</c:v>
                </c:pt>
                <c:pt idx="2297">
                  <c:v>200</c:v>
                </c:pt>
                <c:pt idx="2298">
                  <c:v>200</c:v>
                </c:pt>
                <c:pt idx="2299">
                  <c:v>200</c:v>
                </c:pt>
                <c:pt idx="2300">
                  <c:v>200</c:v>
                </c:pt>
                <c:pt idx="2301">
                  <c:v>200</c:v>
                </c:pt>
                <c:pt idx="2302">
                  <c:v>200</c:v>
                </c:pt>
                <c:pt idx="2303">
                  <c:v>200</c:v>
                </c:pt>
                <c:pt idx="2304">
                  <c:v>200</c:v>
                </c:pt>
                <c:pt idx="2305">
                  <c:v>200</c:v>
                </c:pt>
                <c:pt idx="2306">
                  <c:v>200</c:v>
                </c:pt>
                <c:pt idx="2307">
                  <c:v>200</c:v>
                </c:pt>
                <c:pt idx="2308">
                  <c:v>200</c:v>
                </c:pt>
                <c:pt idx="2309">
                  <c:v>200</c:v>
                </c:pt>
                <c:pt idx="2310">
                  <c:v>200</c:v>
                </c:pt>
                <c:pt idx="2311">
                  <c:v>200</c:v>
                </c:pt>
                <c:pt idx="2312">
                  <c:v>200</c:v>
                </c:pt>
                <c:pt idx="2313">
                  <c:v>200</c:v>
                </c:pt>
                <c:pt idx="2314">
                  <c:v>200</c:v>
                </c:pt>
                <c:pt idx="2315">
                  <c:v>200</c:v>
                </c:pt>
                <c:pt idx="2316">
                  <c:v>200</c:v>
                </c:pt>
                <c:pt idx="2317">
                  <c:v>200</c:v>
                </c:pt>
                <c:pt idx="2318">
                  <c:v>200</c:v>
                </c:pt>
                <c:pt idx="2319">
                  <c:v>200</c:v>
                </c:pt>
                <c:pt idx="2320">
                  <c:v>200</c:v>
                </c:pt>
                <c:pt idx="2321">
                  <c:v>200</c:v>
                </c:pt>
                <c:pt idx="2322">
                  <c:v>200</c:v>
                </c:pt>
                <c:pt idx="2323">
                  <c:v>200</c:v>
                </c:pt>
                <c:pt idx="2324">
                  <c:v>200</c:v>
                </c:pt>
                <c:pt idx="2325">
                  <c:v>200</c:v>
                </c:pt>
                <c:pt idx="2326">
                  <c:v>200</c:v>
                </c:pt>
                <c:pt idx="2327">
                  <c:v>200</c:v>
                </c:pt>
                <c:pt idx="2328">
                  <c:v>200</c:v>
                </c:pt>
                <c:pt idx="2329">
                  <c:v>200</c:v>
                </c:pt>
                <c:pt idx="2330">
                  <c:v>200</c:v>
                </c:pt>
                <c:pt idx="2331">
                  <c:v>200</c:v>
                </c:pt>
                <c:pt idx="2332">
                  <c:v>200</c:v>
                </c:pt>
                <c:pt idx="2333">
                  <c:v>200</c:v>
                </c:pt>
                <c:pt idx="2334">
                  <c:v>200</c:v>
                </c:pt>
                <c:pt idx="2335">
                  <c:v>200</c:v>
                </c:pt>
                <c:pt idx="2336">
                  <c:v>200</c:v>
                </c:pt>
                <c:pt idx="2337">
                  <c:v>200</c:v>
                </c:pt>
                <c:pt idx="2338">
                  <c:v>200</c:v>
                </c:pt>
                <c:pt idx="2339">
                  <c:v>200</c:v>
                </c:pt>
                <c:pt idx="2340">
                  <c:v>200</c:v>
                </c:pt>
                <c:pt idx="2341">
                  <c:v>200</c:v>
                </c:pt>
                <c:pt idx="2342">
                  <c:v>200</c:v>
                </c:pt>
                <c:pt idx="2343">
                  <c:v>200</c:v>
                </c:pt>
                <c:pt idx="2344">
                  <c:v>200</c:v>
                </c:pt>
                <c:pt idx="2345">
                  <c:v>200</c:v>
                </c:pt>
                <c:pt idx="2346">
                  <c:v>200</c:v>
                </c:pt>
                <c:pt idx="2347">
                  <c:v>200</c:v>
                </c:pt>
                <c:pt idx="2348">
                  <c:v>200</c:v>
                </c:pt>
                <c:pt idx="2349">
                  <c:v>200</c:v>
                </c:pt>
                <c:pt idx="2350">
                  <c:v>200</c:v>
                </c:pt>
                <c:pt idx="2351">
                  <c:v>200</c:v>
                </c:pt>
                <c:pt idx="2352">
                  <c:v>200</c:v>
                </c:pt>
                <c:pt idx="2353">
                  <c:v>200</c:v>
                </c:pt>
                <c:pt idx="2354">
                  <c:v>200</c:v>
                </c:pt>
                <c:pt idx="2355">
                  <c:v>200</c:v>
                </c:pt>
                <c:pt idx="2356">
                  <c:v>200</c:v>
                </c:pt>
                <c:pt idx="2357">
                  <c:v>200</c:v>
                </c:pt>
                <c:pt idx="2358">
                  <c:v>200</c:v>
                </c:pt>
                <c:pt idx="2359">
                  <c:v>200</c:v>
                </c:pt>
                <c:pt idx="2360">
                  <c:v>200</c:v>
                </c:pt>
                <c:pt idx="2361">
                  <c:v>200</c:v>
                </c:pt>
                <c:pt idx="2362">
                  <c:v>200</c:v>
                </c:pt>
                <c:pt idx="2363">
                  <c:v>200</c:v>
                </c:pt>
                <c:pt idx="2364">
                  <c:v>200</c:v>
                </c:pt>
                <c:pt idx="2365">
                  <c:v>200</c:v>
                </c:pt>
                <c:pt idx="2366">
                  <c:v>200</c:v>
                </c:pt>
                <c:pt idx="2367">
                  <c:v>200</c:v>
                </c:pt>
                <c:pt idx="2368">
                  <c:v>200</c:v>
                </c:pt>
                <c:pt idx="2369">
                  <c:v>200</c:v>
                </c:pt>
                <c:pt idx="2370">
                  <c:v>200</c:v>
                </c:pt>
                <c:pt idx="2371">
                  <c:v>200</c:v>
                </c:pt>
                <c:pt idx="2372">
                  <c:v>200</c:v>
                </c:pt>
                <c:pt idx="2373">
                  <c:v>200</c:v>
                </c:pt>
                <c:pt idx="2374">
                  <c:v>200</c:v>
                </c:pt>
                <c:pt idx="2375">
                  <c:v>200</c:v>
                </c:pt>
                <c:pt idx="2376">
                  <c:v>200</c:v>
                </c:pt>
                <c:pt idx="2377">
                  <c:v>200</c:v>
                </c:pt>
                <c:pt idx="2378">
                  <c:v>200</c:v>
                </c:pt>
                <c:pt idx="2379">
                  <c:v>200</c:v>
                </c:pt>
                <c:pt idx="2380">
                  <c:v>200</c:v>
                </c:pt>
                <c:pt idx="2381">
                  <c:v>200</c:v>
                </c:pt>
                <c:pt idx="2382">
                  <c:v>200</c:v>
                </c:pt>
                <c:pt idx="2383">
                  <c:v>200</c:v>
                </c:pt>
                <c:pt idx="2384">
                  <c:v>200</c:v>
                </c:pt>
                <c:pt idx="2385">
                  <c:v>200</c:v>
                </c:pt>
                <c:pt idx="2386">
                  <c:v>200</c:v>
                </c:pt>
                <c:pt idx="2387">
                  <c:v>200</c:v>
                </c:pt>
                <c:pt idx="2388">
                  <c:v>200</c:v>
                </c:pt>
                <c:pt idx="2389">
                  <c:v>200</c:v>
                </c:pt>
                <c:pt idx="2390">
                  <c:v>200</c:v>
                </c:pt>
                <c:pt idx="2391">
                  <c:v>200</c:v>
                </c:pt>
                <c:pt idx="2392">
                  <c:v>200</c:v>
                </c:pt>
                <c:pt idx="2393">
                  <c:v>200</c:v>
                </c:pt>
                <c:pt idx="2394">
                  <c:v>200</c:v>
                </c:pt>
                <c:pt idx="2395">
                  <c:v>200</c:v>
                </c:pt>
                <c:pt idx="2396">
                  <c:v>200</c:v>
                </c:pt>
                <c:pt idx="2397">
                  <c:v>200</c:v>
                </c:pt>
                <c:pt idx="2398">
                  <c:v>200</c:v>
                </c:pt>
                <c:pt idx="2399">
                  <c:v>200</c:v>
                </c:pt>
                <c:pt idx="2400">
                  <c:v>200</c:v>
                </c:pt>
                <c:pt idx="2401">
                  <c:v>200</c:v>
                </c:pt>
                <c:pt idx="2402">
                  <c:v>200</c:v>
                </c:pt>
                <c:pt idx="2403">
                  <c:v>200</c:v>
                </c:pt>
                <c:pt idx="2404">
                  <c:v>200</c:v>
                </c:pt>
                <c:pt idx="2405">
                  <c:v>200</c:v>
                </c:pt>
                <c:pt idx="2406">
                  <c:v>200</c:v>
                </c:pt>
                <c:pt idx="2407">
                  <c:v>200</c:v>
                </c:pt>
                <c:pt idx="2408">
                  <c:v>200</c:v>
                </c:pt>
                <c:pt idx="2409">
                  <c:v>200</c:v>
                </c:pt>
                <c:pt idx="2410">
                  <c:v>200</c:v>
                </c:pt>
                <c:pt idx="2411">
                  <c:v>200</c:v>
                </c:pt>
                <c:pt idx="2412">
                  <c:v>200</c:v>
                </c:pt>
                <c:pt idx="2413">
                  <c:v>200</c:v>
                </c:pt>
                <c:pt idx="2414">
                  <c:v>200</c:v>
                </c:pt>
                <c:pt idx="2415">
                  <c:v>200</c:v>
                </c:pt>
                <c:pt idx="2416">
                  <c:v>200</c:v>
                </c:pt>
                <c:pt idx="2417">
                  <c:v>200</c:v>
                </c:pt>
                <c:pt idx="2418">
                  <c:v>200</c:v>
                </c:pt>
                <c:pt idx="2419">
                  <c:v>200</c:v>
                </c:pt>
                <c:pt idx="2420">
                  <c:v>200</c:v>
                </c:pt>
                <c:pt idx="2421">
                  <c:v>200</c:v>
                </c:pt>
                <c:pt idx="2422">
                  <c:v>200</c:v>
                </c:pt>
                <c:pt idx="2423">
                  <c:v>200</c:v>
                </c:pt>
                <c:pt idx="2424">
                  <c:v>200</c:v>
                </c:pt>
                <c:pt idx="2425">
                  <c:v>200</c:v>
                </c:pt>
                <c:pt idx="2426">
                  <c:v>200</c:v>
                </c:pt>
                <c:pt idx="2427">
                  <c:v>200</c:v>
                </c:pt>
                <c:pt idx="2428">
                  <c:v>200</c:v>
                </c:pt>
                <c:pt idx="2429">
                  <c:v>200</c:v>
                </c:pt>
                <c:pt idx="2430">
                  <c:v>200</c:v>
                </c:pt>
                <c:pt idx="2431">
                  <c:v>200</c:v>
                </c:pt>
                <c:pt idx="2432">
                  <c:v>200</c:v>
                </c:pt>
                <c:pt idx="2433">
                  <c:v>200</c:v>
                </c:pt>
                <c:pt idx="2434">
                  <c:v>200</c:v>
                </c:pt>
                <c:pt idx="2435">
                  <c:v>200</c:v>
                </c:pt>
                <c:pt idx="2436">
                  <c:v>200</c:v>
                </c:pt>
                <c:pt idx="2437">
                  <c:v>200</c:v>
                </c:pt>
                <c:pt idx="2438">
                  <c:v>200</c:v>
                </c:pt>
                <c:pt idx="2439">
                  <c:v>200</c:v>
                </c:pt>
                <c:pt idx="2440">
                  <c:v>200</c:v>
                </c:pt>
                <c:pt idx="2441">
                  <c:v>200</c:v>
                </c:pt>
                <c:pt idx="2442">
                  <c:v>200</c:v>
                </c:pt>
                <c:pt idx="2443">
                  <c:v>200</c:v>
                </c:pt>
                <c:pt idx="2444">
                  <c:v>200</c:v>
                </c:pt>
                <c:pt idx="2445">
                  <c:v>200</c:v>
                </c:pt>
                <c:pt idx="2446">
                  <c:v>200</c:v>
                </c:pt>
                <c:pt idx="2447">
                  <c:v>200</c:v>
                </c:pt>
                <c:pt idx="2448">
                  <c:v>200</c:v>
                </c:pt>
                <c:pt idx="2449">
                  <c:v>200</c:v>
                </c:pt>
                <c:pt idx="2450">
                  <c:v>200</c:v>
                </c:pt>
                <c:pt idx="2451">
                  <c:v>200</c:v>
                </c:pt>
                <c:pt idx="2452">
                  <c:v>200</c:v>
                </c:pt>
                <c:pt idx="2453">
                  <c:v>200</c:v>
                </c:pt>
                <c:pt idx="2454">
                  <c:v>200</c:v>
                </c:pt>
                <c:pt idx="2455">
                  <c:v>200</c:v>
                </c:pt>
                <c:pt idx="2456">
                  <c:v>200</c:v>
                </c:pt>
                <c:pt idx="2457">
                  <c:v>200</c:v>
                </c:pt>
                <c:pt idx="2458">
                  <c:v>200</c:v>
                </c:pt>
                <c:pt idx="2459">
                  <c:v>200</c:v>
                </c:pt>
                <c:pt idx="2460">
                  <c:v>200</c:v>
                </c:pt>
                <c:pt idx="2461">
                  <c:v>200</c:v>
                </c:pt>
                <c:pt idx="2462">
                  <c:v>200</c:v>
                </c:pt>
                <c:pt idx="2463">
                  <c:v>200</c:v>
                </c:pt>
                <c:pt idx="2464">
                  <c:v>200</c:v>
                </c:pt>
                <c:pt idx="2465">
                  <c:v>200</c:v>
                </c:pt>
                <c:pt idx="2466">
                  <c:v>200</c:v>
                </c:pt>
                <c:pt idx="2467">
                  <c:v>200</c:v>
                </c:pt>
                <c:pt idx="2468">
                  <c:v>200</c:v>
                </c:pt>
                <c:pt idx="2469">
                  <c:v>200</c:v>
                </c:pt>
                <c:pt idx="2470">
                  <c:v>200</c:v>
                </c:pt>
                <c:pt idx="2471">
                  <c:v>200</c:v>
                </c:pt>
                <c:pt idx="2472">
                  <c:v>200</c:v>
                </c:pt>
                <c:pt idx="2473">
                  <c:v>200</c:v>
                </c:pt>
                <c:pt idx="2474">
                  <c:v>200</c:v>
                </c:pt>
                <c:pt idx="2475">
                  <c:v>200</c:v>
                </c:pt>
                <c:pt idx="2476">
                  <c:v>200</c:v>
                </c:pt>
                <c:pt idx="2477">
                  <c:v>200</c:v>
                </c:pt>
                <c:pt idx="2478">
                  <c:v>200</c:v>
                </c:pt>
                <c:pt idx="2479">
                  <c:v>200</c:v>
                </c:pt>
                <c:pt idx="2480">
                  <c:v>200</c:v>
                </c:pt>
                <c:pt idx="2481">
                  <c:v>200</c:v>
                </c:pt>
                <c:pt idx="2482">
                  <c:v>200</c:v>
                </c:pt>
                <c:pt idx="2483">
                  <c:v>200</c:v>
                </c:pt>
                <c:pt idx="2484">
                  <c:v>200</c:v>
                </c:pt>
                <c:pt idx="2485">
                  <c:v>200</c:v>
                </c:pt>
                <c:pt idx="2486">
                  <c:v>200</c:v>
                </c:pt>
                <c:pt idx="2487">
                  <c:v>200</c:v>
                </c:pt>
                <c:pt idx="2488">
                  <c:v>200</c:v>
                </c:pt>
                <c:pt idx="2489">
                  <c:v>200</c:v>
                </c:pt>
                <c:pt idx="2490">
                  <c:v>200</c:v>
                </c:pt>
                <c:pt idx="2491">
                  <c:v>200</c:v>
                </c:pt>
                <c:pt idx="2492">
                  <c:v>200</c:v>
                </c:pt>
                <c:pt idx="2493">
                  <c:v>200</c:v>
                </c:pt>
                <c:pt idx="2494">
                  <c:v>200</c:v>
                </c:pt>
                <c:pt idx="2495">
                  <c:v>200</c:v>
                </c:pt>
                <c:pt idx="2496">
                  <c:v>200</c:v>
                </c:pt>
                <c:pt idx="2497">
                  <c:v>200</c:v>
                </c:pt>
                <c:pt idx="2498">
                  <c:v>200</c:v>
                </c:pt>
                <c:pt idx="2499">
                  <c:v>200</c:v>
                </c:pt>
                <c:pt idx="2500">
                  <c:v>200</c:v>
                </c:pt>
                <c:pt idx="2501">
                  <c:v>200</c:v>
                </c:pt>
                <c:pt idx="2502">
                  <c:v>200</c:v>
                </c:pt>
                <c:pt idx="2503">
                  <c:v>200</c:v>
                </c:pt>
                <c:pt idx="2504">
                  <c:v>200</c:v>
                </c:pt>
                <c:pt idx="2505">
                  <c:v>200</c:v>
                </c:pt>
                <c:pt idx="2506">
                  <c:v>200</c:v>
                </c:pt>
                <c:pt idx="2507">
                  <c:v>200</c:v>
                </c:pt>
                <c:pt idx="2508">
                  <c:v>200</c:v>
                </c:pt>
                <c:pt idx="2509">
                  <c:v>200</c:v>
                </c:pt>
                <c:pt idx="2510">
                  <c:v>200</c:v>
                </c:pt>
                <c:pt idx="2511">
                  <c:v>200</c:v>
                </c:pt>
                <c:pt idx="2512">
                  <c:v>200</c:v>
                </c:pt>
                <c:pt idx="2513">
                  <c:v>200</c:v>
                </c:pt>
                <c:pt idx="2514">
                  <c:v>200</c:v>
                </c:pt>
                <c:pt idx="2515">
                  <c:v>200</c:v>
                </c:pt>
                <c:pt idx="2516">
                  <c:v>200</c:v>
                </c:pt>
                <c:pt idx="2517">
                  <c:v>200</c:v>
                </c:pt>
                <c:pt idx="2518">
                  <c:v>200</c:v>
                </c:pt>
                <c:pt idx="2519">
                  <c:v>200</c:v>
                </c:pt>
                <c:pt idx="2520">
                  <c:v>200</c:v>
                </c:pt>
                <c:pt idx="2521">
                  <c:v>200</c:v>
                </c:pt>
                <c:pt idx="2522">
                  <c:v>200</c:v>
                </c:pt>
                <c:pt idx="2523">
                  <c:v>200</c:v>
                </c:pt>
                <c:pt idx="2524">
                  <c:v>200</c:v>
                </c:pt>
                <c:pt idx="2525">
                  <c:v>200</c:v>
                </c:pt>
                <c:pt idx="2526">
                  <c:v>200</c:v>
                </c:pt>
                <c:pt idx="2527">
                  <c:v>200</c:v>
                </c:pt>
                <c:pt idx="2528">
                  <c:v>200</c:v>
                </c:pt>
                <c:pt idx="2529">
                  <c:v>200</c:v>
                </c:pt>
                <c:pt idx="2530">
                  <c:v>200</c:v>
                </c:pt>
                <c:pt idx="2531">
                  <c:v>200</c:v>
                </c:pt>
                <c:pt idx="2532">
                  <c:v>200</c:v>
                </c:pt>
                <c:pt idx="2533">
                  <c:v>200</c:v>
                </c:pt>
                <c:pt idx="2534">
                  <c:v>200</c:v>
                </c:pt>
                <c:pt idx="2535">
                  <c:v>200</c:v>
                </c:pt>
                <c:pt idx="2536">
                  <c:v>200</c:v>
                </c:pt>
                <c:pt idx="2537">
                  <c:v>200</c:v>
                </c:pt>
                <c:pt idx="2538">
                  <c:v>200</c:v>
                </c:pt>
                <c:pt idx="2539">
                  <c:v>200</c:v>
                </c:pt>
                <c:pt idx="2540">
                  <c:v>200</c:v>
                </c:pt>
                <c:pt idx="2541">
                  <c:v>200</c:v>
                </c:pt>
                <c:pt idx="2542">
                  <c:v>200</c:v>
                </c:pt>
                <c:pt idx="2543">
                  <c:v>200</c:v>
                </c:pt>
                <c:pt idx="2544">
                  <c:v>200</c:v>
                </c:pt>
                <c:pt idx="2545">
                  <c:v>200</c:v>
                </c:pt>
                <c:pt idx="2546">
                  <c:v>200</c:v>
                </c:pt>
                <c:pt idx="2547">
                  <c:v>200</c:v>
                </c:pt>
                <c:pt idx="2548">
                  <c:v>200</c:v>
                </c:pt>
                <c:pt idx="2549">
                  <c:v>200</c:v>
                </c:pt>
                <c:pt idx="2550">
                  <c:v>200</c:v>
                </c:pt>
                <c:pt idx="2551">
                  <c:v>200</c:v>
                </c:pt>
                <c:pt idx="2552">
                  <c:v>200</c:v>
                </c:pt>
                <c:pt idx="2553">
                  <c:v>200</c:v>
                </c:pt>
                <c:pt idx="2554">
                  <c:v>200</c:v>
                </c:pt>
                <c:pt idx="2555">
                  <c:v>200</c:v>
                </c:pt>
                <c:pt idx="2556">
                  <c:v>200</c:v>
                </c:pt>
                <c:pt idx="2557">
                  <c:v>200</c:v>
                </c:pt>
                <c:pt idx="2558">
                  <c:v>200</c:v>
                </c:pt>
                <c:pt idx="2559">
                  <c:v>200</c:v>
                </c:pt>
                <c:pt idx="2560">
                  <c:v>200</c:v>
                </c:pt>
                <c:pt idx="2561">
                  <c:v>200</c:v>
                </c:pt>
                <c:pt idx="2562">
                  <c:v>200</c:v>
                </c:pt>
                <c:pt idx="2563">
                  <c:v>200</c:v>
                </c:pt>
                <c:pt idx="2564">
                  <c:v>200</c:v>
                </c:pt>
                <c:pt idx="2565">
                  <c:v>200</c:v>
                </c:pt>
                <c:pt idx="2566">
                  <c:v>200</c:v>
                </c:pt>
                <c:pt idx="2567">
                  <c:v>200</c:v>
                </c:pt>
                <c:pt idx="2568">
                  <c:v>200</c:v>
                </c:pt>
                <c:pt idx="2569">
                  <c:v>200</c:v>
                </c:pt>
                <c:pt idx="2570">
                  <c:v>200</c:v>
                </c:pt>
                <c:pt idx="2571">
                  <c:v>200</c:v>
                </c:pt>
                <c:pt idx="2572">
                  <c:v>200</c:v>
                </c:pt>
                <c:pt idx="2573">
                  <c:v>200</c:v>
                </c:pt>
                <c:pt idx="2574">
                  <c:v>200</c:v>
                </c:pt>
                <c:pt idx="2575">
                  <c:v>200</c:v>
                </c:pt>
                <c:pt idx="2576">
                  <c:v>200</c:v>
                </c:pt>
                <c:pt idx="2577">
                  <c:v>200</c:v>
                </c:pt>
                <c:pt idx="2578">
                  <c:v>200</c:v>
                </c:pt>
                <c:pt idx="2579">
                  <c:v>200</c:v>
                </c:pt>
                <c:pt idx="2580">
                  <c:v>200</c:v>
                </c:pt>
                <c:pt idx="2581">
                  <c:v>200</c:v>
                </c:pt>
                <c:pt idx="2582">
                  <c:v>200</c:v>
                </c:pt>
                <c:pt idx="2583">
                  <c:v>200</c:v>
                </c:pt>
                <c:pt idx="2584">
                  <c:v>200</c:v>
                </c:pt>
                <c:pt idx="2585">
                  <c:v>200</c:v>
                </c:pt>
                <c:pt idx="2586">
                  <c:v>200</c:v>
                </c:pt>
                <c:pt idx="2587">
                  <c:v>200</c:v>
                </c:pt>
                <c:pt idx="2588">
                  <c:v>200</c:v>
                </c:pt>
                <c:pt idx="2589">
                  <c:v>200</c:v>
                </c:pt>
                <c:pt idx="2590">
                  <c:v>200</c:v>
                </c:pt>
                <c:pt idx="2591">
                  <c:v>200</c:v>
                </c:pt>
                <c:pt idx="2592">
                  <c:v>200</c:v>
                </c:pt>
                <c:pt idx="2593">
                  <c:v>200</c:v>
                </c:pt>
                <c:pt idx="2594">
                  <c:v>200</c:v>
                </c:pt>
                <c:pt idx="2595">
                  <c:v>200</c:v>
                </c:pt>
                <c:pt idx="2596">
                  <c:v>200</c:v>
                </c:pt>
                <c:pt idx="2597">
                  <c:v>200</c:v>
                </c:pt>
                <c:pt idx="2598">
                  <c:v>200</c:v>
                </c:pt>
                <c:pt idx="2599">
                  <c:v>200</c:v>
                </c:pt>
                <c:pt idx="2600">
                  <c:v>200</c:v>
                </c:pt>
                <c:pt idx="2601">
                  <c:v>200</c:v>
                </c:pt>
                <c:pt idx="2602">
                  <c:v>200</c:v>
                </c:pt>
                <c:pt idx="2603">
                  <c:v>200</c:v>
                </c:pt>
                <c:pt idx="2604">
                  <c:v>200</c:v>
                </c:pt>
                <c:pt idx="2605">
                  <c:v>200</c:v>
                </c:pt>
                <c:pt idx="2606">
                  <c:v>200</c:v>
                </c:pt>
                <c:pt idx="2607">
                  <c:v>200</c:v>
                </c:pt>
                <c:pt idx="2608">
                  <c:v>200</c:v>
                </c:pt>
                <c:pt idx="2609">
                  <c:v>200</c:v>
                </c:pt>
                <c:pt idx="2610">
                  <c:v>200</c:v>
                </c:pt>
                <c:pt idx="2611">
                  <c:v>200</c:v>
                </c:pt>
                <c:pt idx="2612">
                  <c:v>200</c:v>
                </c:pt>
                <c:pt idx="2613">
                  <c:v>200</c:v>
                </c:pt>
                <c:pt idx="2614">
                  <c:v>200</c:v>
                </c:pt>
                <c:pt idx="2615">
                  <c:v>200</c:v>
                </c:pt>
                <c:pt idx="2616">
                  <c:v>200</c:v>
                </c:pt>
                <c:pt idx="2617">
                  <c:v>200</c:v>
                </c:pt>
                <c:pt idx="2618">
                  <c:v>200</c:v>
                </c:pt>
                <c:pt idx="2619">
                  <c:v>200</c:v>
                </c:pt>
                <c:pt idx="2620">
                  <c:v>200</c:v>
                </c:pt>
                <c:pt idx="2621">
                  <c:v>200</c:v>
                </c:pt>
                <c:pt idx="2622">
                  <c:v>200</c:v>
                </c:pt>
                <c:pt idx="2623">
                  <c:v>200</c:v>
                </c:pt>
                <c:pt idx="2624">
                  <c:v>200</c:v>
                </c:pt>
                <c:pt idx="2625">
                  <c:v>200</c:v>
                </c:pt>
                <c:pt idx="2626">
                  <c:v>200</c:v>
                </c:pt>
                <c:pt idx="2627">
                  <c:v>200</c:v>
                </c:pt>
                <c:pt idx="2628">
                  <c:v>200</c:v>
                </c:pt>
                <c:pt idx="2629">
                  <c:v>200</c:v>
                </c:pt>
                <c:pt idx="2630">
                  <c:v>200</c:v>
                </c:pt>
                <c:pt idx="2631">
                  <c:v>200</c:v>
                </c:pt>
                <c:pt idx="2632">
                  <c:v>200</c:v>
                </c:pt>
                <c:pt idx="2633">
                  <c:v>200</c:v>
                </c:pt>
                <c:pt idx="2634">
                  <c:v>200</c:v>
                </c:pt>
                <c:pt idx="2635">
                  <c:v>200</c:v>
                </c:pt>
                <c:pt idx="2636">
                  <c:v>200</c:v>
                </c:pt>
                <c:pt idx="2637">
                  <c:v>200</c:v>
                </c:pt>
                <c:pt idx="2638">
                  <c:v>200</c:v>
                </c:pt>
                <c:pt idx="2639">
                  <c:v>200</c:v>
                </c:pt>
                <c:pt idx="2640">
                  <c:v>200</c:v>
                </c:pt>
                <c:pt idx="2641">
                  <c:v>200</c:v>
                </c:pt>
                <c:pt idx="2642">
                  <c:v>200</c:v>
                </c:pt>
                <c:pt idx="2643">
                  <c:v>200</c:v>
                </c:pt>
                <c:pt idx="2644">
                  <c:v>200</c:v>
                </c:pt>
                <c:pt idx="2645">
                  <c:v>200</c:v>
                </c:pt>
                <c:pt idx="2646">
                  <c:v>200</c:v>
                </c:pt>
                <c:pt idx="2647">
                  <c:v>200</c:v>
                </c:pt>
                <c:pt idx="2648">
                  <c:v>200</c:v>
                </c:pt>
                <c:pt idx="2649">
                  <c:v>200</c:v>
                </c:pt>
                <c:pt idx="2650">
                  <c:v>200</c:v>
                </c:pt>
                <c:pt idx="2651">
                  <c:v>200</c:v>
                </c:pt>
                <c:pt idx="2652">
                  <c:v>200</c:v>
                </c:pt>
                <c:pt idx="2653">
                  <c:v>200</c:v>
                </c:pt>
                <c:pt idx="2654">
                  <c:v>200</c:v>
                </c:pt>
                <c:pt idx="2655">
                  <c:v>200</c:v>
                </c:pt>
                <c:pt idx="2656">
                  <c:v>200</c:v>
                </c:pt>
                <c:pt idx="2657">
                  <c:v>200</c:v>
                </c:pt>
                <c:pt idx="2658">
                  <c:v>200</c:v>
                </c:pt>
                <c:pt idx="2659">
                  <c:v>200</c:v>
                </c:pt>
                <c:pt idx="2660">
                  <c:v>200</c:v>
                </c:pt>
                <c:pt idx="2661">
                  <c:v>200</c:v>
                </c:pt>
                <c:pt idx="2662">
                  <c:v>200</c:v>
                </c:pt>
                <c:pt idx="2663">
                  <c:v>200</c:v>
                </c:pt>
                <c:pt idx="2664">
                  <c:v>200</c:v>
                </c:pt>
                <c:pt idx="2665">
                  <c:v>200</c:v>
                </c:pt>
                <c:pt idx="2666">
                  <c:v>200</c:v>
                </c:pt>
                <c:pt idx="2667">
                  <c:v>200</c:v>
                </c:pt>
                <c:pt idx="2668">
                  <c:v>200</c:v>
                </c:pt>
                <c:pt idx="2669">
                  <c:v>200</c:v>
                </c:pt>
                <c:pt idx="2670">
                  <c:v>200</c:v>
                </c:pt>
                <c:pt idx="2671">
                  <c:v>200</c:v>
                </c:pt>
                <c:pt idx="2672">
                  <c:v>200</c:v>
                </c:pt>
                <c:pt idx="2673">
                  <c:v>200</c:v>
                </c:pt>
                <c:pt idx="2674">
                  <c:v>200</c:v>
                </c:pt>
                <c:pt idx="2675">
                  <c:v>200</c:v>
                </c:pt>
                <c:pt idx="2676">
                  <c:v>200</c:v>
                </c:pt>
                <c:pt idx="2677">
                  <c:v>200</c:v>
                </c:pt>
                <c:pt idx="2678">
                  <c:v>200</c:v>
                </c:pt>
                <c:pt idx="2679">
                  <c:v>200</c:v>
                </c:pt>
                <c:pt idx="2680">
                  <c:v>200</c:v>
                </c:pt>
                <c:pt idx="2681">
                  <c:v>200</c:v>
                </c:pt>
                <c:pt idx="2682">
                  <c:v>200</c:v>
                </c:pt>
                <c:pt idx="2683">
                  <c:v>200</c:v>
                </c:pt>
                <c:pt idx="2684">
                  <c:v>200</c:v>
                </c:pt>
                <c:pt idx="2685">
                  <c:v>200</c:v>
                </c:pt>
                <c:pt idx="2686">
                  <c:v>200</c:v>
                </c:pt>
                <c:pt idx="2687">
                  <c:v>200</c:v>
                </c:pt>
                <c:pt idx="2688">
                  <c:v>200</c:v>
                </c:pt>
                <c:pt idx="2689">
                  <c:v>200</c:v>
                </c:pt>
                <c:pt idx="2690">
                  <c:v>200</c:v>
                </c:pt>
                <c:pt idx="2691">
                  <c:v>200</c:v>
                </c:pt>
                <c:pt idx="2692">
                  <c:v>200</c:v>
                </c:pt>
                <c:pt idx="2693">
                  <c:v>200</c:v>
                </c:pt>
                <c:pt idx="2694">
                  <c:v>200</c:v>
                </c:pt>
                <c:pt idx="2695">
                  <c:v>200</c:v>
                </c:pt>
                <c:pt idx="2696">
                  <c:v>200</c:v>
                </c:pt>
                <c:pt idx="2697">
                  <c:v>200</c:v>
                </c:pt>
                <c:pt idx="2698">
                  <c:v>200</c:v>
                </c:pt>
                <c:pt idx="2699">
                  <c:v>200</c:v>
                </c:pt>
                <c:pt idx="2700">
                  <c:v>200</c:v>
                </c:pt>
                <c:pt idx="2701">
                  <c:v>200</c:v>
                </c:pt>
                <c:pt idx="2702">
                  <c:v>200</c:v>
                </c:pt>
                <c:pt idx="2703">
                  <c:v>200</c:v>
                </c:pt>
                <c:pt idx="2704">
                  <c:v>200</c:v>
                </c:pt>
                <c:pt idx="2705">
                  <c:v>200</c:v>
                </c:pt>
                <c:pt idx="2706">
                  <c:v>200</c:v>
                </c:pt>
                <c:pt idx="2707">
                  <c:v>200</c:v>
                </c:pt>
                <c:pt idx="2708">
                  <c:v>200</c:v>
                </c:pt>
                <c:pt idx="2709">
                  <c:v>200</c:v>
                </c:pt>
                <c:pt idx="2710">
                  <c:v>200</c:v>
                </c:pt>
                <c:pt idx="2711">
                  <c:v>200</c:v>
                </c:pt>
                <c:pt idx="2712">
                  <c:v>200</c:v>
                </c:pt>
                <c:pt idx="2713">
                  <c:v>200</c:v>
                </c:pt>
                <c:pt idx="2714">
                  <c:v>200</c:v>
                </c:pt>
                <c:pt idx="2715">
                  <c:v>200</c:v>
                </c:pt>
                <c:pt idx="2716">
                  <c:v>200</c:v>
                </c:pt>
                <c:pt idx="2717">
                  <c:v>200</c:v>
                </c:pt>
                <c:pt idx="2718">
                  <c:v>200</c:v>
                </c:pt>
                <c:pt idx="2719">
                  <c:v>200</c:v>
                </c:pt>
                <c:pt idx="2720">
                  <c:v>200</c:v>
                </c:pt>
                <c:pt idx="2721">
                  <c:v>200</c:v>
                </c:pt>
                <c:pt idx="2722">
                  <c:v>200</c:v>
                </c:pt>
                <c:pt idx="2723">
                  <c:v>200</c:v>
                </c:pt>
                <c:pt idx="2724">
                  <c:v>200</c:v>
                </c:pt>
                <c:pt idx="2725">
                  <c:v>200</c:v>
                </c:pt>
                <c:pt idx="2726">
                  <c:v>200</c:v>
                </c:pt>
                <c:pt idx="2727">
                  <c:v>200</c:v>
                </c:pt>
                <c:pt idx="2728">
                  <c:v>200</c:v>
                </c:pt>
                <c:pt idx="2729">
                  <c:v>200</c:v>
                </c:pt>
                <c:pt idx="2730">
                  <c:v>200</c:v>
                </c:pt>
                <c:pt idx="2731">
                  <c:v>200</c:v>
                </c:pt>
                <c:pt idx="2732">
                  <c:v>200</c:v>
                </c:pt>
                <c:pt idx="2733">
                  <c:v>200</c:v>
                </c:pt>
                <c:pt idx="2734">
                  <c:v>200</c:v>
                </c:pt>
                <c:pt idx="2735">
                  <c:v>200</c:v>
                </c:pt>
                <c:pt idx="2736">
                  <c:v>200</c:v>
                </c:pt>
                <c:pt idx="2737">
                  <c:v>200</c:v>
                </c:pt>
                <c:pt idx="2738">
                  <c:v>200</c:v>
                </c:pt>
                <c:pt idx="2739">
                  <c:v>200</c:v>
                </c:pt>
                <c:pt idx="2740">
                  <c:v>200</c:v>
                </c:pt>
                <c:pt idx="2741">
                  <c:v>200</c:v>
                </c:pt>
                <c:pt idx="2742">
                  <c:v>200</c:v>
                </c:pt>
                <c:pt idx="2743">
                  <c:v>200</c:v>
                </c:pt>
                <c:pt idx="2744">
                  <c:v>200</c:v>
                </c:pt>
                <c:pt idx="2745">
                  <c:v>200</c:v>
                </c:pt>
                <c:pt idx="2746">
                  <c:v>200</c:v>
                </c:pt>
                <c:pt idx="2747">
                  <c:v>200</c:v>
                </c:pt>
                <c:pt idx="2748">
                  <c:v>200</c:v>
                </c:pt>
                <c:pt idx="2749">
                  <c:v>200</c:v>
                </c:pt>
                <c:pt idx="2750">
                  <c:v>200</c:v>
                </c:pt>
                <c:pt idx="2751">
                  <c:v>200</c:v>
                </c:pt>
                <c:pt idx="2752">
                  <c:v>200</c:v>
                </c:pt>
                <c:pt idx="2753">
                  <c:v>200</c:v>
                </c:pt>
                <c:pt idx="2754">
                  <c:v>200</c:v>
                </c:pt>
                <c:pt idx="2755">
                  <c:v>200</c:v>
                </c:pt>
                <c:pt idx="2756">
                  <c:v>200</c:v>
                </c:pt>
                <c:pt idx="2757">
                  <c:v>200</c:v>
                </c:pt>
                <c:pt idx="2758">
                  <c:v>200</c:v>
                </c:pt>
                <c:pt idx="2759">
                  <c:v>200</c:v>
                </c:pt>
                <c:pt idx="2760">
                  <c:v>200</c:v>
                </c:pt>
                <c:pt idx="2761">
                  <c:v>200</c:v>
                </c:pt>
                <c:pt idx="2762">
                  <c:v>200</c:v>
                </c:pt>
                <c:pt idx="2763">
                  <c:v>200</c:v>
                </c:pt>
                <c:pt idx="2764">
                  <c:v>200</c:v>
                </c:pt>
                <c:pt idx="2765">
                  <c:v>200</c:v>
                </c:pt>
                <c:pt idx="2766">
                  <c:v>200</c:v>
                </c:pt>
                <c:pt idx="2767">
                  <c:v>200</c:v>
                </c:pt>
                <c:pt idx="2768">
                  <c:v>200</c:v>
                </c:pt>
                <c:pt idx="2769">
                  <c:v>200</c:v>
                </c:pt>
                <c:pt idx="2770">
                  <c:v>200</c:v>
                </c:pt>
                <c:pt idx="2771">
                  <c:v>200</c:v>
                </c:pt>
                <c:pt idx="2772">
                  <c:v>200</c:v>
                </c:pt>
                <c:pt idx="2773">
                  <c:v>200</c:v>
                </c:pt>
                <c:pt idx="2774">
                  <c:v>200</c:v>
                </c:pt>
                <c:pt idx="2775">
                  <c:v>200</c:v>
                </c:pt>
                <c:pt idx="2776">
                  <c:v>200</c:v>
                </c:pt>
                <c:pt idx="2777">
                  <c:v>200</c:v>
                </c:pt>
                <c:pt idx="2778">
                  <c:v>200</c:v>
                </c:pt>
                <c:pt idx="2779">
                  <c:v>200</c:v>
                </c:pt>
                <c:pt idx="2780">
                  <c:v>200</c:v>
                </c:pt>
                <c:pt idx="2781">
                  <c:v>200</c:v>
                </c:pt>
                <c:pt idx="2782">
                  <c:v>200</c:v>
                </c:pt>
                <c:pt idx="2783">
                  <c:v>200</c:v>
                </c:pt>
                <c:pt idx="2784">
                  <c:v>200</c:v>
                </c:pt>
                <c:pt idx="2785">
                  <c:v>200</c:v>
                </c:pt>
                <c:pt idx="2786">
                  <c:v>200</c:v>
                </c:pt>
                <c:pt idx="2787">
                  <c:v>200</c:v>
                </c:pt>
                <c:pt idx="2788">
                  <c:v>200</c:v>
                </c:pt>
                <c:pt idx="2789">
                  <c:v>200</c:v>
                </c:pt>
                <c:pt idx="2790">
                  <c:v>200</c:v>
                </c:pt>
                <c:pt idx="2791">
                  <c:v>200</c:v>
                </c:pt>
                <c:pt idx="2792">
                  <c:v>200</c:v>
                </c:pt>
                <c:pt idx="2793">
                  <c:v>200</c:v>
                </c:pt>
                <c:pt idx="2794">
                  <c:v>200</c:v>
                </c:pt>
                <c:pt idx="2795">
                  <c:v>200</c:v>
                </c:pt>
                <c:pt idx="2796">
                  <c:v>200</c:v>
                </c:pt>
                <c:pt idx="2797">
                  <c:v>200</c:v>
                </c:pt>
                <c:pt idx="2798">
                  <c:v>200</c:v>
                </c:pt>
                <c:pt idx="2799">
                  <c:v>200</c:v>
                </c:pt>
                <c:pt idx="2800">
                  <c:v>200</c:v>
                </c:pt>
                <c:pt idx="2801">
                  <c:v>200</c:v>
                </c:pt>
                <c:pt idx="2802">
                  <c:v>200</c:v>
                </c:pt>
                <c:pt idx="2803">
                  <c:v>200</c:v>
                </c:pt>
                <c:pt idx="2804">
                  <c:v>200</c:v>
                </c:pt>
                <c:pt idx="2805">
                  <c:v>200</c:v>
                </c:pt>
                <c:pt idx="2806">
                  <c:v>200</c:v>
                </c:pt>
                <c:pt idx="2807">
                  <c:v>200</c:v>
                </c:pt>
                <c:pt idx="2808">
                  <c:v>200</c:v>
                </c:pt>
                <c:pt idx="2809">
                  <c:v>200</c:v>
                </c:pt>
                <c:pt idx="2810">
                  <c:v>200</c:v>
                </c:pt>
                <c:pt idx="2811">
                  <c:v>200</c:v>
                </c:pt>
                <c:pt idx="2812">
                  <c:v>200</c:v>
                </c:pt>
                <c:pt idx="2813">
                  <c:v>200</c:v>
                </c:pt>
                <c:pt idx="2814">
                  <c:v>200</c:v>
                </c:pt>
                <c:pt idx="2815">
                  <c:v>200</c:v>
                </c:pt>
                <c:pt idx="2816">
                  <c:v>200</c:v>
                </c:pt>
                <c:pt idx="2817">
                  <c:v>200</c:v>
                </c:pt>
                <c:pt idx="2818">
                  <c:v>200</c:v>
                </c:pt>
                <c:pt idx="2819">
                  <c:v>200</c:v>
                </c:pt>
                <c:pt idx="2820">
                  <c:v>200</c:v>
                </c:pt>
                <c:pt idx="2821">
                  <c:v>200</c:v>
                </c:pt>
                <c:pt idx="2822">
                  <c:v>200</c:v>
                </c:pt>
                <c:pt idx="2823">
                  <c:v>200</c:v>
                </c:pt>
                <c:pt idx="2824">
                  <c:v>200</c:v>
                </c:pt>
                <c:pt idx="2825">
                  <c:v>200</c:v>
                </c:pt>
                <c:pt idx="2826">
                  <c:v>200</c:v>
                </c:pt>
                <c:pt idx="2827">
                  <c:v>200</c:v>
                </c:pt>
                <c:pt idx="2828">
                  <c:v>200</c:v>
                </c:pt>
                <c:pt idx="2829">
                  <c:v>200</c:v>
                </c:pt>
                <c:pt idx="2830">
                  <c:v>200</c:v>
                </c:pt>
                <c:pt idx="2831">
                  <c:v>200</c:v>
                </c:pt>
                <c:pt idx="2832">
                  <c:v>200</c:v>
                </c:pt>
                <c:pt idx="2833">
                  <c:v>200</c:v>
                </c:pt>
                <c:pt idx="2834">
                  <c:v>200</c:v>
                </c:pt>
                <c:pt idx="2835">
                  <c:v>200</c:v>
                </c:pt>
                <c:pt idx="2836">
                  <c:v>200</c:v>
                </c:pt>
                <c:pt idx="2837">
                  <c:v>200</c:v>
                </c:pt>
                <c:pt idx="2838">
                  <c:v>200</c:v>
                </c:pt>
                <c:pt idx="2839">
                  <c:v>200</c:v>
                </c:pt>
                <c:pt idx="2840">
                  <c:v>200</c:v>
                </c:pt>
                <c:pt idx="2841">
                  <c:v>200</c:v>
                </c:pt>
                <c:pt idx="2842">
                  <c:v>200</c:v>
                </c:pt>
                <c:pt idx="2843">
                  <c:v>200</c:v>
                </c:pt>
                <c:pt idx="2844">
                  <c:v>200</c:v>
                </c:pt>
                <c:pt idx="2845">
                  <c:v>200</c:v>
                </c:pt>
                <c:pt idx="2846">
                  <c:v>200</c:v>
                </c:pt>
                <c:pt idx="2847">
                  <c:v>200</c:v>
                </c:pt>
                <c:pt idx="2848">
                  <c:v>200</c:v>
                </c:pt>
                <c:pt idx="2849">
                  <c:v>200</c:v>
                </c:pt>
                <c:pt idx="2850">
                  <c:v>200</c:v>
                </c:pt>
                <c:pt idx="2851">
                  <c:v>200</c:v>
                </c:pt>
                <c:pt idx="2852">
                  <c:v>200</c:v>
                </c:pt>
                <c:pt idx="2853">
                  <c:v>200</c:v>
                </c:pt>
                <c:pt idx="2854">
                  <c:v>200</c:v>
                </c:pt>
                <c:pt idx="2855">
                  <c:v>200</c:v>
                </c:pt>
                <c:pt idx="2856">
                  <c:v>200</c:v>
                </c:pt>
                <c:pt idx="2857">
                  <c:v>200</c:v>
                </c:pt>
                <c:pt idx="2858">
                  <c:v>200</c:v>
                </c:pt>
                <c:pt idx="2859">
                  <c:v>200</c:v>
                </c:pt>
                <c:pt idx="2860">
                  <c:v>200</c:v>
                </c:pt>
                <c:pt idx="2861">
                  <c:v>200</c:v>
                </c:pt>
                <c:pt idx="2862">
                  <c:v>200</c:v>
                </c:pt>
                <c:pt idx="2863">
                  <c:v>200</c:v>
                </c:pt>
                <c:pt idx="2864">
                  <c:v>200</c:v>
                </c:pt>
                <c:pt idx="2865">
                  <c:v>200</c:v>
                </c:pt>
                <c:pt idx="2866">
                  <c:v>200</c:v>
                </c:pt>
                <c:pt idx="2867">
                  <c:v>200</c:v>
                </c:pt>
                <c:pt idx="2868">
                  <c:v>200</c:v>
                </c:pt>
                <c:pt idx="2869">
                  <c:v>200</c:v>
                </c:pt>
                <c:pt idx="2870">
                  <c:v>200</c:v>
                </c:pt>
                <c:pt idx="2871">
                  <c:v>200</c:v>
                </c:pt>
                <c:pt idx="2872">
                  <c:v>200</c:v>
                </c:pt>
                <c:pt idx="2873">
                  <c:v>200</c:v>
                </c:pt>
                <c:pt idx="2874">
                  <c:v>200</c:v>
                </c:pt>
                <c:pt idx="2875">
                  <c:v>200</c:v>
                </c:pt>
                <c:pt idx="2876">
                  <c:v>200</c:v>
                </c:pt>
                <c:pt idx="2877">
                  <c:v>200</c:v>
                </c:pt>
                <c:pt idx="2878">
                  <c:v>200</c:v>
                </c:pt>
                <c:pt idx="2879">
                  <c:v>200</c:v>
                </c:pt>
                <c:pt idx="2880">
                  <c:v>200</c:v>
                </c:pt>
                <c:pt idx="2881">
                  <c:v>200</c:v>
                </c:pt>
                <c:pt idx="2882">
                  <c:v>200</c:v>
                </c:pt>
                <c:pt idx="2883">
                  <c:v>200</c:v>
                </c:pt>
                <c:pt idx="2884">
                  <c:v>200</c:v>
                </c:pt>
                <c:pt idx="2885">
                  <c:v>200</c:v>
                </c:pt>
                <c:pt idx="2886">
                  <c:v>200</c:v>
                </c:pt>
                <c:pt idx="2887">
                  <c:v>200</c:v>
                </c:pt>
                <c:pt idx="2888">
                  <c:v>200</c:v>
                </c:pt>
                <c:pt idx="2889">
                  <c:v>200</c:v>
                </c:pt>
                <c:pt idx="2890">
                  <c:v>200</c:v>
                </c:pt>
                <c:pt idx="2891">
                  <c:v>200</c:v>
                </c:pt>
                <c:pt idx="2892">
                  <c:v>200</c:v>
                </c:pt>
                <c:pt idx="2893">
                  <c:v>200</c:v>
                </c:pt>
                <c:pt idx="2894">
                  <c:v>200</c:v>
                </c:pt>
                <c:pt idx="2895">
                  <c:v>200</c:v>
                </c:pt>
                <c:pt idx="2896">
                  <c:v>200</c:v>
                </c:pt>
                <c:pt idx="2897">
                  <c:v>200</c:v>
                </c:pt>
                <c:pt idx="2898">
                  <c:v>200</c:v>
                </c:pt>
                <c:pt idx="2899">
                  <c:v>200</c:v>
                </c:pt>
                <c:pt idx="2900">
                  <c:v>200</c:v>
                </c:pt>
                <c:pt idx="2901">
                  <c:v>200</c:v>
                </c:pt>
                <c:pt idx="2902">
                  <c:v>200</c:v>
                </c:pt>
                <c:pt idx="2903">
                  <c:v>200</c:v>
                </c:pt>
                <c:pt idx="2904">
                  <c:v>200</c:v>
                </c:pt>
                <c:pt idx="2905">
                  <c:v>200</c:v>
                </c:pt>
                <c:pt idx="2906">
                  <c:v>200</c:v>
                </c:pt>
                <c:pt idx="2907">
                  <c:v>200</c:v>
                </c:pt>
                <c:pt idx="2908">
                  <c:v>200</c:v>
                </c:pt>
                <c:pt idx="2909">
                  <c:v>200</c:v>
                </c:pt>
                <c:pt idx="2910">
                  <c:v>200</c:v>
                </c:pt>
                <c:pt idx="2911">
                  <c:v>200</c:v>
                </c:pt>
                <c:pt idx="2912">
                  <c:v>200</c:v>
                </c:pt>
                <c:pt idx="2913">
                  <c:v>200</c:v>
                </c:pt>
                <c:pt idx="2914">
                  <c:v>200</c:v>
                </c:pt>
                <c:pt idx="2915">
                  <c:v>200</c:v>
                </c:pt>
                <c:pt idx="2916">
                  <c:v>200</c:v>
                </c:pt>
                <c:pt idx="2917">
                  <c:v>200</c:v>
                </c:pt>
                <c:pt idx="2918">
                  <c:v>200</c:v>
                </c:pt>
                <c:pt idx="2919">
                  <c:v>200</c:v>
                </c:pt>
                <c:pt idx="2920">
                  <c:v>200</c:v>
                </c:pt>
                <c:pt idx="2921">
                  <c:v>200</c:v>
                </c:pt>
                <c:pt idx="2922">
                  <c:v>200</c:v>
                </c:pt>
                <c:pt idx="2923">
                  <c:v>200</c:v>
                </c:pt>
                <c:pt idx="2924">
                  <c:v>200</c:v>
                </c:pt>
                <c:pt idx="2925">
                  <c:v>200</c:v>
                </c:pt>
                <c:pt idx="2926">
                  <c:v>200</c:v>
                </c:pt>
                <c:pt idx="2927">
                  <c:v>200</c:v>
                </c:pt>
                <c:pt idx="2928">
                  <c:v>200</c:v>
                </c:pt>
                <c:pt idx="2929">
                  <c:v>200</c:v>
                </c:pt>
                <c:pt idx="2930">
                  <c:v>200</c:v>
                </c:pt>
                <c:pt idx="2931">
                  <c:v>200</c:v>
                </c:pt>
                <c:pt idx="2932">
                  <c:v>200</c:v>
                </c:pt>
                <c:pt idx="2933">
                  <c:v>200</c:v>
                </c:pt>
                <c:pt idx="2934">
                  <c:v>200</c:v>
                </c:pt>
                <c:pt idx="2935">
                  <c:v>200</c:v>
                </c:pt>
                <c:pt idx="2936">
                  <c:v>200</c:v>
                </c:pt>
                <c:pt idx="2937">
                  <c:v>200</c:v>
                </c:pt>
                <c:pt idx="2938">
                  <c:v>200</c:v>
                </c:pt>
                <c:pt idx="2939">
                  <c:v>200</c:v>
                </c:pt>
                <c:pt idx="2940">
                  <c:v>200</c:v>
                </c:pt>
                <c:pt idx="2941">
                  <c:v>200</c:v>
                </c:pt>
                <c:pt idx="2942">
                  <c:v>200</c:v>
                </c:pt>
                <c:pt idx="2943">
                  <c:v>200</c:v>
                </c:pt>
                <c:pt idx="2944">
                  <c:v>200</c:v>
                </c:pt>
                <c:pt idx="2945">
                  <c:v>200</c:v>
                </c:pt>
                <c:pt idx="2946">
                  <c:v>200</c:v>
                </c:pt>
                <c:pt idx="2947">
                  <c:v>200</c:v>
                </c:pt>
                <c:pt idx="2948">
                  <c:v>200</c:v>
                </c:pt>
                <c:pt idx="2949">
                  <c:v>200</c:v>
                </c:pt>
                <c:pt idx="2950">
                  <c:v>200</c:v>
                </c:pt>
                <c:pt idx="2951">
                  <c:v>200</c:v>
                </c:pt>
                <c:pt idx="2952">
                  <c:v>200</c:v>
                </c:pt>
                <c:pt idx="2953">
                  <c:v>200</c:v>
                </c:pt>
                <c:pt idx="2954">
                  <c:v>200</c:v>
                </c:pt>
                <c:pt idx="2955">
                  <c:v>200</c:v>
                </c:pt>
                <c:pt idx="2956">
                  <c:v>200</c:v>
                </c:pt>
                <c:pt idx="2957">
                  <c:v>200</c:v>
                </c:pt>
                <c:pt idx="2958">
                  <c:v>200</c:v>
                </c:pt>
                <c:pt idx="2959">
                  <c:v>200</c:v>
                </c:pt>
                <c:pt idx="2960">
                  <c:v>200</c:v>
                </c:pt>
                <c:pt idx="2961">
                  <c:v>200</c:v>
                </c:pt>
                <c:pt idx="2962">
                  <c:v>200</c:v>
                </c:pt>
                <c:pt idx="2963">
                  <c:v>200</c:v>
                </c:pt>
                <c:pt idx="2964">
                  <c:v>200</c:v>
                </c:pt>
                <c:pt idx="2965">
                  <c:v>200</c:v>
                </c:pt>
                <c:pt idx="2966">
                  <c:v>200</c:v>
                </c:pt>
                <c:pt idx="2967">
                  <c:v>200</c:v>
                </c:pt>
                <c:pt idx="2968">
                  <c:v>200</c:v>
                </c:pt>
                <c:pt idx="2969">
                  <c:v>200</c:v>
                </c:pt>
                <c:pt idx="2970">
                  <c:v>200</c:v>
                </c:pt>
                <c:pt idx="2971">
                  <c:v>200</c:v>
                </c:pt>
                <c:pt idx="2972">
                  <c:v>200</c:v>
                </c:pt>
                <c:pt idx="2973">
                  <c:v>200</c:v>
                </c:pt>
                <c:pt idx="2974">
                  <c:v>200</c:v>
                </c:pt>
                <c:pt idx="2975">
                  <c:v>200</c:v>
                </c:pt>
                <c:pt idx="2976">
                  <c:v>200</c:v>
                </c:pt>
                <c:pt idx="2977">
                  <c:v>200</c:v>
                </c:pt>
                <c:pt idx="2978">
                  <c:v>200</c:v>
                </c:pt>
                <c:pt idx="2979">
                  <c:v>200</c:v>
                </c:pt>
                <c:pt idx="2980">
                  <c:v>200</c:v>
                </c:pt>
                <c:pt idx="2981">
                  <c:v>200</c:v>
                </c:pt>
                <c:pt idx="2982">
                  <c:v>200</c:v>
                </c:pt>
                <c:pt idx="2983">
                  <c:v>200</c:v>
                </c:pt>
                <c:pt idx="2984">
                  <c:v>200</c:v>
                </c:pt>
                <c:pt idx="2985">
                  <c:v>200</c:v>
                </c:pt>
                <c:pt idx="2986">
                  <c:v>200</c:v>
                </c:pt>
                <c:pt idx="2987">
                  <c:v>200</c:v>
                </c:pt>
                <c:pt idx="2988">
                  <c:v>200</c:v>
                </c:pt>
                <c:pt idx="2989">
                  <c:v>200</c:v>
                </c:pt>
                <c:pt idx="2990">
                  <c:v>200</c:v>
                </c:pt>
                <c:pt idx="2991">
                  <c:v>200</c:v>
                </c:pt>
                <c:pt idx="2992">
                  <c:v>200</c:v>
                </c:pt>
                <c:pt idx="2993">
                  <c:v>200</c:v>
                </c:pt>
                <c:pt idx="2994">
                  <c:v>200</c:v>
                </c:pt>
                <c:pt idx="2995">
                  <c:v>200</c:v>
                </c:pt>
                <c:pt idx="2996">
                  <c:v>200</c:v>
                </c:pt>
                <c:pt idx="2997">
                  <c:v>200</c:v>
                </c:pt>
                <c:pt idx="2998">
                  <c:v>200</c:v>
                </c:pt>
                <c:pt idx="2999">
                  <c:v>200</c:v>
                </c:pt>
                <c:pt idx="3000">
                  <c:v>200</c:v>
                </c:pt>
                <c:pt idx="3001">
                  <c:v>200</c:v>
                </c:pt>
                <c:pt idx="3002">
                  <c:v>200</c:v>
                </c:pt>
                <c:pt idx="3003">
                  <c:v>200</c:v>
                </c:pt>
                <c:pt idx="3004">
                  <c:v>200</c:v>
                </c:pt>
                <c:pt idx="3005">
                  <c:v>200</c:v>
                </c:pt>
                <c:pt idx="3006">
                  <c:v>200</c:v>
                </c:pt>
                <c:pt idx="3007">
                  <c:v>200</c:v>
                </c:pt>
                <c:pt idx="3008">
                  <c:v>200</c:v>
                </c:pt>
                <c:pt idx="3009">
                  <c:v>200</c:v>
                </c:pt>
                <c:pt idx="3010">
                  <c:v>200</c:v>
                </c:pt>
                <c:pt idx="3011">
                  <c:v>200</c:v>
                </c:pt>
                <c:pt idx="3012">
                  <c:v>200</c:v>
                </c:pt>
                <c:pt idx="3013">
                  <c:v>200</c:v>
                </c:pt>
                <c:pt idx="3014">
                  <c:v>200</c:v>
                </c:pt>
                <c:pt idx="3015">
                  <c:v>200</c:v>
                </c:pt>
                <c:pt idx="3016">
                  <c:v>200</c:v>
                </c:pt>
                <c:pt idx="3017">
                  <c:v>200</c:v>
                </c:pt>
                <c:pt idx="3018">
                  <c:v>200</c:v>
                </c:pt>
                <c:pt idx="3019">
                  <c:v>200</c:v>
                </c:pt>
                <c:pt idx="3020">
                  <c:v>200</c:v>
                </c:pt>
                <c:pt idx="3021">
                  <c:v>200</c:v>
                </c:pt>
                <c:pt idx="3022">
                  <c:v>200</c:v>
                </c:pt>
                <c:pt idx="3023">
                  <c:v>200</c:v>
                </c:pt>
                <c:pt idx="3024">
                  <c:v>200</c:v>
                </c:pt>
                <c:pt idx="3025">
                  <c:v>200</c:v>
                </c:pt>
                <c:pt idx="3026">
                  <c:v>200</c:v>
                </c:pt>
                <c:pt idx="3027">
                  <c:v>200</c:v>
                </c:pt>
                <c:pt idx="3028">
                  <c:v>200</c:v>
                </c:pt>
                <c:pt idx="3029">
                  <c:v>200</c:v>
                </c:pt>
                <c:pt idx="3030">
                  <c:v>200</c:v>
                </c:pt>
                <c:pt idx="3031">
                  <c:v>200</c:v>
                </c:pt>
                <c:pt idx="3032">
                  <c:v>200</c:v>
                </c:pt>
                <c:pt idx="3033">
                  <c:v>200</c:v>
                </c:pt>
                <c:pt idx="3034">
                  <c:v>200</c:v>
                </c:pt>
                <c:pt idx="3035">
                  <c:v>200</c:v>
                </c:pt>
                <c:pt idx="3036">
                  <c:v>200</c:v>
                </c:pt>
                <c:pt idx="3037">
                  <c:v>200</c:v>
                </c:pt>
                <c:pt idx="3038">
                  <c:v>200</c:v>
                </c:pt>
                <c:pt idx="3039">
                  <c:v>200</c:v>
                </c:pt>
                <c:pt idx="3040">
                  <c:v>200</c:v>
                </c:pt>
                <c:pt idx="3041">
                  <c:v>200</c:v>
                </c:pt>
                <c:pt idx="3042">
                  <c:v>200</c:v>
                </c:pt>
                <c:pt idx="3043">
                  <c:v>200</c:v>
                </c:pt>
                <c:pt idx="3044">
                  <c:v>200</c:v>
                </c:pt>
                <c:pt idx="3045">
                  <c:v>200</c:v>
                </c:pt>
                <c:pt idx="3046">
                  <c:v>200</c:v>
                </c:pt>
                <c:pt idx="3047">
                  <c:v>200</c:v>
                </c:pt>
                <c:pt idx="3048">
                  <c:v>200</c:v>
                </c:pt>
                <c:pt idx="3049">
                  <c:v>200</c:v>
                </c:pt>
                <c:pt idx="3050">
                  <c:v>200</c:v>
                </c:pt>
                <c:pt idx="3051">
                  <c:v>200</c:v>
                </c:pt>
                <c:pt idx="3052">
                  <c:v>200</c:v>
                </c:pt>
                <c:pt idx="3053">
                  <c:v>200</c:v>
                </c:pt>
                <c:pt idx="3054">
                  <c:v>200</c:v>
                </c:pt>
                <c:pt idx="3055">
                  <c:v>200</c:v>
                </c:pt>
                <c:pt idx="3056">
                  <c:v>200</c:v>
                </c:pt>
                <c:pt idx="3057">
                  <c:v>200</c:v>
                </c:pt>
                <c:pt idx="3058">
                  <c:v>200</c:v>
                </c:pt>
                <c:pt idx="3059">
                  <c:v>200</c:v>
                </c:pt>
                <c:pt idx="3060">
                  <c:v>200</c:v>
                </c:pt>
                <c:pt idx="3061">
                  <c:v>200</c:v>
                </c:pt>
                <c:pt idx="3062">
                  <c:v>200</c:v>
                </c:pt>
                <c:pt idx="3063">
                  <c:v>200</c:v>
                </c:pt>
                <c:pt idx="3064">
                  <c:v>200</c:v>
                </c:pt>
                <c:pt idx="3065">
                  <c:v>200</c:v>
                </c:pt>
                <c:pt idx="3066">
                  <c:v>200</c:v>
                </c:pt>
                <c:pt idx="3067">
                  <c:v>200</c:v>
                </c:pt>
                <c:pt idx="3068">
                  <c:v>200</c:v>
                </c:pt>
                <c:pt idx="3069">
                  <c:v>200</c:v>
                </c:pt>
                <c:pt idx="3070">
                  <c:v>200</c:v>
                </c:pt>
                <c:pt idx="3071">
                  <c:v>200</c:v>
                </c:pt>
                <c:pt idx="3072">
                  <c:v>200</c:v>
                </c:pt>
                <c:pt idx="3073">
                  <c:v>200</c:v>
                </c:pt>
                <c:pt idx="3074">
                  <c:v>200</c:v>
                </c:pt>
                <c:pt idx="3075">
                  <c:v>200</c:v>
                </c:pt>
                <c:pt idx="3076">
                  <c:v>200</c:v>
                </c:pt>
                <c:pt idx="3077">
                  <c:v>200</c:v>
                </c:pt>
                <c:pt idx="3078">
                  <c:v>200</c:v>
                </c:pt>
                <c:pt idx="3079">
                  <c:v>200</c:v>
                </c:pt>
                <c:pt idx="3080">
                  <c:v>200</c:v>
                </c:pt>
                <c:pt idx="3081">
                  <c:v>200</c:v>
                </c:pt>
                <c:pt idx="3082">
                  <c:v>200</c:v>
                </c:pt>
                <c:pt idx="3083">
                  <c:v>200</c:v>
                </c:pt>
                <c:pt idx="3084">
                  <c:v>200</c:v>
                </c:pt>
                <c:pt idx="3085">
                  <c:v>200</c:v>
                </c:pt>
                <c:pt idx="3086">
                  <c:v>200</c:v>
                </c:pt>
                <c:pt idx="3087">
                  <c:v>200</c:v>
                </c:pt>
                <c:pt idx="3088">
                  <c:v>200</c:v>
                </c:pt>
                <c:pt idx="3089">
                  <c:v>200</c:v>
                </c:pt>
                <c:pt idx="3090">
                  <c:v>200</c:v>
                </c:pt>
                <c:pt idx="3091">
                  <c:v>200</c:v>
                </c:pt>
                <c:pt idx="3092">
                  <c:v>200</c:v>
                </c:pt>
                <c:pt idx="3093">
                  <c:v>200</c:v>
                </c:pt>
                <c:pt idx="3094">
                  <c:v>200</c:v>
                </c:pt>
                <c:pt idx="3095">
                  <c:v>200</c:v>
                </c:pt>
                <c:pt idx="3096">
                  <c:v>200</c:v>
                </c:pt>
                <c:pt idx="3097">
                  <c:v>200</c:v>
                </c:pt>
                <c:pt idx="3098">
                  <c:v>200</c:v>
                </c:pt>
                <c:pt idx="3099">
                  <c:v>200</c:v>
                </c:pt>
                <c:pt idx="3100">
                  <c:v>200</c:v>
                </c:pt>
                <c:pt idx="3101">
                  <c:v>200</c:v>
                </c:pt>
                <c:pt idx="3102">
                  <c:v>200</c:v>
                </c:pt>
                <c:pt idx="3103">
                  <c:v>200</c:v>
                </c:pt>
                <c:pt idx="3104">
                  <c:v>200</c:v>
                </c:pt>
                <c:pt idx="3105">
                  <c:v>200</c:v>
                </c:pt>
                <c:pt idx="3106">
                  <c:v>200</c:v>
                </c:pt>
                <c:pt idx="3107">
                  <c:v>200</c:v>
                </c:pt>
                <c:pt idx="3108">
                  <c:v>200</c:v>
                </c:pt>
                <c:pt idx="3109">
                  <c:v>200</c:v>
                </c:pt>
                <c:pt idx="3110">
                  <c:v>200</c:v>
                </c:pt>
                <c:pt idx="3111">
                  <c:v>200</c:v>
                </c:pt>
                <c:pt idx="3112">
                  <c:v>200</c:v>
                </c:pt>
                <c:pt idx="3113">
                  <c:v>200</c:v>
                </c:pt>
                <c:pt idx="3114">
                  <c:v>200</c:v>
                </c:pt>
                <c:pt idx="3115">
                  <c:v>200</c:v>
                </c:pt>
                <c:pt idx="3116">
                  <c:v>200</c:v>
                </c:pt>
                <c:pt idx="3117">
                  <c:v>200</c:v>
                </c:pt>
                <c:pt idx="3118">
                  <c:v>200</c:v>
                </c:pt>
                <c:pt idx="3119">
                  <c:v>200</c:v>
                </c:pt>
                <c:pt idx="3120">
                  <c:v>200</c:v>
                </c:pt>
                <c:pt idx="3121">
                  <c:v>200</c:v>
                </c:pt>
                <c:pt idx="3122">
                  <c:v>200</c:v>
                </c:pt>
                <c:pt idx="3123">
                  <c:v>200</c:v>
                </c:pt>
                <c:pt idx="3124">
                  <c:v>200</c:v>
                </c:pt>
                <c:pt idx="3125">
                  <c:v>200</c:v>
                </c:pt>
                <c:pt idx="3126">
                  <c:v>200</c:v>
                </c:pt>
                <c:pt idx="3127">
                  <c:v>200</c:v>
                </c:pt>
                <c:pt idx="3128">
                  <c:v>200</c:v>
                </c:pt>
                <c:pt idx="3129">
                  <c:v>200</c:v>
                </c:pt>
                <c:pt idx="3130">
                  <c:v>200</c:v>
                </c:pt>
                <c:pt idx="3131">
                  <c:v>200</c:v>
                </c:pt>
                <c:pt idx="3132">
                  <c:v>200</c:v>
                </c:pt>
                <c:pt idx="3133">
                  <c:v>200</c:v>
                </c:pt>
                <c:pt idx="3134">
                  <c:v>200</c:v>
                </c:pt>
                <c:pt idx="3135">
                  <c:v>200</c:v>
                </c:pt>
                <c:pt idx="3136">
                  <c:v>200</c:v>
                </c:pt>
                <c:pt idx="3137">
                  <c:v>200</c:v>
                </c:pt>
                <c:pt idx="3138">
                  <c:v>200</c:v>
                </c:pt>
                <c:pt idx="3139">
                  <c:v>200</c:v>
                </c:pt>
                <c:pt idx="3140">
                  <c:v>200</c:v>
                </c:pt>
                <c:pt idx="3141">
                  <c:v>200</c:v>
                </c:pt>
                <c:pt idx="3142">
                  <c:v>200</c:v>
                </c:pt>
                <c:pt idx="3143">
                  <c:v>200</c:v>
                </c:pt>
                <c:pt idx="3144">
                  <c:v>200</c:v>
                </c:pt>
                <c:pt idx="3145">
                  <c:v>200</c:v>
                </c:pt>
                <c:pt idx="3146">
                  <c:v>200</c:v>
                </c:pt>
                <c:pt idx="3147">
                  <c:v>200</c:v>
                </c:pt>
                <c:pt idx="3148">
                  <c:v>200</c:v>
                </c:pt>
                <c:pt idx="3149">
                  <c:v>200</c:v>
                </c:pt>
                <c:pt idx="3150">
                  <c:v>200</c:v>
                </c:pt>
                <c:pt idx="3151">
                  <c:v>200</c:v>
                </c:pt>
                <c:pt idx="3152">
                  <c:v>200</c:v>
                </c:pt>
                <c:pt idx="3153">
                  <c:v>200</c:v>
                </c:pt>
                <c:pt idx="3154">
                  <c:v>200</c:v>
                </c:pt>
                <c:pt idx="3155">
                  <c:v>200</c:v>
                </c:pt>
                <c:pt idx="3156">
                  <c:v>200</c:v>
                </c:pt>
                <c:pt idx="3157">
                  <c:v>200</c:v>
                </c:pt>
                <c:pt idx="3158">
                  <c:v>200</c:v>
                </c:pt>
                <c:pt idx="3159">
                  <c:v>200</c:v>
                </c:pt>
                <c:pt idx="3160">
                  <c:v>200</c:v>
                </c:pt>
                <c:pt idx="3161">
                  <c:v>200</c:v>
                </c:pt>
                <c:pt idx="3162">
                  <c:v>200</c:v>
                </c:pt>
                <c:pt idx="3163">
                  <c:v>200</c:v>
                </c:pt>
                <c:pt idx="3164">
                  <c:v>200</c:v>
                </c:pt>
                <c:pt idx="3165">
                  <c:v>200</c:v>
                </c:pt>
                <c:pt idx="3166">
                  <c:v>200</c:v>
                </c:pt>
                <c:pt idx="3167">
                  <c:v>200</c:v>
                </c:pt>
                <c:pt idx="3168">
                  <c:v>200</c:v>
                </c:pt>
                <c:pt idx="3169">
                  <c:v>200</c:v>
                </c:pt>
                <c:pt idx="3170">
                  <c:v>200</c:v>
                </c:pt>
                <c:pt idx="3171">
                  <c:v>200</c:v>
                </c:pt>
                <c:pt idx="3172">
                  <c:v>200</c:v>
                </c:pt>
                <c:pt idx="3173">
                  <c:v>200</c:v>
                </c:pt>
                <c:pt idx="3174">
                  <c:v>200</c:v>
                </c:pt>
                <c:pt idx="3175">
                  <c:v>200</c:v>
                </c:pt>
                <c:pt idx="3176">
                  <c:v>200</c:v>
                </c:pt>
                <c:pt idx="3177">
                  <c:v>200</c:v>
                </c:pt>
                <c:pt idx="3178">
                  <c:v>200</c:v>
                </c:pt>
                <c:pt idx="3179">
                  <c:v>200</c:v>
                </c:pt>
                <c:pt idx="3180">
                  <c:v>200</c:v>
                </c:pt>
                <c:pt idx="3181">
                  <c:v>200</c:v>
                </c:pt>
                <c:pt idx="3182">
                  <c:v>200</c:v>
                </c:pt>
                <c:pt idx="3183">
                  <c:v>200</c:v>
                </c:pt>
                <c:pt idx="3184">
                  <c:v>200</c:v>
                </c:pt>
                <c:pt idx="3185">
                  <c:v>200</c:v>
                </c:pt>
                <c:pt idx="3186">
                  <c:v>200</c:v>
                </c:pt>
                <c:pt idx="3187">
                  <c:v>200</c:v>
                </c:pt>
                <c:pt idx="3188">
                  <c:v>200</c:v>
                </c:pt>
                <c:pt idx="3189">
                  <c:v>200</c:v>
                </c:pt>
                <c:pt idx="3190">
                  <c:v>200</c:v>
                </c:pt>
                <c:pt idx="3191">
                  <c:v>200</c:v>
                </c:pt>
                <c:pt idx="3192">
                  <c:v>200</c:v>
                </c:pt>
                <c:pt idx="3193">
                  <c:v>200</c:v>
                </c:pt>
                <c:pt idx="3194">
                  <c:v>200</c:v>
                </c:pt>
                <c:pt idx="3195">
                  <c:v>200</c:v>
                </c:pt>
                <c:pt idx="3196">
                  <c:v>200</c:v>
                </c:pt>
                <c:pt idx="3197">
                  <c:v>200</c:v>
                </c:pt>
                <c:pt idx="3198">
                  <c:v>200</c:v>
                </c:pt>
                <c:pt idx="3199">
                  <c:v>200</c:v>
                </c:pt>
                <c:pt idx="3200">
                  <c:v>200</c:v>
                </c:pt>
              </c:numCache>
            </c:numRef>
          </c:val>
          <c:smooth val="1"/>
        </c:ser>
        <c:dLbls>
          <c:showLegendKey val="0"/>
          <c:showVal val="0"/>
          <c:showCatName val="0"/>
          <c:showSerName val="0"/>
          <c:showPercent val="0"/>
          <c:showBubbleSize val="0"/>
        </c:dLbls>
        <c:marker val="1"/>
        <c:smooth val="0"/>
        <c:axId val="66582016"/>
        <c:axId val="66583552"/>
      </c:lineChart>
      <c:catAx>
        <c:axId val="6657459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FFFFFF"/>
                </a:solidFill>
                <a:latin typeface="Arial"/>
                <a:ea typeface="Arial"/>
                <a:cs typeface="Arial"/>
              </a:defRPr>
            </a:pPr>
            <a:endParaRPr lang="en-US"/>
          </a:p>
        </c:txPr>
        <c:crossAx val="66580480"/>
        <c:crosses val="autoZero"/>
        <c:auto val="0"/>
        <c:lblAlgn val="ctr"/>
        <c:lblOffset val="100"/>
        <c:tickLblSkip val="1"/>
        <c:tickMarkSkip val="1"/>
        <c:noMultiLvlLbl val="0"/>
      </c:catAx>
      <c:valAx>
        <c:axId val="66580480"/>
        <c:scaling>
          <c:orientation val="minMax"/>
          <c:max val="2500"/>
          <c:min val="0"/>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66574592"/>
        <c:crosses val="autoZero"/>
        <c:crossBetween val="between"/>
      </c:valAx>
      <c:catAx>
        <c:axId val="66582016"/>
        <c:scaling>
          <c:orientation val="minMax"/>
        </c:scaling>
        <c:delete val="0"/>
        <c:axPos val="t"/>
        <c:numFmt formatCode="General" sourceLinked="1"/>
        <c:majorTickMark val="none"/>
        <c:minorTickMark val="none"/>
        <c:tickLblPos val="nextTo"/>
        <c:spPr>
          <a:ln w="9525">
            <a:noFill/>
          </a:ln>
        </c:spPr>
        <c:txPr>
          <a:bodyPr rot="-2700000" vert="horz"/>
          <a:lstStyle/>
          <a:p>
            <a:pPr>
              <a:defRPr sz="200" b="0" i="0" u="none" strike="noStrike" baseline="0">
                <a:solidFill>
                  <a:srgbClr val="FFFFFF"/>
                </a:solidFill>
                <a:latin typeface="Arial"/>
                <a:ea typeface="Arial"/>
                <a:cs typeface="Arial"/>
              </a:defRPr>
            </a:pPr>
            <a:endParaRPr lang="en-US"/>
          </a:p>
        </c:txPr>
        <c:crossAx val="66583552"/>
        <c:crosses val="max"/>
        <c:auto val="1"/>
        <c:lblAlgn val="ctr"/>
        <c:lblOffset val="100"/>
        <c:tickLblSkip val="13"/>
        <c:tickMarkSkip val="1"/>
        <c:noMultiLvlLbl val="0"/>
      </c:catAx>
      <c:valAx>
        <c:axId val="66583552"/>
        <c:scaling>
          <c:orientation val="minMax"/>
        </c:scaling>
        <c:delete val="1"/>
        <c:axPos val="r"/>
        <c:numFmt formatCode="General" sourceLinked="1"/>
        <c:majorTickMark val="out"/>
        <c:minorTickMark val="none"/>
        <c:tickLblPos val="none"/>
        <c:crossAx val="66582016"/>
        <c:crosses val="max"/>
        <c:crossBetween val="between"/>
      </c:valAx>
      <c:spPr>
        <a:solidFill>
          <a:schemeClr val="bg1">
            <a:lumMod val="85000"/>
          </a:schemeClr>
        </a:solid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315387144772433E-2"/>
          <c:y val="2.8673885307959012E-2"/>
          <c:w val="0.87162258017334004"/>
          <c:h val="0.86380079490226458"/>
        </c:manualLayout>
      </c:layout>
      <c:scatterChart>
        <c:scatterStyle val="lineMarker"/>
        <c:varyColors val="0"/>
        <c:ser>
          <c:idx val="0"/>
          <c:order val="0"/>
          <c:tx>
            <c:v>Data</c:v>
          </c:tx>
          <c:spPr>
            <a:ln w="12700">
              <a:solidFill>
                <a:srgbClr val="3366FF"/>
              </a:solidFill>
              <a:prstDash val="solid"/>
            </a:ln>
          </c:spPr>
          <c:marker>
            <c:symbol val="circle"/>
            <c:size val="6"/>
            <c:spPr>
              <a:solidFill>
                <a:srgbClr val="000000"/>
              </a:solidFill>
              <a:ln>
                <a:solidFill>
                  <a:srgbClr val="000000"/>
                </a:solidFill>
                <a:prstDash val="solid"/>
              </a:ln>
            </c:spPr>
          </c:marker>
          <c:dPt>
            <c:idx val="43"/>
            <c:bubble3D val="0"/>
            <c:spPr>
              <a:ln w="12700">
                <a:solidFill>
                  <a:srgbClr val="FF0000"/>
                </a:solidFill>
                <a:prstDash val="solid"/>
              </a:ln>
            </c:spPr>
          </c:dPt>
          <c:dPt>
            <c:idx val="44"/>
            <c:bubble3D val="0"/>
            <c:spPr>
              <a:ln w="12700">
                <a:solidFill>
                  <a:srgbClr val="FF0000"/>
                </a:solidFill>
                <a:prstDash val="solid"/>
              </a:ln>
            </c:spPr>
          </c:dPt>
          <c:dPt>
            <c:idx val="45"/>
            <c:bubble3D val="0"/>
            <c:spPr>
              <a:ln w="12700">
                <a:solidFill>
                  <a:srgbClr val="FF0000"/>
                </a:solidFill>
                <a:prstDash val="solid"/>
              </a:ln>
            </c:spPr>
          </c:dPt>
          <c:dPt>
            <c:idx val="49"/>
            <c:bubble3D val="0"/>
            <c:spPr>
              <a:ln w="12700">
                <a:solidFill>
                  <a:srgbClr val="FF0000"/>
                </a:solidFill>
                <a:prstDash val="solid"/>
              </a:ln>
            </c:spPr>
          </c:dPt>
          <c:dPt>
            <c:idx val="50"/>
            <c:bubble3D val="0"/>
            <c:spPr>
              <a:ln w="12700">
                <a:solidFill>
                  <a:srgbClr val="FF0000"/>
                </a:solidFill>
                <a:prstDash val="solid"/>
              </a:ln>
            </c:spPr>
          </c:dPt>
          <c:dPt>
            <c:idx val="74"/>
            <c:marker>
              <c:spPr>
                <a:solidFill>
                  <a:srgbClr val="008000"/>
                </a:solidFill>
                <a:ln>
                  <a:solidFill>
                    <a:srgbClr val="008000"/>
                  </a:solidFill>
                  <a:prstDash val="solid"/>
                </a:ln>
              </c:spPr>
            </c:marker>
            <c:bubble3D val="0"/>
            <c:spPr>
              <a:ln w="12700">
                <a:solidFill>
                  <a:srgbClr val="008000"/>
                </a:solidFill>
                <a:prstDash val="solid"/>
              </a:ln>
            </c:spPr>
          </c:dPt>
          <c:dPt>
            <c:idx val="75"/>
            <c:marker>
              <c:spPr>
                <a:solidFill>
                  <a:srgbClr val="008000"/>
                </a:solidFill>
                <a:ln>
                  <a:solidFill>
                    <a:srgbClr val="008000"/>
                  </a:solidFill>
                  <a:prstDash val="solid"/>
                </a:ln>
              </c:spPr>
            </c:marker>
            <c:bubble3D val="0"/>
            <c:spPr>
              <a:ln w="38100">
                <a:solidFill>
                  <a:srgbClr val="008000"/>
                </a:solidFill>
                <a:prstDash val="solid"/>
              </a:ln>
            </c:spPr>
          </c:dPt>
          <c:dPt>
            <c:idx val="76"/>
            <c:marker>
              <c:spPr>
                <a:solidFill>
                  <a:srgbClr val="008000"/>
                </a:solidFill>
                <a:ln>
                  <a:solidFill>
                    <a:srgbClr val="008000"/>
                  </a:solidFill>
                  <a:prstDash val="solid"/>
                </a:ln>
              </c:spPr>
            </c:marker>
            <c:bubble3D val="0"/>
            <c:spPr>
              <a:ln w="38100">
                <a:solidFill>
                  <a:srgbClr val="008000"/>
                </a:solidFill>
                <a:prstDash val="solid"/>
              </a:ln>
            </c:spPr>
          </c:dPt>
          <c:dPt>
            <c:idx val="77"/>
            <c:marker>
              <c:spPr>
                <a:solidFill>
                  <a:srgbClr val="008000"/>
                </a:solidFill>
                <a:ln>
                  <a:solidFill>
                    <a:srgbClr val="008000"/>
                  </a:solidFill>
                  <a:prstDash val="solid"/>
                </a:ln>
              </c:spPr>
            </c:marker>
            <c:bubble3D val="0"/>
            <c:spPr>
              <a:ln w="38100">
                <a:solidFill>
                  <a:srgbClr val="008000"/>
                </a:solidFill>
                <a:prstDash val="solid"/>
              </a:ln>
            </c:spPr>
          </c:dPt>
          <c:dPt>
            <c:idx val="78"/>
            <c:marker>
              <c:spPr>
                <a:solidFill>
                  <a:srgbClr val="008000"/>
                </a:solidFill>
                <a:ln>
                  <a:solidFill>
                    <a:srgbClr val="008000"/>
                  </a:solidFill>
                  <a:prstDash val="solid"/>
                </a:ln>
              </c:spPr>
            </c:marker>
            <c:bubble3D val="0"/>
            <c:spPr>
              <a:ln w="38100">
                <a:solidFill>
                  <a:srgbClr val="008000"/>
                </a:solidFill>
                <a:prstDash val="solid"/>
              </a:ln>
            </c:spPr>
          </c:dPt>
          <c:dPt>
            <c:idx val="94"/>
            <c:marker>
              <c:spPr>
                <a:solidFill>
                  <a:srgbClr val="FF0000"/>
                </a:solidFill>
                <a:ln>
                  <a:solidFill>
                    <a:srgbClr val="FF0000"/>
                  </a:solidFill>
                  <a:prstDash val="solid"/>
                </a:ln>
              </c:spPr>
            </c:marker>
            <c:bubble3D val="0"/>
            <c:spPr>
              <a:ln w="12700">
                <a:solidFill>
                  <a:srgbClr val="FF0000"/>
                </a:solidFill>
                <a:prstDash val="solid"/>
              </a:ln>
            </c:spPr>
          </c:dPt>
          <c:dPt>
            <c:idx val="95"/>
            <c:marker>
              <c:spPr>
                <a:solidFill>
                  <a:srgbClr val="FF0000"/>
                </a:solidFill>
                <a:ln>
                  <a:solidFill>
                    <a:srgbClr val="FF0000"/>
                  </a:solidFill>
                  <a:prstDash val="solid"/>
                </a:ln>
              </c:spPr>
            </c:marker>
            <c:bubble3D val="0"/>
            <c:spPr>
              <a:ln w="12700">
                <a:solidFill>
                  <a:srgbClr val="FF0000"/>
                </a:solidFill>
                <a:prstDash val="solid"/>
              </a:ln>
            </c:spPr>
          </c:dPt>
          <c:dPt>
            <c:idx val="96"/>
            <c:marker>
              <c:spPr>
                <a:solidFill>
                  <a:srgbClr val="FF0000"/>
                </a:solidFill>
                <a:ln>
                  <a:solidFill>
                    <a:srgbClr val="FF0000"/>
                  </a:solidFill>
                  <a:prstDash val="solid"/>
                </a:ln>
              </c:spPr>
            </c:marker>
            <c:bubble3D val="0"/>
            <c:spPr>
              <a:ln w="12700">
                <a:solidFill>
                  <a:srgbClr val="FF0000"/>
                </a:solidFill>
                <a:prstDash val="solid"/>
              </a:ln>
            </c:spPr>
          </c:dPt>
          <c:dPt>
            <c:idx val="97"/>
            <c:marker>
              <c:spPr>
                <a:solidFill>
                  <a:srgbClr val="FF0000"/>
                </a:solidFill>
                <a:ln>
                  <a:solidFill>
                    <a:srgbClr val="FF0000"/>
                  </a:solidFill>
                  <a:prstDash val="solid"/>
                </a:ln>
              </c:spPr>
            </c:marker>
            <c:bubble3D val="0"/>
            <c:spPr>
              <a:ln w="12700">
                <a:solidFill>
                  <a:srgbClr val="FF0000"/>
                </a:solidFill>
                <a:prstDash val="solid"/>
              </a:ln>
            </c:spPr>
          </c:dPt>
          <c:dPt>
            <c:idx val="98"/>
            <c:marker>
              <c:spPr>
                <a:solidFill>
                  <a:srgbClr val="FF0000"/>
                </a:solidFill>
                <a:ln>
                  <a:solidFill>
                    <a:srgbClr val="FF0000"/>
                  </a:solidFill>
                  <a:prstDash val="solid"/>
                </a:ln>
              </c:spPr>
            </c:marker>
            <c:bubble3D val="0"/>
            <c:spPr>
              <a:ln w="12700">
                <a:solidFill>
                  <a:srgbClr val="FF0000"/>
                </a:solidFill>
                <a:prstDash val="solid"/>
              </a:ln>
            </c:spPr>
          </c:dPt>
          <c:dPt>
            <c:idx val="99"/>
            <c:marker>
              <c:spPr>
                <a:solidFill>
                  <a:srgbClr val="FF0000"/>
                </a:solidFill>
                <a:ln>
                  <a:solidFill>
                    <a:srgbClr val="FF0000"/>
                  </a:solidFill>
                  <a:prstDash val="solid"/>
                </a:ln>
              </c:spPr>
            </c:marker>
            <c:bubble3D val="0"/>
            <c:spPr>
              <a:ln w="12700">
                <a:solidFill>
                  <a:srgbClr val="FF0000"/>
                </a:solidFill>
                <a:prstDash val="solid"/>
              </a:ln>
            </c:spPr>
          </c:dPt>
          <c:dPt>
            <c:idx val="100"/>
            <c:marker>
              <c:spPr>
                <a:solidFill>
                  <a:srgbClr val="FF0000"/>
                </a:solidFill>
                <a:ln>
                  <a:solidFill>
                    <a:srgbClr val="FF0000"/>
                  </a:solidFill>
                  <a:prstDash val="solid"/>
                </a:ln>
              </c:spPr>
            </c:marker>
            <c:bubble3D val="0"/>
            <c:spPr>
              <a:ln w="12700">
                <a:solidFill>
                  <a:srgbClr val="FF0000"/>
                </a:solidFill>
                <a:prstDash val="solid"/>
              </a:ln>
            </c:spPr>
          </c:dPt>
          <c:dPt>
            <c:idx val="101"/>
            <c:marker>
              <c:spPr>
                <a:solidFill>
                  <a:srgbClr val="FF0000"/>
                </a:solidFill>
                <a:ln>
                  <a:solidFill>
                    <a:srgbClr val="FF0000"/>
                  </a:solidFill>
                  <a:prstDash val="solid"/>
                </a:ln>
              </c:spPr>
            </c:marker>
            <c:bubble3D val="0"/>
            <c:spPr>
              <a:ln w="12700">
                <a:solidFill>
                  <a:srgbClr val="FF0000"/>
                </a:solidFill>
                <a:prstDash val="solid"/>
              </a:ln>
            </c:spPr>
          </c:dPt>
          <c:dPt>
            <c:idx val="102"/>
            <c:marker>
              <c:spPr>
                <a:solidFill>
                  <a:srgbClr val="FF0000"/>
                </a:solidFill>
                <a:ln>
                  <a:solidFill>
                    <a:srgbClr val="FF0000"/>
                  </a:solidFill>
                  <a:prstDash val="solid"/>
                </a:ln>
              </c:spPr>
            </c:marker>
            <c:bubble3D val="0"/>
            <c:spPr>
              <a:ln w="12700">
                <a:solidFill>
                  <a:srgbClr val="FF0000"/>
                </a:solidFill>
                <a:prstDash val="solid"/>
              </a:ln>
            </c:spPr>
          </c:dPt>
          <c:errBars>
            <c:errDir val="y"/>
            <c:errBarType val="both"/>
            <c:errValType val="cust"/>
            <c:noEndCap val="1"/>
            <c:plus>
              <c:numRef>
                <c:f>Fig_Allele!$Q$2:$Q$301</c:f>
                <c:numCache>
                  <c:formatCode>General</c:formatCode>
                  <c:ptCount val="300"/>
                  <c:pt idx="0">
                    <c:v>0.26115431831390928</c:v>
                  </c:pt>
                  <c:pt idx="1">
                    <c:v>0.37683737875562612</c:v>
                  </c:pt>
                  <c:pt idx="2">
                    <c:v>0.19067209537994867</c:v>
                  </c:pt>
                  <c:pt idx="3">
                    <c:v>0.11125191458509801</c:v>
                  </c:pt>
                  <c:pt idx="4">
                    <c:v>9.0175138104640104E-2</c:v>
                  </c:pt>
                  <c:pt idx="5">
                    <c:v>0.152856372961616</c:v>
                  </c:pt>
                  <c:pt idx="6">
                    <c:v>0.25532749031575253</c:v>
                  </c:pt>
                  <c:pt idx="8">
                    <c:v>0.31243339088372846</c:v>
                  </c:pt>
                  <c:pt idx="9">
                    <c:v>7.6457150682363709E-2</c:v>
                  </c:pt>
                  <c:pt idx="10">
                    <c:v>0.10004617460685426</c:v>
                  </c:pt>
                  <c:pt idx="11">
                    <c:v>0.1333875704665328</c:v>
                  </c:pt>
                  <c:pt idx="12">
                    <c:v>0.33861279451212728</c:v>
                  </c:pt>
                  <c:pt idx="14">
                    <c:v>0.29724726337938395</c:v>
                  </c:pt>
                  <c:pt idx="15">
                    <c:v>7.4529551238913999E-2</c:v>
                  </c:pt>
                  <c:pt idx="16">
                    <c:v>0.16295238178769131</c:v>
                  </c:pt>
                  <c:pt idx="17">
                    <c:v>0.15209852606956673</c:v>
                  </c:pt>
                  <c:pt idx="18">
                    <c:v>7.6303369810749963E-2</c:v>
                  </c:pt>
                  <c:pt idx="19">
                    <c:v>0.18214457472377388</c:v>
                  </c:pt>
                  <c:pt idx="20">
                    <c:v>0.17993431651344333</c:v>
                  </c:pt>
                  <c:pt idx="21">
                    <c:v>0.18135401452624644</c:v>
                  </c:pt>
                  <c:pt idx="22">
                    <c:v>0.34292780468647482</c:v>
                  </c:pt>
                  <c:pt idx="23">
                    <c:v>0.41802005157734456</c:v>
                  </c:pt>
                  <c:pt idx="24">
                    <c:v>0.27763240537844214</c:v>
                  </c:pt>
                  <c:pt idx="26">
                    <c:v>0.18816778567379541</c:v>
                  </c:pt>
                  <c:pt idx="27">
                    <c:v>0.10767669352910469</c:v>
                  </c:pt>
                  <c:pt idx="28">
                    <c:v>0.18699727678070088</c:v>
                  </c:pt>
                  <c:pt idx="30">
                    <c:v>0.25990940356983488</c:v>
                  </c:pt>
                  <c:pt idx="31">
                    <c:v>0.11238945710642032</c:v>
                  </c:pt>
                  <c:pt idx="32">
                    <c:v>0.14549473568329632</c:v>
                  </c:pt>
                  <c:pt idx="33">
                    <c:v>0.24979117456096414</c:v>
                  </c:pt>
                  <c:pt idx="34">
                    <c:v>0.55763748917231259</c:v>
                  </c:pt>
                  <c:pt idx="36">
                    <c:v>7.1594308729624176E-2</c:v>
                  </c:pt>
                  <c:pt idx="37">
                    <c:v>0.13589191645023421</c:v>
                  </c:pt>
                  <c:pt idx="38">
                    <c:v>0.10331131035850011</c:v>
                  </c:pt>
                  <c:pt idx="39">
                    <c:v>7.9381011704080184E-2</c:v>
                  </c:pt>
                  <c:pt idx="40">
                    <c:v>0.12349696890784646</c:v>
                  </c:pt>
                  <c:pt idx="42">
                    <c:v>0.22470674574759641</c:v>
                  </c:pt>
                  <c:pt idx="43">
                    <c:v>6.0131186452398393E-2</c:v>
                  </c:pt>
                  <c:pt idx="44">
                    <c:v>8.5517590929241244E-2</c:v>
                  </c:pt>
                  <c:pt idx="45">
                    <c:v>0.29219265892159024</c:v>
                  </c:pt>
                  <c:pt idx="47">
                    <c:v>8.8410404427154615E-2</c:v>
                  </c:pt>
                  <c:pt idx="48">
                    <c:v>0.28799472900483641</c:v>
                  </c:pt>
                  <c:pt idx="49">
                    <c:v>0.14404352820719321</c:v>
                  </c:pt>
                  <c:pt idx="50">
                    <c:v>0.16863017146991938</c:v>
                  </c:pt>
                  <c:pt idx="52">
                    <c:v>0.1942866802428122</c:v>
                  </c:pt>
                  <c:pt idx="53">
                    <c:v>5.9536114832506502E-2</c:v>
                  </c:pt>
                  <c:pt idx="54">
                    <c:v>0.15361598800606624</c:v>
                  </c:pt>
                  <c:pt idx="55">
                    <c:v>0.27152897928265368</c:v>
                  </c:pt>
                  <c:pt idx="57">
                    <c:v>0.42309624035874738</c:v>
                  </c:pt>
                  <c:pt idx="58">
                    <c:v>0.10759420777061217</c:v>
                  </c:pt>
                  <c:pt idx="59">
                    <c:v>8.1704330329428268E-2</c:v>
                  </c:pt>
                  <c:pt idx="60">
                    <c:v>0.15173557907645221</c:v>
                  </c:pt>
                  <c:pt idx="62">
                    <c:v>0.2511075819257253</c:v>
                  </c:pt>
                  <c:pt idx="63">
                    <c:v>9.7087677268268932E-2</c:v>
                  </c:pt>
                  <c:pt idx="64">
                    <c:v>7.6369160171109396E-2</c:v>
                  </c:pt>
                  <c:pt idx="65">
                    <c:v>6.4798558852863924E-2</c:v>
                  </c:pt>
                  <c:pt idx="66">
                    <c:v>7.82148367893295E-2</c:v>
                  </c:pt>
                  <c:pt idx="68">
                    <c:v>0.27763408068155149</c:v>
                  </c:pt>
                  <c:pt idx="69">
                    <c:v>7.6359245607981976E-2</c:v>
                  </c:pt>
                  <c:pt idx="70">
                    <c:v>6.9272467998820836E-2</c:v>
                  </c:pt>
                  <c:pt idx="71">
                    <c:v>0.12797995502251372</c:v>
                  </c:pt>
                  <c:pt idx="72">
                    <c:v>0.27218203096291432</c:v>
                  </c:pt>
                  <c:pt idx="74">
                    <c:v>9.1189221917003682E-2</c:v>
                  </c:pt>
                  <c:pt idx="75">
                    <c:v>9.1287899004164605E-2</c:v>
                  </c:pt>
                  <c:pt idx="76">
                    <c:v>7.5841517191397853E-2</c:v>
                  </c:pt>
                  <c:pt idx="77">
                    <c:v>7.4077953855087933E-2</c:v>
                  </c:pt>
                  <c:pt idx="78">
                    <c:v>0.1511826500651644</c:v>
                  </c:pt>
                  <c:pt idx="80">
                    <c:v>0.22910936464152695</c:v>
                  </c:pt>
                  <c:pt idx="81">
                    <c:v>0.16247240022672271</c:v>
                  </c:pt>
                  <c:pt idx="82">
                    <c:v>9.5739233460168979E-2</c:v>
                  </c:pt>
                  <c:pt idx="83">
                    <c:v>0.11460284433976992</c:v>
                  </c:pt>
                  <c:pt idx="84">
                    <c:v>0.20062653194234636</c:v>
                  </c:pt>
                  <c:pt idx="85">
                    <c:v>0.28518235890673777</c:v>
                  </c:pt>
                  <c:pt idx="87">
                    <c:v>0.20343307009546577</c:v>
                  </c:pt>
                  <c:pt idx="88">
                    <c:v>0.14430830529689403</c:v>
                  </c:pt>
                  <c:pt idx="89">
                    <c:v>9.8130108027975893E-2</c:v>
                  </c:pt>
                  <c:pt idx="90">
                    <c:v>0.11140410266690512</c:v>
                  </c:pt>
                  <c:pt idx="91">
                    <c:v>0.14387041503498185</c:v>
                  </c:pt>
                  <c:pt idx="92">
                    <c:v>0.26716204283687139</c:v>
                  </c:pt>
                  <c:pt idx="94">
                    <c:v>0.25897343846742427</c:v>
                  </c:pt>
                  <c:pt idx="95">
                    <c:v>0.11362030790885479</c:v>
                  </c:pt>
                  <c:pt idx="96">
                    <c:v>0.17249091427375907</c:v>
                  </c:pt>
                  <c:pt idx="97">
                    <c:v>0.19759291684578761</c:v>
                  </c:pt>
                  <c:pt idx="98">
                    <c:v>0.24156542467540096</c:v>
                  </c:pt>
                  <c:pt idx="99">
                    <c:v>0.25134289384489039</c:v>
                  </c:pt>
                  <c:pt idx="100">
                    <c:v>0.85903348860129403</c:v>
                  </c:pt>
                  <c:pt idx="101">
                    <c:v>0.40493757426202148</c:v>
                  </c:pt>
                  <c:pt idx="102">
                    <c:v>0.23844362673193614</c:v>
                  </c:pt>
                  <c:pt idx="104">
                    <c:v>0.22542670500721371</c:v>
                  </c:pt>
                  <c:pt idx="105">
                    <c:v>0.19654660323793471</c:v>
                  </c:pt>
                  <c:pt idx="106">
                    <c:v>7.627789367667806E-2</c:v>
                  </c:pt>
                  <c:pt idx="107">
                    <c:v>7.3200363674494465E-2</c:v>
                  </c:pt>
                  <c:pt idx="108">
                    <c:v>0.15674525909131862</c:v>
                  </c:pt>
                  <c:pt idx="109">
                    <c:v>0.26298264674290245</c:v>
                  </c:pt>
                  <c:pt idx="111">
                    <c:v>9.9634640247738868E-2</c:v>
                  </c:pt>
                  <c:pt idx="112">
                    <c:v>8.6280927260643445E-2</c:v>
                  </c:pt>
                  <c:pt idx="113">
                    <c:v>8.5875575187831274E-2</c:v>
                  </c:pt>
                  <c:pt idx="114">
                    <c:v>0.19175115225510081</c:v>
                  </c:pt>
                  <c:pt idx="116">
                    <c:v>0.27862486958252597</c:v>
                  </c:pt>
                  <c:pt idx="117">
                    <c:v>0.14742322219555293</c:v>
                  </c:pt>
                  <c:pt idx="118">
                    <c:v>8.7938567621720101E-2</c:v>
                  </c:pt>
                  <c:pt idx="119">
                    <c:v>0.10730932716568382</c:v>
                  </c:pt>
                  <c:pt idx="120">
                    <c:v>0.13068717483229444</c:v>
                  </c:pt>
                  <c:pt idx="121">
                    <c:v>0.16142645544705364</c:v>
                  </c:pt>
                  <c:pt idx="122">
                    <c:v>0.18742930134513777</c:v>
                  </c:pt>
                  <c:pt idx="123">
                    <c:v>0.98655927215187667</c:v>
                  </c:pt>
                  <c:pt idx="125">
                    <c:v>0.10305023175213612</c:v>
                  </c:pt>
                  <c:pt idx="126">
                    <c:v>0.10015574611633372</c:v>
                  </c:pt>
                  <c:pt idx="127">
                    <c:v>0.16915051342634368</c:v>
                  </c:pt>
                  <c:pt idx="128">
                    <c:v>7.8580822343596035E-2</c:v>
                  </c:pt>
                  <c:pt idx="129">
                    <c:v>0.25349835152686601</c:v>
                  </c:pt>
                  <c:pt idx="130">
                    <c:v>0.70854074064301464</c:v>
                  </c:pt>
                  <c:pt idx="132">
                    <c:v>0.16091835769114132</c:v>
                  </c:pt>
                  <c:pt idx="133">
                    <c:v>6.9493640127886433E-2</c:v>
                  </c:pt>
                  <c:pt idx="134">
                    <c:v>0.18552817488433834</c:v>
                  </c:pt>
                  <c:pt idx="135">
                    <c:v>0.11886089478646161</c:v>
                  </c:pt>
                  <c:pt idx="136">
                    <c:v>9.930962628859534E-2</c:v>
                  </c:pt>
                  <c:pt idx="137">
                    <c:v>0.24620468205988541</c:v>
                  </c:pt>
                  <c:pt idx="138">
                    <c:v>0.24029144577223355</c:v>
                  </c:pt>
                  <c:pt idx="140">
                    <c:v>0.16238237563469468</c:v>
                  </c:pt>
                  <c:pt idx="141">
                    <c:v>8.5406284769137239E-2</c:v>
                  </c:pt>
                  <c:pt idx="142">
                    <c:v>7.5351005670625873E-2</c:v>
                  </c:pt>
                  <c:pt idx="143">
                    <c:v>0.10815082273879519</c:v>
                  </c:pt>
                </c:numCache>
              </c:numRef>
            </c:plus>
            <c:minus>
              <c:numRef>
                <c:f>Fig_Allele!$Q$2:$Q$301</c:f>
                <c:numCache>
                  <c:formatCode>General</c:formatCode>
                  <c:ptCount val="300"/>
                  <c:pt idx="0">
                    <c:v>0.26115431831390928</c:v>
                  </c:pt>
                  <c:pt idx="1">
                    <c:v>0.37683737875562612</c:v>
                  </c:pt>
                  <c:pt idx="2">
                    <c:v>0.19067209537994867</c:v>
                  </c:pt>
                  <c:pt idx="3">
                    <c:v>0.11125191458509801</c:v>
                  </c:pt>
                  <c:pt idx="4">
                    <c:v>9.0175138104640104E-2</c:v>
                  </c:pt>
                  <c:pt idx="5">
                    <c:v>0.152856372961616</c:v>
                  </c:pt>
                  <c:pt idx="6">
                    <c:v>0.25532749031575253</c:v>
                  </c:pt>
                  <c:pt idx="8">
                    <c:v>0.31243339088372846</c:v>
                  </c:pt>
                  <c:pt idx="9">
                    <c:v>7.6457150682363709E-2</c:v>
                  </c:pt>
                  <c:pt idx="10">
                    <c:v>0.10004617460685426</c:v>
                  </c:pt>
                  <c:pt idx="11">
                    <c:v>0.1333875704665328</c:v>
                  </c:pt>
                  <c:pt idx="12">
                    <c:v>0.33861279451212728</c:v>
                  </c:pt>
                  <c:pt idx="14">
                    <c:v>0.29724726337938395</c:v>
                  </c:pt>
                  <c:pt idx="15">
                    <c:v>7.4529551238913999E-2</c:v>
                  </c:pt>
                  <c:pt idx="16">
                    <c:v>0.16295238178769131</c:v>
                  </c:pt>
                  <c:pt idx="17">
                    <c:v>0.15209852606956673</c:v>
                  </c:pt>
                  <c:pt idx="18">
                    <c:v>7.6303369810749963E-2</c:v>
                  </c:pt>
                  <c:pt idx="19">
                    <c:v>0.18214457472377388</c:v>
                  </c:pt>
                  <c:pt idx="20">
                    <c:v>0.17993431651344333</c:v>
                  </c:pt>
                  <c:pt idx="21">
                    <c:v>0.18135401452624644</c:v>
                  </c:pt>
                  <c:pt idx="22">
                    <c:v>0.34292780468647482</c:v>
                  </c:pt>
                  <c:pt idx="23">
                    <c:v>0.41802005157734456</c:v>
                  </c:pt>
                  <c:pt idx="24">
                    <c:v>0.27763240537844214</c:v>
                  </c:pt>
                  <c:pt idx="26">
                    <c:v>0.18816778567379541</c:v>
                  </c:pt>
                  <c:pt idx="27">
                    <c:v>0.10767669352910469</c:v>
                  </c:pt>
                  <c:pt idx="28">
                    <c:v>0.18699727678070088</c:v>
                  </c:pt>
                  <c:pt idx="30">
                    <c:v>0.25990940356983488</c:v>
                  </c:pt>
                  <c:pt idx="31">
                    <c:v>0.11238945710642032</c:v>
                  </c:pt>
                  <c:pt idx="32">
                    <c:v>0.14549473568329632</c:v>
                  </c:pt>
                  <c:pt idx="33">
                    <c:v>0.24979117456096414</c:v>
                  </c:pt>
                  <c:pt idx="34">
                    <c:v>0.55763748917231259</c:v>
                  </c:pt>
                  <c:pt idx="36">
                    <c:v>7.1594308729624176E-2</c:v>
                  </c:pt>
                  <c:pt idx="37">
                    <c:v>0.13589191645023421</c:v>
                  </c:pt>
                  <c:pt idx="38">
                    <c:v>0.10331131035850011</c:v>
                  </c:pt>
                  <c:pt idx="39">
                    <c:v>7.9381011704080184E-2</c:v>
                  </c:pt>
                  <c:pt idx="40">
                    <c:v>0.12349696890784646</c:v>
                  </c:pt>
                  <c:pt idx="42">
                    <c:v>0.22470674574759641</c:v>
                  </c:pt>
                  <c:pt idx="43">
                    <c:v>6.0131186452398393E-2</c:v>
                  </c:pt>
                  <c:pt idx="44">
                    <c:v>8.5517590929241244E-2</c:v>
                  </c:pt>
                  <c:pt idx="45">
                    <c:v>0.29219265892159024</c:v>
                  </c:pt>
                  <c:pt idx="47">
                    <c:v>8.8410404427154615E-2</c:v>
                  </c:pt>
                  <c:pt idx="48">
                    <c:v>0.28799472900483641</c:v>
                  </c:pt>
                  <c:pt idx="49">
                    <c:v>0.14404352820719321</c:v>
                  </c:pt>
                  <c:pt idx="50">
                    <c:v>0.16863017146991938</c:v>
                  </c:pt>
                  <c:pt idx="52">
                    <c:v>0.1942866802428122</c:v>
                  </c:pt>
                  <c:pt idx="53">
                    <c:v>5.9536114832506502E-2</c:v>
                  </c:pt>
                  <c:pt idx="54">
                    <c:v>0.15361598800606624</c:v>
                  </c:pt>
                  <c:pt idx="55">
                    <c:v>0.27152897928265368</c:v>
                  </c:pt>
                  <c:pt idx="57">
                    <c:v>0.42309624035874738</c:v>
                  </c:pt>
                  <c:pt idx="58">
                    <c:v>0.10759420777061217</c:v>
                  </c:pt>
                  <c:pt idx="59">
                    <c:v>8.1704330329428268E-2</c:v>
                  </c:pt>
                  <c:pt idx="60">
                    <c:v>0.15173557907645221</c:v>
                  </c:pt>
                  <c:pt idx="62">
                    <c:v>0.2511075819257253</c:v>
                  </c:pt>
                  <c:pt idx="63">
                    <c:v>9.7087677268268932E-2</c:v>
                  </c:pt>
                  <c:pt idx="64">
                    <c:v>7.6369160171109396E-2</c:v>
                  </c:pt>
                  <c:pt idx="65">
                    <c:v>6.4798558852863924E-2</c:v>
                  </c:pt>
                  <c:pt idx="66">
                    <c:v>7.82148367893295E-2</c:v>
                  </c:pt>
                  <c:pt idx="68">
                    <c:v>0.27763408068155149</c:v>
                  </c:pt>
                  <c:pt idx="69">
                    <c:v>7.6359245607981976E-2</c:v>
                  </c:pt>
                  <c:pt idx="70">
                    <c:v>6.9272467998820836E-2</c:v>
                  </c:pt>
                  <c:pt idx="71">
                    <c:v>0.12797995502251372</c:v>
                  </c:pt>
                  <c:pt idx="72">
                    <c:v>0.27218203096291432</c:v>
                  </c:pt>
                  <c:pt idx="74">
                    <c:v>9.1189221917003682E-2</c:v>
                  </c:pt>
                  <c:pt idx="75">
                    <c:v>9.1287899004164605E-2</c:v>
                  </c:pt>
                  <c:pt idx="76">
                    <c:v>7.5841517191397853E-2</c:v>
                  </c:pt>
                  <c:pt idx="77">
                    <c:v>7.4077953855087933E-2</c:v>
                  </c:pt>
                  <c:pt idx="78">
                    <c:v>0.1511826500651644</c:v>
                  </c:pt>
                  <c:pt idx="80">
                    <c:v>0.22910936464152695</c:v>
                  </c:pt>
                  <c:pt idx="81">
                    <c:v>0.16247240022672271</c:v>
                  </c:pt>
                  <c:pt idx="82">
                    <c:v>9.5739233460168979E-2</c:v>
                  </c:pt>
                  <c:pt idx="83">
                    <c:v>0.11460284433976992</c:v>
                  </c:pt>
                  <c:pt idx="84">
                    <c:v>0.20062653194234636</c:v>
                  </c:pt>
                  <c:pt idx="85">
                    <c:v>0.28518235890673777</c:v>
                  </c:pt>
                  <c:pt idx="87">
                    <c:v>0.20343307009546577</c:v>
                  </c:pt>
                  <c:pt idx="88">
                    <c:v>0.14430830529689403</c:v>
                  </c:pt>
                  <c:pt idx="89">
                    <c:v>9.8130108027975893E-2</c:v>
                  </c:pt>
                  <c:pt idx="90">
                    <c:v>0.11140410266690512</c:v>
                  </c:pt>
                  <c:pt idx="91">
                    <c:v>0.14387041503498185</c:v>
                  </c:pt>
                  <c:pt idx="92">
                    <c:v>0.26716204283687139</c:v>
                  </c:pt>
                  <c:pt idx="94">
                    <c:v>0.25897343846742427</c:v>
                  </c:pt>
                  <c:pt idx="95">
                    <c:v>0.11362030790885479</c:v>
                  </c:pt>
                  <c:pt idx="96">
                    <c:v>0.17249091427375907</c:v>
                  </c:pt>
                  <c:pt idx="97">
                    <c:v>0.19759291684578761</c:v>
                  </c:pt>
                  <c:pt idx="98">
                    <c:v>0.24156542467540096</c:v>
                  </c:pt>
                  <c:pt idx="99">
                    <c:v>0.25134289384489039</c:v>
                  </c:pt>
                  <c:pt idx="100">
                    <c:v>0.85903348860129403</c:v>
                  </c:pt>
                  <c:pt idx="101">
                    <c:v>0.40493757426202148</c:v>
                  </c:pt>
                  <c:pt idx="102">
                    <c:v>0.23844362673193614</c:v>
                  </c:pt>
                  <c:pt idx="104">
                    <c:v>0.22542670500721371</c:v>
                  </c:pt>
                  <c:pt idx="105">
                    <c:v>0.19654660323793471</c:v>
                  </c:pt>
                  <c:pt idx="106">
                    <c:v>7.627789367667806E-2</c:v>
                  </c:pt>
                  <c:pt idx="107">
                    <c:v>7.3200363674494465E-2</c:v>
                  </c:pt>
                  <c:pt idx="108">
                    <c:v>0.15674525909131862</c:v>
                  </c:pt>
                  <c:pt idx="109">
                    <c:v>0.26298264674290245</c:v>
                  </c:pt>
                  <c:pt idx="111">
                    <c:v>9.9634640247738868E-2</c:v>
                  </c:pt>
                  <c:pt idx="112">
                    <c:v>8.6280927260643445E-2</c:v>
                  </c:pt>
                  <c:pt idx="113">
                    <c:v>8.5875575187831274E-2</c:v>
                  </c:pt>
                  <c:pt idx="114">
                    <c:v>0.19175115225510081</c:v>
                  </c:pt>
                  <c:pt idx="116">
                    <c:v>0.27862486958252597</c:v>
                  </c:pt>
                  <c:pt idx="117">
                    <c:v>0.14742322219555293</c:v>
                  </c:pt>
                  <c:pt idx="118">
                    <c:v>8.7938567621720101E-2</c:v>
                  </c:pt>
                  <c:pt idx="119">
                    <c:v>0.10730932716568382</c:v>
                  </c:pt>
                  <c:pt idx="120">
                    <c:v>0.13068717483229444</c:v>
                  </c:pt>
                  <c:pt idx="121">
                    <c:v>0.16142645544705364</c:v>
                  </c:pt>
                  <c:pt idx="122">
                    <c:v>0.18742930134513777</c:v>
                  </c:pt>
                  <c:pt idx="123">
                    <c:v>0.98655927215187667</c:v>
                  </c:pt>
                  <c:pt idx="125">
                    <c:v>0.10305023175213612</c:v>
                  </c:pt>
                  <c:pt idx="126">
                    <c:v>0.10015574611633372</c:v>
                  </c:pt>
                  <c:pt idx="127">
                    <c:v>0.16915051342634368</c:v>
                  </c:pt>
                  <c:pt idx="128">
                    <c:v>7.8580822343596035E-2</c:v>
                  </c:pt>
                  <c:pt idx="129">
                    <c:v>0.25349835152686601</c:v>
                  </c:pt>
                  <c:pt idx="130">
                    <c:v>0.70854074064301464</c:v>
                  </c:pt>
                  <c:pt idx="132">
                    <c:v>0.16091835769114132</c:v>
                  </c:pt>
                  <c:pt idx="133">
                    <c:v>6.9493640127886433E-2</c:v>
                  </c:pt>
                  <c:pt idx="134">
                    <c:v>0.18552817488433834</c:v>
                  </c:pt>
                  <c:pt idx="135">
                    <c:v>0.11886089478646161</c:v>
                  </c:pt>
                  <c:pt idx="136">
                    <c:v>9.930962628859534E-2</c:v>
                  </c:pt>
                  <c:pt idx="137">
                    <c:v>0.24620468205988541</c:v>
                  </c:pt>
                  <c:pt idx="138">
                    <c:v>0.24029144577223355</c:v>
                  </c:pt>
                  <c:pt idx="140">
                    <c:v>0.16238237563469468</c:v>
                  </c:pt>
                  <c:pt idx="141">
                    <c:v>8.5406284769137239E-2</c:v>
                  </c:pt>
                  <c:pt idx="142">
                    <c:v>7.5351005670625873E-2</c:v>
                  </c:pt>
                  <c:pt idx="143">
                    <c:v>0.10815082273879519</c:v>
                  </c:pt>
                </c:numCache>
              </c:numRef>
            </c:minus>
            <c:spPr>
              <a:ln w="25400">
                <a:solidFill>
                  <a:srgbClr val="000000"/>
                </a:solidFill>
                <a:prstDash val="solid"/>
              </a:ln>
            </c:spPr>
          </c:errBars>
          <c:xVal>
            <c:numRef>
              <c:f>Fig_Allele!$L$2:$L$301</c:f>
              <c:numCache>
                <c:formatCode>0</c:formatCode>
                <c:ptCount val="300"/>
                <c:pt idx="0">
                  <c:v>14</c:v>
                </c:pt>
                <c:pt idx="1">
                  <c:v>15</c:v>
                </c:pt>
                <c:pt idx="2">
                  <c:v>16</c:v>
                </c:pt>
                <c:pt idx="3">
                  <c:v>17</c:v>
                </c:pt>
                <c:pt idx="4">
                  <c:v>18</c:v>
                </c:pt>
                <c:pt idx="5">
                  <c:v>19</c:v>
                </c:pt>
                <c:pt idx="6">
                  <c:v>20</c:v>
                </c:pt>
                <c:pt idx="8">
                  <c:v>13</c:v>
                </c:pt>
                <c:pt idx="9">
                  <c:v>14</c:v>
                </c:pt>
                <c:pt idx="10">
                  <c:v>15</c:v>
                </c:pt>
                <c:pt idx="11">
                  <c:v>16</c:v>
                </c:pt>
                <c:pt idx="12">
                  <c:v>17</c:v>
                </c:pt>
                <c:pt idx="14">
                  <c:v>10</c:v>
                </c:pt>
                <c:pt idx="15">
                  <c:v>11</c:v>
                </c:pt>
                <c:pt idx="16">
                  <c:v>12</c:v>
                </c:pt>
                <c:pt idx="17">
                  <c:v>13</c:v>
                </c:pt>
                <c:pt idx="18">
                  <c:v>14</c:v>
                </c:pt>
                <c:pt idx="19">
                  <c:v>15</c:v>
                </c:pt>
                <c:pt idx="20">
                  <c:v>16</c:v>
                </c:pt>
                <c:pt idx="21">
                  <c:v>17</c:v>
                </c:pt>
                <c:pt idx="22">
                  <c:v>18</c:v>
                </c:pt>
                <c:pt idx="23">
                  <c:v>19</c:v>
                </c:pt>
                <c:pt idx="24">
                  <c:v>20</c:v>
                </c:pt>
                <c:pt idx="26">
                  <c:v>12</c:v>
                </c:pt>
                <c:pt idx="27">
                  <c:v>13</c:v>
                </c:pt>
                <c:pt idx="28">
                  <c:v>14</c:v>
                </c:pt>
                <c:pt idx="30">
                  <c:v>28</c:v>
                </c:pt>
                <c:pt idx="31">
                  <c:v>29</c:v>
                </c:pt>
                <c:pt idx="32">
                  <c:v>30</c:v>
                </c:pt>
                <c:pt idx="33">
                  <c:v>31</c:v>
                </c:pt>
                <c:pt idx="34">
                  <c:v>32</c:v>
                </c:pt>
                <c:pt idx="36">
                  <c:v>21</c:v>
                </c:pt>
                <c:pt idx="37">
                  <c:v>22</c:v>
                </c:pt>
                <c:pt idx="38">
                  <c:v>23</c:v>
                </c:pt>
                <c:pt idx="39">
                  <c:v>24</c:v>
                </c:pt>
                <c:pt idx="40">
                  <c:v>25</c:v>
                </c:pt>
                <c:pt idx="42">
                  <c:v>9</c:v>
                </c:pt>
                <c:pt idx="43">
                  <c:v>10</c:v>
                </c:pt>
                <c:pt idx="44">
                  <c:v>11</c:v>
                </c:pt>
                <c:pt idx="45">
                  <c:v>12</c:v>
                </c:pt>
                <c:pt idx="47">
                  <c:v>11</c:v>
                </c:pt>
                <c:pt idx="48">
                  <c:v>12</c:v>
                </c:pt>
                <c:pt idx="49">
                  <c:v>13</c:v>
                </c:pt>
                <c:pt idx="50">
                  <c:v>14</c:v>
                </c:pt>
                <c:pt idx="52">
                  <c:v>12</c:v>
                </c:pt>
                <c:pt idx="53">
                  <c:v>13</c:v>
                </c:pt>
                <c:pt idx="54">
                  <c:v>14</c:v>
                </c:pt>
                <c:pt idx="55">
                  <c:v>15</c:v>
                </c:pt>
                <c:pt idx="57">
                  <c:v>13</c:v>
                </c:pt>
                <c:pt idx="58">
                  <c:v>14</c:v>
                </c:pt>
                <c:pt idx="59">
                  <c:v>15</c:v>
                </c:pt>
                <c:pt idx="60">
                  <c:v>16</c:v>
                </c:pt>
                <c:pt idx="62">
                  <c:v>9</c:v>
                </c:pt>
                <c:pt idx="63">
                  <c:v>10</c:v>
                </c:pt>
                <c:pt idx="64">
                  <c:v>11</c:v>
                </c:pt>
                <c:pt idx="65">
                  <c:v>12</c:v>
                </c:pt>
                <c:pt idx="66">
                  <c:v>13</c:v>
                </c:pt>
                <c:pt idx="68">
                  <c:v>10</c:v>
                </c:pt>
                <c:pt idx="69">
                  <c:v>11</c:v>
                </c:pt>
                <c:pt idx="70">
                  <c:v>12</c:v>
                </c:pt>
                <c:pt idx="71">
                  <c:v>13</c:v>
                </c:pt>
                <c:pt idx="72">
                  <c:v>14</c:v>
                </c:pt>
                <c:pt idx="74">
                  <c:v>18</c:v>
                </c:pt>
                <c:pt idx="75">
                  <c:v>19</c:v>
                </c:pt>
                <c:pt idx="76">
                  <c:v>20</c:v>
                </c:pt>
                <c:pt idx="77">
                  <c:v>21</c:v>
                </c:pt>
                <c:pt idx="78">
                  <c:v>22</c:v>
                </c:pt>
                <c:pt idx="80">
                  <c:v>13</c:v>
                </c:pt>
                <c:pt idx="81">
                  <c:v>14</c:v>
                </c:pt>
                <c:pt idx="82">
                  <c:v>15</c:v>
                </c:pt>
                <c:pt idx="83">
                  <c:v>16</c:v>
                </c:pt>
                <c:pt idx="84">
                  <c:v>17</c:v>
                </c:pt>
                <c:pt idx="85">
                  <c:v>18</c:v>
                </c:pt>
                <c:pt idx="87">
                  <c:v>14</c:v>
                </c:pt>
                <c:pt idx="88">
                  <c:v>15</c:v>
                </c:pt>
                <c:pt idx="89">
                  <c:v>16</c:v>
                </c:pt>
                <c:pt idx="90">
                  <c:v>17</c:v>
                </c:pt>
                <c:pt idx="91">
                  <c:v>18</c:v>
                </c:pt>
                <c:pt idx="92">
                  <c:v>19</c:v>
                </c:pt>
                <c:pt idx="94">
                  <c:v>21</c:v>
                </c:pt>
                <c:pt idx="95">
                  <c:v>22</c:v>
                </c:pt>
                <c:pt idx="96">
                  <c:v>23</c:v>
                </c:pt>
                <c:pt idx="97">
                  <c:v>24</c:v>
                </c:pt>
                <c:pt idx="98">
                  <c:v>25</c:v>
                </c:pt>
                <c:pt idx="99">
                  <c:v>26</c:v>
                </c:pt>
                <c:pt idx="100">
                  <c:v>27</c:v>
                </c:pt>
                <c:pt idx="101">
                  <c:v>28</c:v>
                </c:pt>
                <c:pt idx="102">
                  <c:v>29</c:v>
                </c:pt>
                <c:pt idx="104">
                  <c:v>9</c:v>
                </c:pt>
                <c:pt idx="105">
                  <c:v>10</c:v>
                </c:pt>
                <c:pt idx="106">
                  <c:v>11</c:v>
                </c:pt>
                <c:pt idx="107">
                  <c:v>12</c:v>
                </c:pt>
                <c:pt idx="108">
                  <c:v>13</c:v>
                </c:pt>
                <c:pt idx="109">
                  <c:v>14</c:v>
                </c:pt>
                <c:pt idx="111">
                  <c:v>11</c:v>
                </c:pt>
                <c:pt idx="112">
                  <c:v>12</c:v>
                </c:pt>
                <c:pt idx="113">
                  <c:v>13</c:v>
                </c:pt>
                <c:pt idx="114">
                  <c:v>14</c:v>
                </c:pt>
                <c:pt idx="116">
                  <c:v>15</c:v>
                </c:pt>
                <c:pt idx="117">
                  <c:v>16</c:v>
                </c:pt>
                <c:pt idx="118">
                  <c:v>17</c:v>
                </c:pt>
                <c:pt idx="119">
                  <c:v>18</c:v>
                </c:pt>
                <c:pt idx="120">
                  <c:v>19</c:v>
                </c:pt>
                <c:pt idx="121">
                  <c:v>20</c:v>
                </c:pt>
                <c:pt idx="122">
                  <c:v>21</c:v>
                </c:pt>
                <c:pt idx="123">
                  <c:v>22</c:v>
                </c:pt>
                <c:pt idx="125">
                  <c:v>20</c:v>
                </c:pt>
                <c:pt idx="126">
                  <c:v>21</c:v>
                </c:pt>
                <c:pt idx="127">
                  <c:v>22</c:v>
                </c:pt>
                <c:pt idx="128">
                  <c:v>23</c:v>
                </c:pt>
                <c:pt idx="129">
                  <c:v>24</c:v>
                </c:pt>
                <c:pt idx="130">
                  <c:v>25</c:v>
                </c:pt>
                <c:pt idx="132">
                  <c:v>9</c:v>
                </c:pt>
                <c:pt idx="133">
                  <c:v>10</c:v>
                </c:pt>
                <c:pt idx="134">
                  <c:v>11</c:v>
                </c:pt>
                <c:pt idx="135">
                  <c:v>12</c:v>
                </c:pt>
                <c:pt idx="136">
                  <c:v>13</c:v>
                </c:pt>
                <c:pt idx="137">
                  <c:v>14</c:v>
                </c:pt>
                <c:pt idx="138">
                  <c:v>15</c:v>
                </c:pt>
                <c:pt idx="140">
                  <c:v>10</c:v>
                </c:pt>
                <c:pt idx="141">
                  <c:v>11</c:v>
                </c:pt>
                <c:pt idx="142">
                  <c:v>12</c:v>
                </c:pt>
                <c:pt idx="143">
                  <c:v>13</c:v>
                </c:pt>
              </c:numCache>
            </c:numRef>
          </c:xVal>
          <c:yVal>
            <c:numRef>
              <c:f>Fig_Allele!$O$2:$O$301</c:f>
              <c:numCache>
                <c:formatCode>0.00</c:formatCode>
                <c:ptCount val="300"/>
                <c:pt idx="0">
                  <c:v>7.6238517145762366</c:v>
                </c:pt>
                <c:pt idx="1">
                  <c:v>9.3255131964809568</c:v>
                </c:pt>
                <c:pt idx="2">
                  <c:v>9.7046413502109683</c:v>
                </c:pt>
                <c:pt idx="3">
                  <c:v>10.202117420596718</c:v>
                </c:pt>
                <c:pt idx="4">
                  <c:v>11.028956192142285</c:v>
                </c:pt>
                <c:pt idx="5">
                  <c:v>11.743158801982331</c:v>
                </c:pt>
                <c:pt idx="6">
                  <c:v>12.351923274249026</c:v>
                </c:pt>
                <c:pt idx="8">
                  <c:v>5.5190538764783055</c:v>
                </c:pt>
                <c:pt idx="9">
                  <c:v>6.1702127659574471</c:v>
                </c:pt>
                <c:pt idx="10">
                  <c:v>7.3440226476796955</c:v>
                </c:pt>
                <c:pt idx="11">
                  <c:v>8.1836327345309527</c:v>
                </c:pt>
                <c:pt idx="12">
                  <c:v>11.376264355447782</c:v>
                </c:pt>
                <c:pt idx="14">
                  <c:v>5.5252656128530724</c:v>
                </c:pt>
                <c:pt idx="15">
                  <c:v>6.2663194096630939</c:v>
                </c:pt>
                <c:pt idx="16">
                  <c:v>7.0928999214748734</c:v>
                </c:pt>
                <c:pt idx="17">
                  <c:v>8.1276339554485251</c:v>
                </c:pt>
                <c:pt idx="18">
                  <c:v>8.7861271676300419</c:v>
                </c:pt>
                <c:pt idx="19">
                  <c:v>9.9136817513001088</c:v>
                </c:pt>
                <c:pt idx="20">
                  <c:v>10.625273283777833</c:v>
                </c:pt>
                <c:pt idx="21">
                  <c:v>11.657792106969676</c:v>
                </c:pt>
                <c:pt idx="22">
                  <c:v>12.630382213880972</c:v>
                </c:pt>
                <c:pt idx="23">
                  <c:v>13.58947237431558</c:v>
                </c:pt>
                <c:pt idx="24">
                  <c:v>14.673913043478262</c:v>
                </c:pt>
                <c:pt idx="26">
                  <c:v>4.2355371900826659</c:v>
                </c:pt>
                <c:pt idx="27">
                  <c:v>5.6074766355140175</c:v>
                </c:pt>
                <c:pt idx="28">
                  <c:v>6.5868263473053865</c:v>
                </c:pt>
                <c:pt idx="30">
                  <c:v>10.257733587520956</c:v>
                </c:pt>
                <c:pt idx="31">
                  <c:v>10.779259164865817</c:v>
                </c:pt>
                <c:pt idx="32">
                  <c:v>11.808118081180798</c:v>
                </c:pt>
                <c:pt idx="33">
                  <c:v>12.991478281453418</c:v>
                </c:pt>
                <c:pt idx="34">
                  <c:v>13.944223107569718</c:v>
                </c:pt>
                <c:pt idx="36">
                  <c:v>5.8306488961414704</c:v>
                </c:pt>
                <c:pt idx="37">
                  <c:v>6.8390293600074097</c:v>
                </c:pt>
                <c:pt idx="38">
                  <c:v>7.7519379844961334</c:v>
                </c:pt>
                <c:pt idx="39">
                  <c:v>8.8435374149660415</c:v>
                </c:pt>
                <c:pt idx="40">
                  <c:v>9.915284615017022</c:v>
                </c:pt>
                <c:pt idx="42">
                  <c:v>5.3627760252365855</c:v>
                </c:pt>
                <c:pt idx="43">
                  <c:v>6.5807025344597596</c:v>
                </c:pt>
                <c:pt idx="44">
                  <c:v>7.7925616617714706</c:v>
                </c:pt>
                <c:pt idx="45">
                  <c:v>8.8896628649757705</c:v>
                </c:pt>
                <c:pt idx="47">
                  <c:v>7.8117472444585028</c:v>
                </c:pt>
                <c:pt idx="48">
                  <c:v>9.0180360721443247</c:v>
                </c:pt>
                <c:pt idx="49">
                  <c:v>11.461318051575931</c:v>
                </c:pt>
                <c:pt idx="50">
                  <c:v>12.959381044487429</c:v>
                </c:pt>
                <c:pt idx="52">
                  <c:v>8.6330935251798486</c:v>
                </c:pt>
                <c:pt idx="53">
                  <c:v>9.6185031185031171</c:v>
                </c:pt>
                <c:pt idx="54">
                  <c:v>10.873983739837406</c:v>
                </c:pt>
                <c:pt idx="55">
                  <c:v>11.928128689492279</c:v>
                </c:pt>
                <c:pt idx="57">
                  <c:v>3.1157270029673767</c:v>
                </c:pt>
                <c:pt idx="58">
                  <c:v>4.2608695652173916</c:v>
                </c:pt>
                <c:pt idx="59">
                  <c:v>4.9953746530989775</c:v>
                </c:pt>
                <c:pt idx="60">
                  <c:v>6.1052631578947434</c:v>
                </c:pt>
                <c:pt idx="62">
                  <c:v>2.1387157695939591</c:v>
                </c:pt>
                <c:pt idx="63">
                  <c:v>2.5706662308501267</c:v>
                </c:pt>
                <c:pt idx="64">
                  <c:v>3.0464991982896827</c:v>
                </c:pt>
                <c:pt idx="65">
                  <c:v>3.4104755926445587</c:v>
                </c:pt>
                <c:pt idx="66">
                  <c:v>3.7071778991943969</c:v>
                </c:pt>
                <c:pt idx="68">
                  <c:v>4.9632352941176494</c:v>
                </c:pt>
                <c:pt idx="69">
                  <c:v>5.7971014492753605</c:v>
                </c:pt>
                <c:pt idx="70">
                  <c:v>6.8742396593673956</c:v>
                </c:pt>
                <c:pt idx="71">
                  <c:v>7.7991452991452945</c:v>
                </c:pt>
                <c:pt idx="72">
                  <c:v>8.5188027628549499</c:v>
                </c:pt>
                <c:pt idx="74">
                  <c:v>2.1394611727416799</c:v>
                </c:pt>
                <c:pt idx="75">
                  <c:v>2.8790229852978793</c:v>
                </c:pt>
                <c:pt idx="76">
                  <c:v>2.6761819803746647</c:v>
                </c:pt>
                <c:pt idx="77">
                  <c:v>2.9473814842392647</c:v>
                </c:pt>
                <c:pt idx="78">
                  <c:v>2.9666254635352143</c:v>
                </c:pt>
                <c:pt idx="80">
                  <c:v>8.2733812949640306</c:v>
                </c:pt>
                <c:pt idx="81">
                  <c:v>9.2259256037418513</c:v>
                </c:pt>
                <c:pt idx="82">
                  <c:v>10.480887792848376</c:v>
                </c:pt>
                <c:pt idx="83">
                  <c:v>11.264745478053397</c:v>
                </c:pt>
                <c:pt idx="84">
                  <c:v>12.946073896718723</c:v>
                </c:pt>
                <c:pt idx="85">
                  <c:v>13.628473460691485</c:v>
                </c:pt>
                <c:pt idx="87">
                  <c:v>6.8656716417910451</c:v>
                </c:pt>
                <c:pt idx="88">
                  <c:v>8.1012658227848089</c:v>
                </c:pt>
                <c:pt idx="89">
                  <c:v>8.8413396179527446</c:v>
                </c:pt>
                <c:pt idx="90">
                  <c:v>9.7967738261681383</c:v>
                </c:pt>
                <c:pt idx="91">
                  <c:v>10.273005148005147</c:v>
                </c:pt>
                <c:pt idx="92">
                  <c:v>11.186186186186186</c:v>
                </c:pt>
                <c:pt idx="94">
                  <c:v>16.666666666666668</c:v>
                </c:pt>
                <c:pt idx="95">
                  <c:v>18.034575943215138</c:v>
                </c:pt>
                <c:pt idx="96">
                  <c:v>19.473684210526201</c:v>
                </c:pt>
                <c:pt idx="97">
                  <c:v>20.387586166529289</c:v>
                </c:pt>
                <c:pt idx="98">
                  <c:v>21.627647714604237</c:v>
                </c:pt>
                <c:pt idx="99">
                  <c:v>22.478680361033209</c:v>
                </c:pt>
                <c:pt idx="100">
                  <c:v>25.400808557522929</c:v>
                </c:pt>
                <c:pt idx="101">
                  <c:v>25.347452018530774</c:v>
                </c:pt>
                <c:pt idx="102">
                  <c:v>26.597938144329888</c:v>
                </c:pt>
                <c:pt idx="104">
                  <c:v>4.2665550168149853</c:v>
                </c:pt>
                <c:pt idx="105">
                  <c:v>5.3302433371958324</c:v>
                </c:pt>
                <c:pt idx="106">
                  <c:v>6.207211319032405</c:v>
                </c:pt>
                <c:pt idx="107">
                  <c:v>7.2393447415859562</c:v>
                </c:pt>
                <c:pt idx="108">
                  <c:v>8.2042991703550179</c:v>
                </c:pt>
                <c:pt idx="109">
                  <c:v>9.0336134453781085</c:v>
                </c:pt>
                <c:pt idx="111">
                  <c:v>6.0389352403654799</c:v>
                </c:pt>
                <c:pt idx="112">
                  <c:v>7.0887363429236574</c:v>
                </c:pt>
                <c:pt idx="113">
                  <c:v>8.0971863105658048</c:v>
                </c:pt>
                <c:pt idx="114">
                  <c:v>9.0047393364928947</c:v>
                </c:pt>
                <c:pt idx="116">
                  <c:v>8.456659619450372</c:v>
                </c:pt>
                <c:pt idx="117">
                  <c:v>9.2949731978857919</c:v>
                </c:pt>
                <c:pt idx="118">
                  <c:v>10</c:v>
                </c:pt>
                <c:pt idx="119">
                  <c:v>10.829569423431581</c:v>
                </c:pt>
                <c:pt idx="120">
                  <c:v>11.433840479483656</c:v>
                </c:pt>
                <c:pt idx="121">
                  <c:v>11.993632451675404</c:v>
                </c:pt>
                <c:pt idx="122">
                  <c:v>13.003095975232197</c:v>
                </c:pt>
                <c:pt idx="123">
                  <c:v>12.862540273026326</c:v>
                </c:pt>
                <c:pt idx="125">
                  <c:v>6.2194460307038799</c:v>
                </c:pt>
                <c:pt idx="126">
                  <c:v>7.5774336283185795</c:v>
                </c:pt>
                <c:pt idx="127">
                  <c:v>8.861673133776792</c:v>
                </c:pt>
                <c:pt idx="128">
                  <c:v>5.4179574677758255</c:v>
                </c:pt>
                <c:pt idx="129">
                  <c:v>6.7449142361999517</c:v>
                </c:pt>
                <c:pt idx="130">
                  <c:v>6.5466448445171874</c:v>
                </c:pt>
                <c:pt idx="132">
                  <c:v>1.6898970064841548</c:v>
                </c:pt>
                <c:pt idx="133">
                  <c:v>2.0435967302452402</c:v>
                </c:pt>
                <c:pt idx="134">
                  <c:v>2.702702702702712</c:v>
                </c:pt>
                <c:pt idx="135">
                  <c:v>2.948583114227286</c:v>
                </c:pt>
                <c:pt idx="136">
                  <c:v>3.1537304334496628</c:v>
                </c:pt>
                <c:pt idx="137">
                  <c:v>3.6900369003690039</c:v>
                </c:pt>
                <c:pt idx="138">
                  <c:v>3.9100225812054887</c:v>
                </c:pt>
                <c:pt idx="140">
                  <c:v>5.4944955363615655</c:v>
                </c:pt>
                <c:pt idx="141">
                  <c:v>6.5659215328466907</c:v>
                </c:pt>
                <c:pt idx="142">
                  <c:v>7.7165776621479765</c:v>
                </c:pt>
                <c:pt idx="143">
                  <c:v>8.8938763119091266</c:v>
                </c:pt>
              </c:numCache>
            </c:numRef>
          </c:yVal>
          <c:smooth val="0"/>
        </c:ser>
        <c:ser>
          <c:idx val="2"/>
          <c:order val="1"/>
          <c:tx>
            <c:v>Labels</c:v>
          </c:tx>
          <c:spPr>
            <a:ln w="28575">
              <a:noFill/>
            </a:ln>
          </c:spPr>
          <c:marker>
            <c:symbol val="none"/>
          </c:marker>
          <c:dLbls>
            <c:dLbl>
              <c:idx val="0"/>
              <c:layout/>
              <c:tx>
                <c:strRef>
                  <c:f>Fig_Allele!$S$2</c:f>
                  <c:strCache>
                    <c:ptCount val="1"/>
                    <c:pt idx="0">
                      <c:v>DYS576</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
              <c:layout/>
              <c:tx>
                <c:strRef>
                  <c:f>Fig_Allele!$S$3</c:f>
                  <c:strCache>
                    <c:ptCount val="1"/>
                    <c:pt idx="0">
                      <c:v>DYS19</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2"/>
              <c:layout/>
              <c:tx>
                <c:strRef>
                  <c:f>Fig_Allele!$S$4</c:f>
                  <c:strCache>
                    <c:ptCount val="1"/>
                    <c:pt idx="0">
                      <c:v>DYS385a_b</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3"/>
              <c:layout/>
              <c:tx>
                <c:strRef>
                  <c:f>Fig_Allele!$S$5</c:f>
                  <c:strCache>
                    <c:ptCount val="1"/>
                    <c:pt idx="0">
                      <c:v>DYS389I</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4"/>
              <c:layout/>
              <c:tx>
                <c:strRef>
                  <c:f>Fig_Allele!$S$6</c:f>
                  <c:strCache>
                    <c:ptCount val="1"/>
                    <c:pt idx="0">
                      <c:v>DYS389II</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5"/>
              <c:layout/>
              <c:tx>
                <c:strRef>
                  <c:f>Fig_Allele!$S$7</c:f>
                  <c:strCache>
                    <c:ptCount val="1"/>
                    <c:pt idx="0">
                      <c:v>DYS390</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6"/>
              <c:layout/>
              <c:tx>
                <c:strRef>
                  <c:f>Fig_Allele!$S$8</c:f>
                  <c:strCache>
                    <c:ptCount val="1"/>
                    <c:pt idx="0">
                      <c:v>DYS391</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7"/>
              <c:layout/>
              <c:tx>
                <c:rich>
                  <a:bodyPr/>
                  <a:lstStyle/>
                  <a:p>
                    <a:pPr>
                      <a:defRPr sz="1600" b="1" i="0" u="none" strike="noStrike" baseline="0">
                        <a:solidFill>
                          <a:srgbClr val="000000"/>
                        </a:solidFill>
                        <a:latin typeface="Arial"/>
                        <a:ea typeface="Arial"/>
                        <a:cs typeface="Arial"/>
                      </a:defRPr>
                    </a:pPr>
                    <a:r>
                      <a:rPr lang="en-US" sz="1600" b="1" dirty="0">
                        <a:solidFill>
                          <a:srgbClr val="FF0000"/>
                        </a:solidFill>
                      </a:rPr>
                      <a:t>D</a:t>
                    </a:r>
                    <a:r>
                      <a:rPr lang="en-US" dirty="0">
                        <a:solidFill>
                          <a:srgbClr val="FF0000"/>
                        </a:solidFill>
                      </a:rPr>
                      <a:t>YS392</a:t>
                    </a:r>
                  </a:p>
                </c:rich>
              </c:tx>
              <c:spPr>
                <a:noFill/>
                <a:ln w="25400">
                  <a:noFill/>
                </a:ln>
              </c:spPr>
              <c:showLegendKey val="0"/>
              <c:showVal val="0"/>
              <c:showCatName val="0"/>
              <c:showSerName val="0"/>
              <c:showPercent val="0"/>
              <c:showBubbleSize val="0"/>
            </c:dLbl>
            <c:dLbl>
              <c:idx val="8"/>
              <c:layout/>
              <c:tx>
                <c:strRef>
                  <c:f>Fig_Allele!$S$10</c:f>
                  <c:strCache>
                    <c:ptCount val="1"/>
                    <c:pt idx="0">
                      <c:v>DYS393</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9"/>
              <c:layout/>
              <c:tx>
                <c:strRef>
                  <c:f>Fig_Allele!$S$11</c:f>
                  <c:strCache>
                    <c:ptCount val="1"/>
                    <c:pt idx="0">
                      <c:v>DYS437</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0"/>
              <c:layout/>
              <c:tx>
                <c:strRef>
                  <c:f>Fig_Allele!$S$12</c:f>
                  <c:strCache>
                    <c:ptCount val="1"/>
                    <c:pt idx="0">
                      <c:v>DYS438</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1"/>
              <c:layout/>
              <c:tx>
                <c:strRef>
                  <c:f>Fig_Allele!$S$13</c:f>
                  <c:strCache>
                    <c:ptCount val="1"/>
                    <c:pt idx="0">
                      <c:v>DYS439</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2"/>
              <c:layout/>
              <c:tx>
                <c:rich>
                  <a:bodyPr/>
                  <a:lstStyle/>
                  <a:p>
                    <a:pPr>
                      <a:defRPr sz="1600" b="1" i="0" u="none" strike="noStrike" baseline="0">
                        <a:solidFill>
                          <a:srgbClr val="000000"/>
                        </a:solidFill>
                        <a:latin typeface="Arial"/>
                        <a:ea typeface="Arial"/>
                        <a:cs typeface="Arial"/>
                      </a:defRPr>
                    </a:pPr>
                    <a:r>
                      <a:rPr lang="en-US" sz="1600" b="1" dirty="0">
                        <a:solidFill>
                          <a:srgbClr val="008000"/>
                        </a:solidFill>
                      </a:rPr>
                      <a:t>D</a:t>
                    </a:r>
                    <a:r>
                      <a:rPr lang="en-US" dirty="0">
                        <a:solidFill>
                          <a:srgbClr val="008000"/>
                        </a:solidFill>
                      </a:rPr>
                      <a:t>YS448</a:t>
                    </a:r>
                  </a:p>
                </c:rich>
              </c:tx>
              <c:spPr>
                <a:noFill/>
                <a:ln w="25400">
                  <a:noFill/>
                </a:ln>
              </c:spPr>
              <c:showLegendKey val="0"/>
              <c:showVal val="0"/>
              <c:showCatName val="0"/>
              <c:showSerName val="0"/>
              <c:showPercent val="0"/>
              <c:showBubbleSize val="0"/>
            </c:dLbl>
            <c:dLbl>
              <c:idx val="13"/>
              <c:layout/>
              <c:tx>
                <c:strRef>
                  <c:f>Fig_Allele!$S$15</c:f>
                  <c:strCache>
                    <c:ptCount val="1"/>
                    <c:pt idx="0">
                      <c:v>DYS456</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4"/>
              <c:layout/>
              <c:tx>
                <c:strRef>
                  <c:f>Fig_Allele!$S$16</c:f>
                  <c:strCache>
                    <c:ptCount val="1"/>
                    <c:pt idx="0">
                      <c:v>DYS458</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5"/>
              <c:layout/>
              <c:tx>
                <c:strRef>
                  <c:f>Fig_Allele!$S$17</c:f>
                  <c:strCache>
                    <c:ptCount val="1"/>
                    <c:pt idx="0">
                      <c:v>DYS481</c:v>
                    </c:pt>
                  </c:strCache>
                </c:strRef>
              </c:tx>
              <c:spPr>
                <a:noFill/>
                <a:ln w="25400">
                  <a:noFill/>
                </a:ln>
              </c:spPr>
              <c:txPr>
                <a:bodyPr/>
                <a:lstStyle/>
                <a:p>
                  <a:pPr>
                    <a:defRPr sz="1600" b="1" i="0" u="none" strike="noStrike" baseline="0">
                      <a:solidFill>
                        <a:srgbClr val="FF0000"/>
                      </a:solidFill>
                      <a:latin typeface="Arial"/>
                      <a:ea typeface="Arial"/>
                      <a:cs typeface="Arial"/>
                    </a:defRPr>
                  </a:pPr>
                  <a:endParaRPr lang="en-US"/>
                </a:p>
              </c:txPr>
              <c:showLegendKey val="0"/>
              <c:showVal val="0"/>
              <c:showCatName val="0"/>
              <c:showSerName val="0"/>
              <c:showPercent val="0"/>
              <c:showBubbleSize val="0"/>
            </c:dLbl>
            <c:dLbl>
              <c:idx val="16"/>
              <c:layout/>
              <c:tx>
                <c:strRef>
                  <c:f>Fig_Allele!$S$18</c:f>
                  <c:strCache>
                    <c:ptCount val="1"/>
                    <c:pt idx="0">
                      <c:v>DYS533</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7"/>
              <c:layout/>
              <c:tx>
                <c:strRef>
                  <c:f>Fig_Allele!$S$19</c:f>
                  <c:strCache>
                    <c:ptCount val="1"/>
                    <c:pt idx="0">
                      <c:v>DYS549</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8"/>
              <c:layout/>
              <c:tx>
                <c:strRef>
                  <c:f>Fig_Allele!$S$20</c:f>
                  <c:strCache>
                    <c:ptCount val="1"/>
                    <c:pt idx="0">
                      <c:v>DYS570</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dLbl>
              <c:idx val="19"/>
              <c:layout/>
              <c:tx>
                <c:strRef>
                  <c:f>Fig_Allele!$S$21</c:f>
                  <c:strCache>
                    <c:ptCount val="1"/>
                    <c:pt idx="0">
                      <c:v>DYS635</c:v>
                    </c:pt>
                  </c:strCache>
                </c:strRef>
              </c:tx>
              <c:spPr>
                <a:noFill/>
                <a:ln w="25400">
                  <a:noFill/>
                </a:ln>
              </c:spPr>
              <c:txPr>
                <a:bodyPr/>
                <a:lstStyle/>
                <a:p>
                  <a:pPr>
                    <a:defRPr sz="16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0"/>
            </c:dLbl>
            <c:txPr>
              <a:bodyPr/>
              <a:lstStyle/>
              <a:p>
                <a:pPr>
                  <a:defRPr sz="1600" b="1"/>
                </a:pPr>
                <a:endParaRPr lang="en-US"/>
              </a:p>
            </c:txPr>
            <c:showLegendKey val="0"/>
            <c:showVal val="0"/>
            <c:showCatName val="0"/>
            <c:showSerName val="0"/>
            <c:showPercent val="0"/>
            <c:showBubbleSize val="0"/>
          </c:dLbls>
          <c:xVal>
            <c:numRef>
              <c:f>Fig_Allele!$T$2:$T$41</c:f>
              <c:numCache>
                <c:formatCode>0.00</c:formatCode>
                <c:ptCount val="40"/>
                <c:pt idx="0">
                  <c:v>20</c:v>
                </c:pt>
                <c:pt idx="1">
                  <c:v>17</c:v>
                </c:pt>
                <c:pt idx="2">
                  <c:v>20</c:v>
                </c:pt>
                <c:pt idx="3">
                  <c:v>14</c:v>
                </c:pt>
                <c:pt idx="4">
                  <c:v>32</c:v>
                </c:pt>
                <c:pt idx="5">
                  <c:v>25</c:v>
                </c:pt>
                <c:pt idx="6">
                  <c:v>12</c:v>
                </c:pt>
                <c:pt idx="7">
                  <c:v>14</c:v>
                </c:pt>
                <c:pt idx="8">
                  <c:v>15</c:v>
                </c:pt>
                <c:pt idx="9">
                  <c:v>16</c:v>
                </c:pt>
                <c:pt idx="10">
                  <c:v>13</c:v>
                </c:pt>
                <c:pt idx="11">
                  <c:v>14</c:v>
                </c:pt>
                <c:pt idx="12">
                  <c:v>22</c:v>
                </c:pt>
                <c:pt idx="13">
                  <c:v>18</c:v>
                </c:pt>
                <c:pt idx="14">
                  <c:v>19</c:v>
                </c:pt>
                <c:pt idx="15">
                  <c:v>29</c:v>
                </c:pt>
                <c:pt idx="16">
                  <c:v>14</c:v>
                </c:pt>
                <c:pt idx="17">
                  <c:v>14</c:v>
                </c:pt>
                <c:pt idx="18">
                  <c:v>22</c:v>
                </c:pt>
                <c:pt idx="19">
                  <c:v>25</c:v>
                </c:pt>
                <c:pt idx="20">
                  <c:v>15</c:v>
                </c:pt>
                <c:pt idx="21">
                  <c:v>13</c:v>
                </c:pt>
              </c:numCache>
            </c:numRef>
          </c:xVal>
          <c:yVal>
            <c:numRef>
              <c:f>Fig_Allele!$U$2:$U$41</c:f>
              <c:numCache>
                <c:formatCode>0.00</c:formatCode>
                <c:ptCount val="40"/>
                <c:pt idx="0">
                  <c:v>12.351923274249026</c:v>
                </c:pt>
                <c:pt idx="1">
                  <c:v>11.376264355447782</c:v>
                </c:pt>
                <c:pt idx="2">
                  <c:v>14.673913043478262</c:v>
                </c:pt>
                <c:pt idx="3">
                  <c:v>6.5868263473053865</c:v>
                </c:pt>
                <c:pt idx="4">
                  <c:v>13.944223107569718</c:v>
                </c:pt>
                <c:pt idx="5">
                  <c:v>9.915284615017022</c:v>
                </c:pt>
                <c:pt idx="6">
                  <c:v>8.8896628649757705</c:v>
                </c:pt>
                <c:pt idx="7">
                  <c:v>12.959381044487429</c:v>
                </c:pt>
                <c:pt idx="8">
                  <c:v>11.928128689492279</c:v>
                </c:pt>
                <c:pt idx="9">
                  <c:v>6.1052631578947434</c:v>
                </c:pt>
                <c:pt idx="10">
                  <c:v>3.7071778991943969</c:v>
                </c:pt>
                <c:pt idx="11">
                  <c:v>8.5188027628549499</c:v>
                </c:pt>
                <c:pt idx="12">
                  <c:v>2.9666254635352143</c:v>
                </c:pt>
                <c:pt idx="13">
                  <c:v>13.628473460691485</c:v>
                </c:pt>
                <c:pt idx="14">
                  <c:v>11.186186186186186</c:v>
                </c:pt>
                <c:pt idx="15">
                  <c:v>26.597938144329888</c:v>
                </c:pt>
                <c:pt idx="16">
                  <c:v>9.0336134453781085</c:v>
                </c:pt>
                <c:pt idx="17">
                  <c:v>9.0047393364928947</c:v>
                </c:pt>
                <c:pt idx="18">
                  <c:v>12.862540273026326</c:v>
                </c:pt>
                <c:pt idx="19">
                  <c:v>6.5466448445171874</c:v>
                </c:pt>
                <c:pt idx="20">
                  <c:v>3.9100225812054887</c:v>
                </c:pt>
                <c:pt idx="21">
                  <c:v>8.8938763119091266</c:v>
                </c:pt>
              </c:numCache>
            </c:numRef>
          </c:yVal>
          <c:smooth val="0"/>
        </c:ser>
        <c:ser>
          <c:idx val="1"/>
          <c:order val="2"/>
          <c:tx>
            <c:v>OneLocus</c:v>
          </c:tx>
          <c:spPr>
            <a:ln w="28575">
              <a:noFill/>
            </a:ln>
          </c:spPr>
          <c:marker>
            <c:symbol val="circle"/>
            <c:size val="6"/>
            <c:spPr>
              <a:solidFill>
                <a:srgbClr val="FFFFFF"/>
              </a:solidFill>
              <a:ln>
                <a:solidFill>
                  <a:srgbClr val="FF0000"/>
                </a:solidFill>
                <a:prstDash val="solid"/>
              </a:ln>
            </c:spPr>
          </c:marker>
          <c:errBars>
            <c:errDir val="y"/>
            <c:errBarType val="both"/>
            <c:errValType val="cust"/>
            <c:noEndCap val="1"/>
            <c:plus>
              <c:numRef>
                <c:f>Fig_Allele!$Y$2:$Y$50</c:f>
                <c:numCache>
                  <c:formatCode>General</c:formatCode>
                  <c:ptCount val="49"/>
                </c:numCache>
              </c:numRef>
            </c:plus>
            <c:minus>
              <c:numRef>
                <c:f>Fig_Allele!$Y$2:$Y$51</c:f>
                <c:numCache>
                  <c:formatCode>General</c:formatCode>
                  <c:ptCount val="50"/>
                </c:numCache>
              </c:numRef>
            </c:minus>
            <c:spPr>
              <a:ln w="25400">
                <a:solidFill>
                  <a:srgbClr val="FF0000"/>
                </a:solidFill>
                <a:prstDash val="solid"/>
              </a:ln>
            </c:spPr>
          </c:errBars>
          <c:xVal>
            <c:numRef>
              <c:f>Fig_Allele!$W$2:$W$50</c:f>
              <c:numCache>
                <c:formatCode>General</c:formatCode>
                <c:ptCount val="49"/>
              </c:numCache>
            </c:numRef>
          </c:xVal>
          <c:yVal>
            <c:numRef>
              <c:f>Fig_Allele!$X$2:$X$50</c:f>
              <c:numCache>
                <c:formatCode>General</c:formatCode>
                <c:ptCount val="49"/>
              </c:numCache>
            </c:numRef>
          </c:yVal>
          <c:smooth val="0"/>
        </c:ser>
        <c:dLbls>
          <c:showLegendKey val="0"/>
          <c:showVal val="0"/>
          <c:showCatName val="0"/>
          <c:showSerName val="0"/>
          <c:showPercent val="0"/>
          <c:showBubbleSize val="0"/>
        </c:dLbls>
        <c:axId val="172621824"/>
        <c:axId val="172623744"/>
      </c:scatterChart>
      <c:valAx>
        <c:axId val="172621824"/>
        <c:scaling>
          <c:orientation val="minMax"/>
          <c:max val="35"/>
          <c:min val="5"/>
        </c:scaling>
        <c:delete val="0"/>
        <c:axPos val="b"/>
        <c:title>
          <c:tx>
            <c:rich>
              <a:bodyPr/>
              <a:lstStyle/>
              <a:p>
                <a:pPr>
                  <a:defRPr sz="1800" b="0" i="0" u="none" strike="noStrike" baseline="0">
                    <a:solidFill>
                      <a:srgbClr val="000000"/>
                    </a:solidFill>
                    <a:latin typeface="Arial"/>
                    <a:ea typeface="Arial"/>
                    <a:cs typeface="Arial"/>
                  </a:defRPr>
                </a:pPr>
                <a:r>
                  <a:rPr lang="en-US" sz="1800" dirty="0" smtClean="0"/>
                  <a:t>Total Allele</a:t>
                </a:r>
                <a:r>
                  <a:rPr lang="en-US" sz="1800" baseline="0" dirty="0" smtClean="0"/>
                  <a:t> Length in Number of </a:t>
                </a:r>
                <a:r>
                  <a:rPr lang="en-US" sz="1800" dirty="0" smtClean="0"/>
                  <a:t>Repeat</a:t>
                </a:r>
                <a:r>
                  <a:rPr lang="en-US" sz="1800" baseline="0" dirty="0" smtClean="0"/>
                  <a:t> Units</a:t>
                </a:r>
                <a:endParaRPr lang="en-US" sz="1800" dirty="0"/>
              </a:p>
            </c:rich>
          </c:tx>
          <c:layout>
            <c:manualLayout>
              <c:xMode val="edge"/>
              <c:yMode val="edge"/>
              <c:x val="0.21436026424136984"/>
              <c:y val="0.94954150882273158"/>
            </c:manualLayout>
          </c:layout>
          <c:overlay val="0"/>
          <c:spPr>
            <a:noFill/>
            <a:ln w="25400">
              <a:noFill/>
            </a:ln>
          </c:spPr>
        </c:title>
        <c:numFmt formatCode="0" sourceLinked="0"/>
        <c:majorTickMark val="out"/>
        <c:minorTickMark val="out"/>
        <c:tickLblPos val="nextTo"/>
        <c:spPr>
          <a:ln w="12700">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72623744"/>
        <c:crosses val="autoZero"/>
        <c:crossBetween val="midCat"/>
        <c:majorUnit val="5"/>
        <c:minorUnit val="1"/>
      </c:valAx>
      <c:valAx>
        <c:axId val="172623744"/>
        <c:scaling>
          <c:orientation val="minMax"/>
          <c:max val="27"/>
          <c:min val="0"/>
        </c:scaling>
        <c:delete val="0"/>
        <c:axPos val="l"/>
        <c:title>
          <c:tx>
            <c:rich>
              <a:bodyPr rot="0" vert="horz" anchor="t" anchorCtr="0"/>
              <a:lstStyle/>
              <a:p>
                <a:pPr>
                  <a:defRPr sz="2000" b="0" i="0" u="none" strike="noStrike" baseline="0">
                    <a:solidFill>
                      <a:srgbClr val="000000"/>
                    </a:solidFill>
                    <a:latin typeface="Arial"/>
                    <a:ea typeface="Arial"/>
                    <a:cs typeface="Arial"/>
                  </a:defRPr>
                </a:pPr>
                <a:r>
                  <a:rPr lang="en-US" sz="2000" dirty="0"/>
                  <a:t>% Stutter</a:t>
                </a:r>
              </a:p>
            </c:rich>
          </c:tx>
          <c:layout>
            <c:manualLayout>
              <c:xMode val="edge"/>
              <c:yMode val="edge"/>
              <c:x val="8.3008530423221927E-2"/>
              <c:y val="2.0066013473756611E-2"/>
            </c:manualLayout>
          </c:layout>
          <c:overlay val="0"/>
          <c:spPr>
            <a:noFill/>
            <a:ln w="25400">
              <a:noFill/>
            </a:ln>
          </c:spPr>
        </c:title>
        <c:numFmt formatCode="0" sourceLinked="0"/>
        <c:majorTickMark val="out"/>
        <c:minorTickMark val="in"/>
        <c:tickLblPos val="nextTo"/>
        <c:spPr>
          <a:ln w="12700">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72621824"/>
        <c:crossesAt val="5"/>
        <c:crossBetween val="midCat"/>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53271028037382"/>
          <c:y val="3.6199135012124191E-2"/>
          <c:w val="0.79672897196261683"/>
          <c:h val="0.8325801052788564"/>
        </c:manualLayout>
      </c:layout>
      <c:scatterChart>
        <c:scatterStyle val="lineMarker"/>
        <c:varyColors val="0"/>
        <c:ser>
          <c:idx val="3"/>
          <c:order val="0"/>
          <c:tx>
            <c:v>Dots</c:v>
          </c:tx>
          <c:spPr>
            <a:ln w="12700">
              <a:noFill/>
              <a:prstDash val="solid"/>
            </a:ln>
          </c:spPr>
          <c:marker>
            <c:symbol val="diamond"/>
            <c:size val="12"/>
            <c:spPr>
              <a:solidFill>
                <a:schemeClr val="tx1"/>
              </a:solidFill>
              <a:ln>
                <a:noFill/>
              </a:ln>
            </c:spPr>
          </c:marker>
          <c:dPt>
            <c:idx val="223"/>
            <c:marker>
              <c:spPr>
                <a:solidFill>
                  <a:srgbClr val="3333FF"/>
                </a:solidFill>
                <a:ln>
                  <a:noFill/>
                </a:ln>
              </c:spPr>
            </c:marker>
            <c:bubble3D val="0"/>
          </c:dPt>
          <c:dPt>
            <c:idx val="224"/>
            <c:marker>
              <c:spPr>
                <a:solidFill>
                  <a:srgbClr val="3333FF"/>
                </a:solidFill>
                <a:ln>
                  <a:noFill/>
                </a:ln>
              </c:spPr>
            </c:marker>
            <c:bubble3D val="0"/>
          </c:dPt>
          <c:dPt>
            <c:idx val="225"/>
            <c:marker>
              <c:spPr>
                <a:solidFill>
                  <a:srgbClr val="3333FF"/>
                </a:solidFill>
                <a:ln>
                  <a:noFill/>
                </a:ln>
              </c:spPr>
            </c:marker>
            <c:bubble3D val="0"/>
          </c:dPt>
          <c:dPt>
            <c:idx val="226"/>
            <c:marker>
              <c:spPr>
                <a:solidFill>
                  <a:srgbClr val="3333FF"/>
                </a:solidFill>
                <a:ln>
                  <a:noFill/>
                </a:ln>
              </c:spPr>
            </c:marker>
            <c:bubble3D val="0"/>
          </c:dPt>
          <c:dPt>
            <c:idx val="227"/>
            <c:marker>
              <c:spPr>
                <a:solidFill>
                  <a:srgbClr val="3333FF"/>
                </a:solidFill>
                <a:ln>
                  <a:noFill/>
                </a:ln>
              </c:spPr>
            </c:marker>
            <c:bubble3D val="0"/>
          </c:dPt>
          <c:dPt>
            <c:idx val="228"/>
            <c:marker>
              <c:spPr>
                <a:solidFill>
                  <a:srgbClr val="3333FF"/>
                </a:solidFill>
                <a:ln>
                  <a:noFill/>
                </a:ln>
              </c:spPr>
            </c:marker>
            <c:bubble3D val="0"/>
          </c:dPt>
          <c:dPt>
            <c:idx val="229"/>
            <c:marker>
              <c:spPr>
                <a:solidFill>
                  <a:srgbClr val="3333FF"/>
                </a:solidFill>
                <a:ln>
                  <a:noFill/>
                </a:ln>
              </c:spPr>
            </c:marker>
            <c:bubble3D val="0"/>
          </c:dPt>
          <c:dPt>
            <c:idx val="230"/>
            <c:marker>
              <c:spPr>
                <a:solidFill>
                  <a:srgbClr val="3333FF"/>
                </a:solidFill>
                <a:ln>
                  <a:noFill/>
                </a:ln>
              </c:spPr>
            </c:marker>
            <c:bubble3D val="0"/>
          </c:dPt>
          <c:dPt>
            <c:idx val="231"/>
            <c:marker>
              <c:spPr>
                <a:solidFill>
                  <a:srgbClr val="3333FF"/>
                </a:solidFill>
                <a:ln>
                  <a:noFill/>
                </a:ln>
              </c:spPr>
            </c:marker>
            <c:bubble3D val="0"/>
          </c:dPt>
          <c:dPt>
            <c:idx val="232"/>
            <c:marker>
              <c:spPr>
                <a:solidFill>
                  <a:srgbClr val="3333FF"/>
                </a:solidFill>
                <a:ln>
                  <a:noFill/>
                </a:ln>
              </c:spPr>
            </c:marker>
            <c:bubble3D val="0"/>
          </c:dPt>
          <c:dPt>
            <c:idx val="233"/>
            <c:marker>
              <c:spPr>
                <a:solidFill>
                  <a:srgbClr val="3333FF"/>
                </a:solidFill>
                <a:ln>
                  <a:noFill/>
                </a:ln>
              </c:spPr>
            </c:marker>
            <c:bubble3D val="0"/>
          </c:dPt>
          <c:dPt>
            <c:idx val="234"/>
            <c:marker>
              <c:spPr>
                <a:solidFill>
                  <a:srgbClr val="3333FF"/>
                </a:solidFill>
                <a:ln>
                  <a:noFill/>
                </a:ln>
              </c:spPr>
            </c:marker>
            <c:bubble3D val="0"/>
          </c:dPt>
          <c:dPt>
            <c:idx val="235"/>
            <c:marker>
              <c:spPr>
                <a:solidFill>
                  <a:srgbClr val="3333FF"/>
                </a:solidFill>
                <a:ln>
                  <a:noFill/>
                </a:ln>
              </c:spPr>
            </c:marker>
            <c:bubble3D val="0"/>
          </c:dPt>
          <c:dPt>
            <c:idx val="236"/>
            <c:marker>
              <c:spPr>
                <a:solidFill>
                  <a:srgbClr val="3333FF"/>
                </a:solidFill>
                <a:ln>
                  <a:noFill/>
                </a:ln>
              </c:spPr>
            </c:marker>
            <c:bubble3D val="0"/>
          </c:dPt>
          <c:dPt>
            <c:idx val="237"/>
            <c:marker>
              <c:spPr>
                <a:solidFill>
                  <a:srgbClr val="3333FF"/>
                </a:solidFill>
                <a:ln>
                  <a:noFill/>
                </a:ln>
              </c:spPr>
            </c:marker>
            <c:bubble3D val="0"/>
          </c:dPt>
          <c:dPt>
            <c:idx val="238"/>
            <c:marker>
              <c:spPr>
                <a:solidFill>
                  <a:srgbClr val="33CC33"/>
                </a:solidFill>
                <a:ln>
                  <a:noFill/>
                </a:ln>
              </c:spPr>
            </c:marker>
            <c:bubble3D val="0"/>
          </c:dPt>
          <c:dPt>
            <c:idx val="239"/>
            <c:marker>
              <c:spPr>
                <a:solidFill>
                  <a:srgbClr val="33CC33"/>
                </a:solidFill>
                <a:ln>
                  <a:noFill/>
                </a:ln>
              </c:spPr>
            </c:marker>
            <c:bubble3D val="0"/>
          </c:dPt>
          <c:dPt>
            <c:idx val="240"/>
            <c:marker>
              <c:spPr>
                <a:solidFill>
                  <a:srgbClr val="33CC33"/>
                </a:solidFill>
                <a:ln>
                  <a:noFill/>
                </a:ln>
              </c:spPr>
            </c:marker>
            <c:bubble3D val="0"/>
          </c:dPt>
          <c:dPt>
            <c:idx val="241"/>
            <c:marker>
              <c:spPr>
                <a:solidFill>
                  <a:srgbClr val="33CC33"/>
                </a:solidFill>
                <a:ln>
                  <a:noFill/>
                </a:ln>
              </c:spPr>
            </c:marker>
            <c:bubble3D val="0"/>
          </c:dPt>
          <c:dPt>
            <c:idx val="242"/>
            <c:marker>
              <c:spPr>
                <a:solidFill>
                  <a:srgbClr val="FF0000"/>
                </a:solidFill>
                <a:ln>
                  <a:noFill/>
                </a:ln>
              </c:spPr>
            </c:marker>
            <c:bubble3D val="0"/>
          </c:dPt>
          <c:xVal>
            <c:numRef>
              <c:f>Fig_Scatter!$IU$1:$IU$30000</c:f>
              <c:numCache>
                <c:formatCode>0</c:formatCode>
                <c:ptCount val="30000"/>
                <c:pt idx="0">
                  <c:v>124</c:v>
                </c:pt>
                <c:pt idx="1">
                  <c:v>740</c:v>
                </c:pt>
                <c:pt idx="2">
                  <c:v>550</c:v>
                </c:pt>
                <c:pt idx="3">
                  <c:v>755</c:v>
                </c:pt>
                <c:pt idx="4">
                  <c:v>617</c:v>
                </c:pt>
                <c:pt idx="5">
                  <c:v>267</c:v>
                </c:pt>
                <c:pt idx="6">
                  <c:v>995</c:v>
                </c:pt>
                <c:pt idx="7">
                  <c:v>244</c:v>
                </c:pt>
                <c:pt idx="8">
                  <c:v>252</c:v>
                </c:pt>
                <c:pt idx="9">
                  <c:v>630</c:v>
                </c:pt>
                <c:pt idx="10">
                  <c:v>628</c:v>
                </c:pt>
                <c:pt idx="11">
                  <c:v>939</c:v>
                </c:pt>
                <c:pt idx="12">
                  <c:v>1399</c:v>
                </c:pt>
                <c:pt idx="13">
                  <c:v>254</c:v>
                </c:pt>
                <c:pt idx="14">
                  <c:v>761</c:v>
                </c:pt>
                <c:pt idx="15">
                  <c:v>58</c:v>
                </c:pt>
                <c:pt idx="16">
                  <c:v>624</c:v>
                </c:pt>
                <c:pt idx="17">
                  <c:v>687</c:v>
                </c:pt>
                <c:pt idx="18">
                  <c:v>548</c:v>
                </c:pt>
                <c:pt idx="19">
                  <c:v>348</c:v>
                </c:pt>
                <c:pt idx="20">
                  <c:v>165</c:v>
                </c:pt>
                <c:pt idx="21">
                  <c:v>201</c:v>
                </c:pt>
                <c:pt idx="22">
                  <c:v>393</c:v>
                </c:pt>
                <c:pt idx="23">
                  <c:v>450</c:v>
                </c:pt>
                <c:pt idx="24">
                  <c:v>1076</c:v>
                </c:pt>
                <c:pt idx="25">
                  <c:v>648</c:v>
                </c:pt>
                <c:pt idx="26">
                  <c:v>705</c:v>
                </c:pt>
                <c:pt idx="27">
                  <c:v>721</c:v>
                </c:pt>
                <c:pt idx="28">
                  <c:v>342</c:v>
                </c:pt>
                <c:pt idx="29">
                  <c:v>369</c:v>
                </c:pt>
                <c:pt idx="30">
                  <c:v>741</c:v>
                </c:pt>
                <c:pt idx="31">
                  <c:v>197</c:v>
                </c:pt>
                <c:pt idx="32">
                  <c:v>219</c:v>
                </c:pt>
                <c:pt idx="33">
                  <c:v>185</c:v>
                </c:pt>
                <c:pt idx="34">
                  <c:v>323</c:v>
                </c:pt>
                <c:pt idx="35">
                  <c:v>337</c:v>
                </c:pt>
                <c:pt idx="36">
                  <c:v>767</c:v>
                </c:pt>
                <c:pt idx="37">
                  <c:v>387</c:v>
                </c:pt>
                <c:pt idx="38">
                  <c:v>2082</c:v>
                </c:pt>
                <c:pt idx="39">
                  <c:v>752</c:v>
                </c:pt>
                <c:pt idx="40">
                  <c:v>209</c:v>
                </c:pt>
                <c:pt idx="41">
                  <c:v>280</c:v>
                </c:pt>
                <c:pt idx="42">
                  <c:v>295</c:v>
                </c:pt>
                <c:pt idx="43">
                  <c:v>1125</c:v>
                </c:pt>
                <c:pt idx="44">
                  <c:v>1081</c:v>
                </c:pt>
                <c:pt idx="45">
                  <c:v>70</c:v>
                </c:pt>
                <c:pt idx="46">
                  <c:v>437</c:v>
                </c:pt>
                <c:pt idx="47">
                  <c:v>761</c:v>
                </c:pt>
                <c:pt idx="48">
                  <c:v>567</c:v>
                </c:pt>
                <c:pt idx="49">
                  <c:v>532</c:v>
                </c:pt>
                <c:pt idx="50">
                  <c:v>411</c:v>
                </c:pt>
                <c:pt idx="51">
                  <c:v>357</c:v>
                </c:pt>
                <c:pt idx="52">
                  <c:v>170</c:v>
                </c:pt>
                <c:pt idx="53">
                  <c:v>297</c:v>
                </c:pt>
                <c:pt idx="54">
                  <c:v>442</c:v>
                </c:pt>
                <c:pt idx="55">
                  <c:v>180</c:v>
                </c:pt>
                <c:pt idx="56">
                  <c:v>322</c:v>
                </c:pt>
                <c:pt idx="57">
                  <c:v>273</c:v>
                </c:pt>
                <c:pt idx="58">
                  <c:v>832</c:v>
                </c:pt>
                <c:pt idx="59">
                  <c:v>1273</c:v>
                </c:pt>
                <c:pt idx="60">
                  <c:v>443</c:v>
                </c:pt>
                <c:pt idx="61">
                  <c:v>229</c:v>
                </c:pt>
                <c:pt idx="62">
                  <c:v>514</c:v>
                </c:pt>
                <c:pt idx="63">
                  <c:v>743</c:v>
                </c:pt>
                <c:pt idx="64">
                  <c:v>382</c:v>
                </c:pt>
                <c:pt idx="65">
                  <c:v>232</c:v>
                </c:pt>
                <c:pt idx="66">
                  <c:v>186</c:v>
                </c:pt>
                <c:pt idx="67">
                  <c:v>297</c:v>
                </c:pt>
                <c:pt idx="68">
                  <c:v>907</c:v>
                </c:pt>
                <c:pt idx="69">
                  <c:v>541</c:v>
                </c:pt>
                <c:pt idx="70">
                  <c:v>97</c:v>
                </c:pt>
                <c:pt idx="71">
                  <c:v>1054</c:v>
                </c:pt>
                <c:pt idx="72">
                  <c:v>704</c:v>
                </c:pt>
                <c:pt idx="73">
                  <c:v>496</c:v>
                </c:pt>
                <c:pt idx="74">
                  <c:v>754</c:v>
                </c:pt>
                <c:pt idx="75">
                  <c:v>661</c:v>
                </c:pt>
                <c:pt idx="76">
                  <c:v>607</c:v>
                </c:pt>
                <c:pt idx="77">
                  <c:v>423</c:v>
                </c:pt>
                <c:pt idx="78">
                  <c:v>196</c:v>
                </c:pt>
                <c:pt idx="79">
                  <c:v>597</c:v>
                </c:pt>
                <c:pt idx="80">
                  <c:v>462</c:v>
                </c:pt>
                <c:pt idx="81">
                  <c:v>303</c:v>
                </c:pt>
                <c:pt idx="82">
                  <c:v>254</c:v>
                </c:pt>
                <c:pt idx="83">
                  <c:v>1140</c:v>
                </c:pt>
                <c:pt idx="84">
                  <c:v>826</c:v>
                </c:pt>
                <c:pt idx="85">
                  <c:v>604</c:v>
                </c:pt>
                <c:pt idx="86">
                  <c:v>1162</c:v>
                </c:pt>
                <c:pt idx="87">
                  <c:v>530</c:v>
                </c:pt>
                <c:pt idx="88">
                  <c:v>433</c:v>
                </c:pt>
                <c:pt idx="89">
                  <c:v>652</c:v>
                </c:pt>
                <c:pt idx="90">
                  <c:v>452</c:v>
                </c:pt>
                <c:pt idx="91">
                  <c:v>363</c:v>
                </c:pt>
                <c:pt idx="92">
                  <c:v>1371</c:v>
                </c:pt>
                <c:pt idx="93">
                  <c:v>118</c:v>
                </c:pt>
                <c:pt idx="94">
                  <c:v>671</c:v>
                </c:pt>
                <c:pt idx="95">
                  <c:v>362</c:v>
                </c:pt>
                <c:pt idx="96">
                  <c:v>779</c:v>
                </c:pt>
                <c:pt idx="97">
                  <c:v>484</c:v>
                </c:pt>
                <c:pt idx="98">
                  <c:v>419</c:v>
                </c:pt>
                <c:pt idx="99">
                  <c:v>360</c:v>
                </c:pt>
                <c:pt idx="100">
                  <c:v>827</c:v>
                </c:pt>
                <c:pt idx="101">
                  <c:v>603</c:v>
                </c:pt>
                <c:pt idx="102">
                  <c:v>744</c:v>
                </c:pt>
                <c:pt idx="103">
                  <c:v>241</c:v>
                </c:pt>
                <c:pt idx="104">
                  <c:v>1119</c:v>
                </c:pt>
                <c:pt idx="105">
                  <c:v>519</c:v>
                </c:pt>
                <c:pt idx="106">
                  <c:v>897</c:v>
                </c:pt>
                <c:pt idx="107">
                  <c:v>633</c:v>
                </c:pt>
                <c:pt idx="108">
                  <c:v>528</c:v>
                </c:pt>
                <c:pt idx="109">
                  <c:v>873</c:v>
                </c:pt>
                <c:pt idx="110">
                  <c:v>1459</c:v>
                </c:pt>
                <c:pt idx="111">
                  <c:v>162</c:v>
                </c:pt>
                <c:pt idx="112">
                  <c:v>449</c:v>
                </c:pt>
                <c:pt idx="113">
                  <c:v>681</c:v>
                </c:pt>
                <c:pt idx="114">
                  <c:v>245</c:v>
                </c:pt>
                <c:pt idx="115">
                  <c:v>412</c:v>
                </c:pt>
                <c:pt idx="116">
                  <c:v>781</c:v>
                </c:pt>
                <c:pt idx="117">
                  <c:v>154</c:v>
                </c:pt>
                <c:pt idx="118">
                  <c:v>346</c:v>
                </c:pt>
                <c:pt idx="119">
                  <c:v>150</c:v>
                </c:pt>
                <c:pt idx="120">
                  <c:v>715</c:v>
                </c:pt>
                <c:pt idx="121">
                  <c:v>465</c:v>
                </c:pt>
                <c:pt idx="122">
                  <c:v>274</c:v>
                </c:pt>
                <c:pt idx="123">
                  <c:v>361</c:v>
                </c:pt>
                <c:pt idx="124">
                  <c:v>139</c:v>
                </c:pt>
                <c:pt idx="125">
                  <c:v>219</c:v>
                </c:pt>
                <c:pt idx="126">
                  <c:v>166</c:v>
                </c:pt>
                <c:pt idx="127">
                  <c:v>1216</c:v>
                </c:pt>
                <c:pt idx="128">
                  <c:v>1208</c:v>
                </c:pt>
                <c:pt idx="129">
                  <c:v>654</c:v>
                </c:pt>
                <c:pt idx="130">
                  <c:v>1248</c:v>
                </c:pt>
                <c:pt idx="131">
                  <c:v>250</c:v>
                </c:pt>
                <c:pt idx="132">
                  <c:v>963</c:v>
                </c:pt>
                <c:pt idx="133">
                  <c:v>241</c:v>
                </c:pt>
                <c:pt idx="134">
                  <c:v>810</c:v>
                </c:pt>
                <c:pt idx="135">
                  <c:v>641</c:v>
                </c:pt>
                <c:pt idx="136">
                  <c:v>414</c:v>
                </c:pt>
                <c:pt idx="137">
                  <c:v>142</c:v>
                </c:pt>
                <c:pt idx="138">
                  <c:v>528</c:v>
                </c:pt>
                <c:pt idx="139">
                  <c:v>748</c:v>
                </c:pt>
                <c:pt idx="140">
                  <c:v>297</c:v>
                </c:pt>
                <c:pt idx="141">
                  <c:v>1090</c:v>
                </c:pt>
                <c:pt idx="142">
                  <c:v>903</c:v>
                </c:pt>
                <c:pt idx="143">
                  <c:v>2049</c:v>
                </c:pt>
                <c:pt idx="144">
                  <c:v>368</c:v>
                </c:pt>
                <c:pt idx="145">
                  <c:v>710</c:v>
                </c:pt>
                <c:pt idx="146">
                  <c:v>344</c:v>
                </c:pt>
                <c:pt idx="147">
                  <c:v>374</c:v>
                </c:pt>
                <c:pt idx="148">
                  <c:v>314</c:v>
                </c:pt>
                <c:pt idx="149">
                  <c:v>396</c:v>
                </c:pt>
                <c:pt idx="150">
                  <c:v>837</c:v>
                </c:pt>
                <c:pt idx="151">
                  <c:v>600</c:v>
                </c:pt>
                <c:pt idx="152">
                  <c:v>320</c:v>
                </c:pt>
                <c:pt idx="153">
                  <c:v>877</c:v>
                </c:pt>
                <c:pt idx="154">
                  <c:v>88</c:v>
                </c:pt>
                <c:pt idx="155">
                  <c:v>258</c:v>
                </c:pt>
                <c:pt idx="156">
                  <c:v>762</c:v>
                </c:pt>
                <c:pt idx="157">
                  <c:v>240</c:v>
                </c:pt>
                <c:pt idx="158">
                  <c:v>134</c:v>
                </c:pt>
                <c:pt idx="159">
                  <c:v>339</c:v>
                </c:pt>
                <c:pt idx="160">
                  <c:v>797</c:v>
                </c:pt>
                <c:pt idx="161">
                  <c:v>744</c:v>
                </c:pt>
                <c:pt idx="162">
                  <c:v>1106</c:v>
                </c:pt>
                <c:pt idx="163">
                  <c:v>246</c:v>
                </c:pt>
                <c:pt idx="164">
                  <c:v>272</c:v>
                </c:pt>
                <c:pt idx="165">
                  <c:v>569</c:v>
                </c:pt>
                <c:pt idx="166">
                  <c:v>425</c:v>
                </c:pt>
                <c:pt idx="167">
                  <c:v>639</c:v>
                </c:pt>
                <c:pt idx="168">
                  <c:v>492</c:v>
                </c:pt>
                <c:pt idx="169">
                  <c:v>393</c:v>
                </c:pt>
                <c:pt idx="170">
                  <c:v>977</c:v>
                </c:pt>
                <c:pt idx="171">
                  <c:v>516</c:v>
                </c:pt>
                <c:pt idx="172">
                  <c:v>1289</c:v>
                </c:pt>
                <c:pt idx="173">
                  <c:v>490</c:v>
                </c:pt>
                <c:pt idx="174">
                  <c:v>493</c:v>
                </c:pt>
                <c:pt idx="175">
                  <c:v>496</c:v>
                </c:pt>
                <c:pt idx="176">
                  <c:v>653</c:v>
                </c:pt>
                <c:pt idx="177">
                  <c:v>1169</c:v>
                </c:pt>
                <c:pt idx="178">
                  <c:v>359</c:v>
                </c:pt>
                <c:pt idx="179">
                  <c:v>421</c:v>
                </c:pt>
                <c:pt idx="180">
                  <c:v>404</c:v>
                </c:pt>
                <c:pt idx="181">
                  <c:v>493</c:v>
                </c:pt>
                <c:pt idx="182">
                  <c:v>444</c:v>
                </c:pt>
                <c:pt idx="183">
                  <c:v>2544</c:v>
                </c:pt>
                <c:pt idx="184">
                  <c:v>661</c:v>
                </c:pt>
                <c:pt idx="185">
                  <c:v>634</c:v>
                </c:pt>
                <c:pt idx="186">
                  <c:v>508</c:v>
                </c:pt>
                <c:pt idx="187">
                  <c:v>557</c:v>
                </c:pt>
                <c:pt idx="188">
                  <c:v>806</c:v>
                </c:pt>
                <c:pt idx="189">
                  <c:v>540</c:v>
                </c:pt>
                <c:pt idx="190">
                  <c:v>1357</c:v>
                </c:pt>
                <c:pt idx="191">
                  <c:v>1401</c:v>
                </c:pt>
                <c:pt idx="192">
                  <c:v>444</c:v>
                </c:pt>
                <c:pt idx="193">
                  <c:v>244</c:v>
                </c:pt>
                <c:pt idx="194">
                  <c:v>404</c:v>
                </c:pt>
                <c:pt idx="195">
                  <c:v>471</c:v>
                </c:pt>
                <c:pt idx="196">
                  <c:v>153</c:v>
                </c:pt>
                <c:pt idx="197">
                  <c:v>677</c:v>
                </c:pt>
                <c:pt idx="198">
                  <c:v>554</c:v>
                </c:pt>
                <c:pt idx="199">
                  <c:v>1802</c:v>
                </c:pt>
                <c:pt idx="200">
                  <c:v>415</c:v>
                </c:pt>
                <c:pt idx="201">
                  <c:v>550</c:v>
                </c:pt>
                <c:pt idx="202">
                  <c:v>375</c:v>
                </c:pt>
                <c:pt idx="203">
                  <c:v>604</c:v>
                </c:pt>
                <c:pt idx="204">
                  <c:v>2202</c:v>
                </c:pt>
                <c:pt idx="205">
                  <c:v>314</c:v>
                </c:pt>
                <c:pt idx="206">
                  <c:v>407</c:v>
                </c:pt>
                <c:pt idx="207">
                  <c:v>304</c:v>
                </c:pt>
                <c:pt idx="208">
                  <c:v>613</c:v>
                </c:pt>
                <c:pt idx="209">
                  <c:v>743</c:v>
                </c:pt>
                <c:pt idx="210">
                  <c:v>256</c:v>
                </c:pt>
                <c:pt idx="211">
                  <c:v>473</c:v>
                </c:pt>
                <c:pt idx="212">
                  <c:v>2403</c:v>
                </c:pt>
                <c:pt idx="213">
                  <c:v>208</c:v>
                </c:pt>
                <c:pt idx="214">
                  <c:v>213</c:v>
                </c:pt>
                <c:pt idx="215">
                  <c:v>511</c:v>
                </c:pt>
                <c:pt idx="216">
                  <c:v>405</c:v>
                </c:pt>
                <c:pt idx="217">
                  <c:v>1345</c:v>
                </c:pt>
                <c:pt idx="218">
                  <c:v>314</c:v>
                </c:pt>
                <c:pt idx="219">
                  <c:v>1614</c:v>
                </c:pt>
                <c:pt idx="220">
                  <c:v>683</c:v>
                </c:pt>
                <c:pt idx="221">
                  <c:v>540</c:v>
                </c:pt>
                <c:pt idx="222">
                  <c:v>363</c:v>
                </c:pt>
                <c:pt idx="223">
                  <c:v>449</c:v>
                </c:pt>
                <c:pt idx="224">
                  <c:v>644</c:v>
                </c:pt>
                <c:pt idx="225">
                  <c:v>349</c:v>
                </c:pt>
                <c:pt idx="226">
                  <c:v>531</c:v>
                </c:pt>
                <c:pt idx="227">
                  <c:v>305</c:v>
                </c:pt>
                <c:pt idx="228">
                  <c:v>971</c:v>
                </c:pt>
                <c:pt idx="229">
                  <c:v>266</c:v>
                </c:pt>
                <c:pt idx="230">
                  <c:v>783</c:v>
                </c:pt>
                <c:pt idx="231">
                  <c:v>427</c:v>
                </c:pt>
                <c:pt idx="232">
                  <c:v>957</c:v>
                </c:pt>
                <c:pt idx="233">
                  <c:v>436</c:v>
                </c:pt>
                <c:pt idx="234">
                  <c:v>183</c:v>
                </c:pt>
                <c:pt idx="235">
                  <c:v>401</c:v>
                </c:pt>
                <c:pt idx="236">
                  <c:v>216</c:v>
                </c:pt>
                <c:pt idx="237">
                  <c:v>820</c:v>
                </c:pt>
                <c:pt idx="238">
                  <c:v>477</c:v>
                </c:pt>
                <c:pt idx="239">
                  <c:v>158</c:v>
                </c:pt>
                <c:pt idx="240">
                  <c:v>590</c:v>
                </c:pt>
                <c:pt idx="241">
                  <c:v>405</c:v>
                </c:pt>
                <c:pt idx="242">
                  <c:v>196</c:v>
                </c:pt>
              </c:numCache>
            </c:numRef>
          </c:xVal>
          <c:yVal>
            <c:numRef>
              <c:f>Fig_Scatter!$IV$1:$IV$30000</c:f>
              <c:numCache>
                <c:formatCode>0</c:formatCode>
                <c:ptCount val="30000"/>
                <c:pt idx="0">
                  <c:v>1</c:v>
                </c:pt>
                <c:pt idx="1">
                  <c:v>0.99864864864864866</c:v>
                </c:pt>
                <c:pt idx="2">
                  <c:v>0.99818181818181817</c:v>
                </c:pt>
                <c:pt idx="3">
                  <c:v>0.99735099337748345</c:v>
                </c:pt>
                <c:pt idx="4">
                  <c:v>0.99675850891410045</c:v>
                </c:pt>
                <c:pt idx="5">
                  <c:v>0.99625468164794007</c:v>
                </c:pt>
                <c:pt idx="6">
                  <c:v>0.99296482412060305</c:v>
                </c:pt>
                <c:pt idx="7">
                  <c:v>0.99180327868852458</c:v>
                </c:pt>
                <c:pt idx="8">
                  <c:v>0.98809523809523814</c:v>
                </c:pt>
                <c:pt idx="9">
                  <c:v>0.98571428571428577</c:v>
                </c:pt>
                <c:pt idx="10">
                  <c:v>0.98566878980891715</c:v>
                </c:pt>
                <c:pt idx="11">
                  <c:v>0.98509052183173584</c:v>
                </c:pt>
                <c:pt idx="12">
                  <c:v>0.98498927805575409</c:v>
                </c:pt>
                <c:pt idx="13">
                  <c:v>0.98425196850393704</c:v>
                </c:pt>
                <c:pt idx="14">
                  <c:v>0.98423127463863336</c:v>
                </c:pt>
                <c:pt idx="15">
                  <c:v>0.98275862068965514</c:v>
                </c:pt>
                <c:pt idx="16">
                  <c:v>0.97916666666666663</c:v>
                </c:pt>
                <c:pt idx="17">
                  <c:v>0.97816593886462877</c:v>
                </c:pt>
                <c:pt idx="18">
                  <c:v>0.97810218978102192</c:v>
                </c:pt>
                <c:pt idx="19">
                  <c:v>0.97701149425287359</c:v>
                </c:pt>
                <c:pt idx="20">
                  <c:v>0.97575757575757571</c:v>
                </c:pt>
                <c:pt idx="21">
                  <c:v>0.97512437810945274</c:v>
                </c:pt>
                <c:pt idx="22">
                  <c:v>0.97455470737913485</c:v>
                </c:pt>
                <c:pt idx="23">
                  <c:v>0.97111111111111115</c:v>
                </c:pt>
                <c:pt idx="24">
                  <c:v>0.9693308550185874</c:v>
                </c:pt>
                <c:pt idx="25">
                  <c:v>0.96913580246913578</c:v>
                </c:pt>
                <c:pt idx="26">
                  <c:v>0.96879432624113471</c:v>
                </c:pt>
                <c:pt idx="27">
                  <c:v>0.96809986130374481</c:v>
                </c:pt>
                <c:pt idx="28">
                  <c:v>0.96491228070175439</c:v>
                </c:pt>
                <c:pt idx="29">
                  <c:v>0.964769647696477</c:v>
                </c:pt>
                <c:pt idx="30">
                  <c:v>0.95951417004048578</c:v>
                </c:pt>
                <c:pt idx="31">
                  <c:v>0.95939086294416243</c:v>
                </c:pt>
                <c:pt idx="32">
                  <c:v>0.95890410958904104</c:v>
                </c:pt>
                <c:pt idx="33">
                  <c:v>0.95675675675675675</c:v>
                </c:pt>
                <c:pt idx="34">
                  <c:v>0.95665634674922606</c:v>
                </c:pt>
                <c:pt idx="35">
                  <c:v>0.95252225519287836</c:v>
                </c:pt>
                <c:pt idx="36">
                  <c:v>0.95176010430247715</c:v>
                </c:pt>
                <c:pt idx="37">
                  <c:v>0.95090439276485783</c:v>
                </c:pt>
                <c:pt idx="38">
                  <c:v>0.95052833813640725</c:v>
                </c:pt>
                <c:pt idx="39">
                  <c:v>0.94946808510638303</c:v>
                </c:pt>
                <c:pt idx="40">
                  <c:v>0.94736842105263153</c:v>
                </c:pt>
                <c:pt idx="41">
                  <c:v>0.9464285714285714</c:v>
                </c:pt>
                <c:pt idx="42">
                  <c:v>0.94576271186440675</c:v>
                </c:pt>
                <c:pt idx="43">
                  <c:v>0.94488888888888889</c:v>
                </c:pt>
                <c:pt idx="44">
                  <c:v>0.94357076780758553</c:v>
                </c:pt>
                <c:pt idx="45">
                  <c:v>0.94285714285714284</c:v>
                </c:pt>
                <c:pt idx="46">
                  <c:v>0.94279176201372994</c:v>
                </c:pt>
                <c:pt idx="47">
                  <c:v>0.94218134034165568</c:v>
                </c:pt>
                <c:pt idx="48">
                  <c:v>0.94179894179894175</c:v>
                </c:pt>
                <c:pt idx="49">
                  <c:v>0.94172932330827064</c:v>
                </c:pt>
                <c:pt idx="50">
                  <c:v>0.94160583941605835</c:v>
                </c:pt>
                <c:pt idx="51">
                  <c:v>0.94117647058823528</c:v>
                </c:pt>
                <c:pt idx="52">
                  <c:v>0.94117647058823528</c:v>
                </c:pt>
                <c:pt idx="53">
                  <c:v>0.93939393939393945</c:v>
                </c:pt>
                <c:pt idx="54">
                  <c:v>0.93891402714932126</c:v>
                </c:pt>
                <c:pt idx="55">
                  <c:v>0.93888888888888888</c:v>
                </c:pt>
                <c:pt idx="56">
                  <c:v>0.93788819875776397</c:v>
                </c:pt>
                <c:pt idx="57">
                  <c:v>0.93772893772893773</c:v>
                </c:pt>
                <c:pt idx="58">
                  <c:v>0.9375</c:v>
                </c:pt>
                <c:pt idx="59">
                  <c:v>0.93558523173605657</c:v>
                </c:pt>
                <c:pt idx="60">
                  <c:v>0.93453724604966137</c:v>
                </c:pt>
                <c:pt idx="61">
                  <c:v>0.93449781659388642</c:v>
                </c:pt>
                <c:pt idx="62">
                  <c:v>0.93385214007782102</c:v>
                </c:pt>
                <c:pt idx="63">
                  <c:v>0.93270524899057872</c:v>
                </c:pt>
                <c:pt idx="64">
                  <c:v>0.93193717277486909</c:v>
                </c:pt>
                <c:pt idx="65">
                  <c:v>0.93103448275862066</c:v>
                </c:pt>
                <c:pt idx="66">
                  <c:v>0.93010752688172038</c:v>
                </c:pt>
                <c:pt idx="67">
                  <c:v>0.92929292929292928</c:v>
                </c:pt>
                <c:pt idx="68">
                  <c:v>0.92833517089305406</c:v>
                </c:pt>
                <c:pt idx="69">
                  <c:v>0.92791127541589646</c:v>
                </c:pt>
                <c:pt idx="70">
                  <c:v>0.92783505154639179</c:v>
                </c:pt>
                <c:pt idx="71">
                  <c:v>0.92504743833017078</c:v>
                </c:pt>
                <c:pt idx="72">
                  <c:v>0.92471590909090906</c:v>
                </c:pt>
                <c:pt idx="73">
                  <c:v>0.92338709677419351</c:v>
                </c:pt>
                <c:pt idx="74">
                  <c:v>0.92307692307692313</c:v>
                </c:pt>
                <c:pt idx="75">
                  <c:v>0.9228441754916793</c:v>
                </c:pt>
                <c:pt idx="76">
                  <c:v>0.92257001647446457</c:v>
                </c:pt>
                <c:pt idx="77">
                  <c:v>0.92198581560283688</c:v>
                </c:pt>
                <c:pt idx="78">
                  <c:v>0.91836734693877553</c:v>
                </c:pt>
                <c:pt idx="79">
                  <c:v>0.91792294807370189</c:v>
                </c:pt>
                <c:pt idx="80">
                  <c:v>0.91774891774891776</c:v>
                </c:pt>
                <c:pt idx="81">
                  <c:v>0.91749174917491749</c:v>
                </c:pt>
                <c:pt idx="82">
                  <c:v>0.91732283464566933</c:v>
                </c:pt>
                <c:pt idx="83">
                  <c:v>0.91578947368421049</c:v>
                </c:pt>
                <c:pt idx="84">
                  <c:v>0.9152542372881356</c:v>
                </c:pt>
                <c:pt idx="85">
                  <c:v>0.91390728476821192</c:v>
                </c:pt>
                <c:pt idx="86">
                  <c:v>0.91135972461273662</c:v>
                </c:pt>
                <c:pt idx="87">
                  <c:v>0.91132075471698115</c:v>
                </c:pt>
                <c:pt idx="88">
                  <c:v>0.90993071593533492</c:v>
                </c:pt>
                <c:pt idx="89">
                  <c:v>0.9095092024539877</c:v>
                </c:pt>
                <c:pt idx="90">
                  <c:v>0.90929203539823011</c:v>
                </c:pt>
                <c:pt idx="91">
                  <c:v>0.90909090909090906</c:v>
                </c:pt>
                <c:pt idx="92">
                  <c:v>0.90809628008752741</c:v>
                </c:pt>
                <c:pt idx="93">
                  <c:v>0.90677966101694918</c:v>
                </c:pt>
                <c:pt idx="94">
                  <c:v>0.90611028315946351</c:v>
                </c:pt>
                <c:pt idx="95">
                  <c:v>0.90607734806629836</c:v>
                </c:pt>
                <c:pt idx="96">
                  <c:v>0.90500641848523744</c:v>
                </c:pt>
                <c:pt idx="97">
                  <c:v>0.9049586776859504</c:v>
                </c:pt>
                <c:pt idx="98">
                  <c:v>0.90214797136038183</c:v>
                </c:pt>
                <c:pt idx="99">
                  <c:v>0.89722222222222225</c:v>
                </c:pt>
                <c:pt idx="100">
                  <c:v>0.89721886336154777</c:v>
                </c:pt>
                <c:pt idx="101">
                  <c:v>0.89718076285240467</c:v>
                </c:pt>
                <c:pt idx="102">
                  <c:v>0.896505376344086</c:v>
                </c:pt>
                <c:pt idx="103">
                  <c:v>0.89626556016597514</c:v>
                </c:pt>
                <c:pt idx="104">
                  <c:v>0.89454870420017873</c:v>
                </c:pt>
                <c:pt idx="105">
                  <c:v>0.89402697495183048</c:v>
                </c:pt>
                <c:pt idx="106">
                  <c:v>0.8929765886287625</c:v>
                </c:pt>
                <c:pt idx="107">
                  <c:v>0.89257503949447081</c:v>
                </c:pt>
                <c:pt idx="108">
                  <c:v>0.89204545454545459</c:v>
                </c:pt>
                <c:pt idx="109">
                  <c:v>0.89117983963344793</c:v>
                </c:pt>
                <c:pt idx="110">
                  <c:v>0.8889650445510624</c:v>
                </c:pt>
                <c:pt idx="111">
                  <c:v>0.88888888888888884</c:v>
                </c:pt>
                <c:pt idx="112">
                  <c:v>0.88864142538975499</c:v>
                </c:pt>
                <c:pt idx="113">
                  <c:v>0.88839941262848754</c:v>
                </c:pt>
                <c:pt idx="114">
                  <c:v>0.88571428571428568</c:v>
                </c:pt>
                <c:pt idx="115">
                  <c:v>0.88349514563106801</c:v>
                </c:pt>
                <c:pt idx="116">
                  <c:v>0.88348271446862991</c:v>
                </c:pt>
                <c:pt idx="117">
                  <c:v>0.88311688311688308</c:v>
                </c:pt>
                <c:pt idx="118">
                  <c:v>0.88150289017341044</c:v>
                </c:pt>
                <c:pt idx="119">
                  <c:v>0.88</c:v>
                </c:pt>
                <c:pt idx="120">
                  <c:v>0.87972027972027977</c:v>
                </c:pt>
                <c:pt idx="121">
                  <c:v>0.87956989247311823</c:v>
                </c:pt>
                <c:pt idx="122">
                  <c:v>0.87956204379562042</c:v>
                </c:pt>
                <c:pt idx="123">
                  <c:v>0.87811634349030476</c:v>
                </c:pt>
                <c:pt idx="124">
                  <c:v>0.87769784172661869</c:v>
                </c:pt>
                <c:pt idx="125">
                  <c:v>0.87671232876712324</c:v>
                </c:pt>
                <c:pt idx="126">
                  <c:v>0.87349397590361444</c:v>
                </c:pt>
                <c:pt idx="127">
                  <c:v>0.86759868421052633</c:v>
                </c:pt>
                <c:pt idx="128">
                  <c:v>0.86754966887417218</c:v>
                </c:pt>
                <c:pt idx="129">
                  <c:v>0.8669724770642202</c:v>
                </c:pt>
                <c:pt idx="130">
                  <c:v>0.86458333333333337</c:v>
                </c:pt>
                <c:pt idx="131">
                  <c:v>0.86399999999999999</c:v>
                </c:pt>
                <c:pt idx="132">
                  <c:v>0.86396677050882653</c:v>
                </c:pt>
                <c:pt idx="133">
                  <c:v>0.86307053941908718</c:v>
                </c:pt>
                <c:pt idx="134">
                  <c:v>0.86296296296296293</c:v>
                </c:pt>
                <c:pt idx="135">
                  <c:v>0.86271450858034326</c:v>
                </c:pt>
                <c:pt idx="136">
                  <c:v>0.85990338164251212</c:v>
                </c:pt>
                <c:pt idx="137">
                  <c:v>0.85915492957746475</c:v>
                </c:pt>
                <c:pt idx="138">
                  <c:v>0.84848484848484851</c:v>
                </c:pt>
                <c:pt idx="139">
                  <c:v>0.84759358288770048</c:v>
                </c:pt>
                <c:pt idx="140">
                  <c:v>0.84511784511784516</c:v>
                </c:pt>
                <c:pt idx="141">
                  <c:v>0.84495412844036699</c:v>
                </c:pt>
                <c:pt idx="142">
                  <c:v>0.84385382059800662</c:v>
                </c:pt>
                <c:pt idx="143">
                  <c:v>0.84333821376281115</c:v>
                </c:pt>
                <c:pt idx="144">
                  <c:v>0.84239130434782605</c:v>
                </c:pt>
                <c:pt idx="145">
                  <c:v>0.8408450704225352</c:v>
                </c:pt>
                <c:pt idx="146">
                  <c:v>0.84011627906976749</c:v>
                </c:pt>
                <c:pt idx="147">
                  <c:v>0.83957219251336901</c:v>
                </c:pt>
                <c:pt idx="148">
                  <c:v>0.83757961783439494</c:v>
                </c:pt>
                <c:pt idx="149">
                  <c:v>0.83585858585858586</c:v>
                </c:pt>
                <c:pt idx="150">
                  <c:v>0.83512544802867383</c:v>
                </c:pt>
                <c:pt idx="151">
                  <c:v>0.83333333333333337</c:v>
                </c:pt>
                <c:pt idx="152">
                  <c:v>0.83125000000000004</c:v>
                </c:pt>
                <c:pt idx="153">
                  <c:v>0.83010262257696699</c:v>
                </c:pt>
                <c:pt idx="154">
                  <c:v>0.82954545454545459</c:v>
                </c:pt>
                <c:pt idx="155">
                  <c:v>0.8294573643410853</c:v>
                </c:pt>
                <c:pt idx="156">
                  <c:v>0.82939632545931763</c:v>
                </c:pt>
                <c:pt idx="157">
                  <c:v>0.82916666666666672</c:v>
                </c:pt>
                <c:pt idx="158">
                  <c:v>0.82835820895522383</c:v>
                </c:pt>
                <c:pt idx="159">
                  <c:v>0.82595870206489674</c:v>
                </c:pt>
                <c:pt idx="160">
                  <c:v>0.82559598494353825</c:v>
                </c:pt>
                <c:pt idx="161">
                  <c:v>0.82526881720430112</c:v>
                </c:pt>
                <c:pt idx="162">
                  <c:v>0.82188065099457508</c:v>
                </c:pt>
                <c:pt idx="163">
                  <c:v>0.82113821138211385</c:v>
                </c:pt>
                <c:pt idx="164">
                  <c:v>0.81985294117647056</c:v>
                </c:pt>
                <c:pt idx="165">
                  <c:v>0.81722319859402459</c:v>
                </c:pt>
                <c:pt idx="166">
                  <c:v>0.80941176470588239</c:v>
                </c:pt>
                <c:pt idx="167">
                  <c:v>0.80907668231611896</c:v>
                </c:pt>
                <c:pt idx="168">
                  <c:v>0.80894308943089432</c:v>
                </c:pt>
                <c:pt idx="169">
                  <c:v>0.80661577608142498</c:v>
                </c:pt>
                <c:pt idx="170">
                  <c:v>0.80655066530194475</c:v>
                </c:pt>
                <c:pt idx="171">
                  <c:v>0.80620155038759689</c:v>
                </c:pt>
                <c:pt idx="172">
                  <c:v>0.80449961210240495</c:v>
                </c:pt>
                <c:pt idx="173">
                  <c:v>0.80204081632653057</c:v>
                </c:pt>
                <c:pt idx="174">
                  <c:v>0.80121703853955373</c:v>
                </c:pt>
                <c:pt idx="175">
                  <c:v>0.79838709677419351</c:v>
                </c:pt>
                <c:pt idx="176">
                  <c:v>0.79326186830015311</c:v>
                </c:pt>
                <c:pt idx="177">
                  <c:v>0.79127459366980324</c:v>
                </c:pt>
                <c:pt idx="178">
                  <c:v>0.79108635097493041</c:v>
                </c:pt>
                <c:pt idx="179">
                  <c:v>0.78859857482185269</c:v>
                </c:pt>
                <c:pt idx="180">
                  <c:v>0.78465346534653468</c:v>
                </c:pt>
                <c:pt idx="181">
                  <c:v>0.78296146044624748</c:v>
                </c:pt>
                <c:pt idx="182">
                  <c:v>0.78153153153153154</c:v>
                </c:pt>
                <c:pt idx="183">
                  <c:v>0.78105345911949686</c:v>
                </c:pt>
                <c:pt idx="184">
                  <c:v>0.77760968229954619</c:v>
                </c:pt>
                <c:pt idx="185">
                  <c:v>0.77760252365930604</c:v>
                </c:pt>
                <c:pt idx="186">
                  <c:v>0.77755905511811019</c:v>
                </c:pt>
                <c:pt idx="187">
                  <c:v>0.77737881508078999</c:v>
                </c:pt>
                <c:pt idx="188">
                  <c:v>0.77667493796526055</c:v>
                </c:pt>
                <c:pt idx="189">
                  <c:v>0.76851851851851849</c:v>
                </c:pt>
                <c:pt idx="190">
                  <c:v>0.75976418570375825</c:v>
                </c:pt>
                <c:pt idx="191">
                  <c:v>0.7594575303354747</c:v>
                </c:pt>
                <c:pt idx="192">
                  <c:v>0.75900900900900903</c:v>
                </c:pt>
                <c:pt idx="193">
                  <c:v>0.75819672131147542</c:v>
                </c:pt>
                <c:pt idx="194">
                  <c:v>0.75742574257425743</c:v>
                </c:pt>
                <c:pt idx="195">
                  <c:v>0.75371549893842893</c:v>
                </c:pt>
                <c:pt idx="196">
                  <c:v>0.75163398692810457</c:v>
                </c:pt>
                <c:pt idx="197">
                  <c:v>0.74889217134416541</c:v>
                </c:pt>
                <c:pt idx="198">
                  <c:v>0.7436823104693141</c:v>
                </c:pt>
                <c:pt idx="199">
                  <c:v>0.74306326304106551</c:v>
                </c:pt>
                <c:pt idx="200">
                  <c:v>0.74216867469879522</c:v>
                </c:pt>
                <c:pt idx="201">
                  <c:v>0.74181818181818182</c:v>
                </c:pt>
                <c:pt idx="202">
                  <c:v>0.73866666666666669</c:v>
                </c:pt>
                <c:pt idx="203">
                  <c:v>0.73675496688741726</c:v>
                </c:pt>
                <c:pt idx="204">
                  <c:v>0.73251589464123523</c:v>
                </c:pt>
                <c:pt idx="205">
                  <c:v>0.73248407643312097</c:v>
                </c:pt>
                <c:pt idx="206">
                  <c:v>0.72972972972972971</c:v>
                </c:pt>
                <c:pt idx="207">
                  <c:v>0.72697368421052633</c:v>
                </c:pt>
                <c:pt idx="208">
                  <c:v>0.72430668841761825</c:v>
                </c:pt>
                <c:pt idx="209">
                  <c:v>0.72409152086137285</c:v>
                </c:pt>
                <c:pt idx="210">
                  <c:v>0.72265625</c:v>
                </c:pt>
                <c:pt idx="211">
                  <c:v>0.72093023255813948</c:v>
                </c:pt>
                <c:pt idx="212">
                  <c:v>0.71660424469413231</c:v>
                </c:pt>
                <c:pt idx="213">
                  <c:v>0.71153846153846156</c:v>
                </c:pt>
                <c:pt idx="214">
                  <c:v>0.70892018779342725</c:v>
                </c:pt>
                <c:pt idx="215">
                  <c:v>0.70645792563600784</c:v>
                </c:pt>
                <c:pt idx="216">
                  <c:v>0.70617283950617282</c:v>
                </c:pt>
                <c:pt idx="217">
                  <c:v>0.70557620817843869</c:v>
                </c:pt>
                <c:pt idx="218">
                  <c:v>0.70382165605095537</c:v>
                </c:pt>
                <c:pt idx="219">
                  <c:v>0.70198265179677821</c:v>
                </c:pt>
                <c:pt idx="220">
                  <c:v>0.70131771595900438</c:v>
                </c:pt>
                <c:pt idx="221">
                  <c:v>0.7</c:v>
                </c:pt>
                <c:pt idx="222">
                  <c:v>0.69972451790633605</c:v>
                </c:pt>
                <c:pt idx="223">
                  <c:v>0.69042316258351888</c:v>
                </c:pt>
                <c:pt idx="224">
                  <c:v>0.68944099378881984</c:v>
                </c:pt>
                <c:pt idx="225">
                  <c:v>0.68194842406876788</c:v>
                </c:pt>
                <c:pt idx="226">
                  <c:v>0.67984934086629001</c:v>
                </c:pt>
                <c:pt idx="227">
                  <c:v>0.67540983606557381</c:v>
                </c:pt>
                <c:pt idx="228">
                  <c:v>0.67353244078269825</c:v>
                </c:pt>
                <c:pt idx="229">
                  <c:v>0.67293233082706772</c:v>
                </c:pt>
                <c:pt idx="230">
                  <c:v>0.67177522349936147</c:v>
                </c:pt>
                <c:pt idx="231">
                  <c:v>0.66978922716627631</c:v>
                </c:pt>
                <c:pt idx="232">
                  <c:v>0.66771159874608155</c:v>
                </c:pt>
                <c:pt idx="233">
                  <c:v>0.66743119266055051</c:v>
                </c:pt>
                <c:pt idx="234">
                  <c:v>0.65573770491803274</c:v>
                </c:pt>
                <c:pt idx="235">
                  <c:v>0.64588528678304236</c:v>
                </c:pt>
                <c:pt idx="236">
                  <c:v>0.63888888888888884</c:v>
                </c:pt>
                <c:pt idx="237">
                  <c:v>0.61097560975609755</c:v>
                </c:pt>
                <c:pt idx="238">
                  <c:v>0.59748427672955973</c:v>
                </c:pt>
                <c:pt idx="239">
                  <c:v>0.58860759493670889</c:v>
                </c:pt>
                <c:pt idx="240">
                  <c:v>0.57966101694915251</c:v>
                </c:pt>
                <c:pt idx="241">
                  <c:v>0.54320987654320985</c:v>
                </c:pt>
                <c:pt idx="242">
                  <c:v>0.47959183673469385</c:v>
                </c:pt>
              </c:numCache>
            </c:numRef>
          </c:yVal>
          <c:smooth val="0"/>
        </c:ser>
        <c:ser>
          <c:idx val="0"/>
          <c:order val="1"/>
          <c:tx>
            <c:v>Equality</c:v>
          </c:tx>
          <c:spPr>
            <a:ln w="12700">
              <a:solidFill>
                <a:srgbClr val="008000"/>
              </a:solidFill>
              <a:prstDash val="solid"/>
            </a:ln>
          </c:spPr>
          <c:marker>
            <c:symbol val="none"/>
          </c:marker>
          <c:dPt>
            <c:idx val="1"/>
            <c:bubble3D val="0"/>
            <c:spPr>
              <a:ln w="25400">
                <a:solidFill>
                  <a:srgbClr val="000000"/>
                </a:solidFill>
                <a:prstDash val="solid"/>
              </a:ln>
            </c:spPr>
          </c:dPt>
          <c:xVal>
            <c:numRef>
              <c:f>Fig_Scatter!$K$2:$K$6</c:f>
              <c:numCache>
                <c:formatCode>0</c:formatCode>
                <c:ptCount val="5"/>
                <c:pt idx="0">
                  <c:v>0</c:v>
                </c:pt>
                <c:pt idx="1">
                  <c:v>2545.0100000000002</c:v>
                </c:pt>
                <c:pt idx="3">
                  <c:v>0</c:v>
                </c:pt>
                <c:pt idx="4">
                  <c:v>2545.0100000000002</c:v>
                </c:pt>
              </c:numCache>
            </c:numRef>
          </c:xVal>
          <c:yVal>
            <c:numRef>
              <c:f>Fig_Scatter!$M$2:$M$6</c:f>
              <c:numCache>
                <c:formatCode>0</c:formatCode>
                <c:ptCount val="5"/>
                <c:pt idx="0">
                  <c:v>1</c:v>
                </c:pt>
                <c:pt idx="1">
                  <c:v>1</c:v>
                </c:pt>
              </c:numCache>
            </c:numRef>
          </c:yVal>
          <c:smooth val="0"/>
        </c:ser>
        <c:ser>
          <c:idx val="2"/>
          <c:order val="2"/>
          <c:tx>
            <c:v>OneLocus</c:v>
          </c:tx>
          <c:spPr>
            <a:ln w="28575">
              <a:noFill/>
            </a:ln>
          </c:spPr>
          <c:marker>
            <c:symbol val="plus"/>
            <c:size val="4"/>
            <c:spPr>
              <a:noFill/>
              <a:ln>
                <a:solidFill>
                  <a:srgbClr val="00FFFF"/>
                </a:solidFill>
                <a:prstDash val="solid"/>
              </a:ln>
            </c:spPr>
          </c:marker>
          <c:xVal>
            <c:numRef>
              <c:f>Fig_Scatter!$IK$1:$IK$30000</c:f>
              <c:numCache>
                <c:formatCode>General</c:formatCode>
                <c:ptCount val="30000"/>
              </c:numCache>
            </c:numRef>
          </c:xVal>
          <c:yVal>
            <c:numRef>
              <c:f>Fig_Scatter!$IL$1:$IL$30000</c:f>
              <c:numCache>
                <c:formatCode>General</c:formatCode>
                <c:ptCount val="30000"/>
              </c:numCache>
            </c:numRef>
          </c:yVal>
          <c:smooth val="0"/>
        </c:ser>
        <c:ser>
          <c:idx val="4"/>
          <c:order val="3"/>
          <c:spPr>
            <a:ln w="12700">
              <a:solidFill>
                <a:srgbClr val="00FFFF"/>
              </a:solidFill>
              <a:prstDash val="solid"/>
            </a:ln>
          </c:spPr>
          <c:marker>
            <c:symbol val="none"/>
          </c:marker>
          <c:xVal>
            <c:numRef>
              <c:f>Fig_Scatter!$K$42:$K$49</c:f>
              <c:numCache>
                <c:formatCode>General</c:formatCode>
                <c:ptCount val="8"/>
              </c:numCache>
            </c:numRef>
          </c:xVal>
          <c:yVal>
            <c:numRef>
              <c:f>Fig_Scatter!$L$42:$L$49</c:f>
              <c:numCache>
                <c:formatCode>General</c:formatCode>
                <c:ptCount val="8"/>
              </c:numCache>
            </c:numRef>
          </c:yVal>
          <c:smooth val="0"/>
        </c:ser>
        <c:dLbls>
          <c:showLegendKey val="0"/>
          <c:showVal val="0"/>
          <c:showCatName val="0"/>
          <c:showSerName val="0"/>
          <c:showPercent val="0"/>
          <c:showBubbleSize val="0"/>
        </c:dLbls>
        <c:axId val="213324544"/>
        <c:axId val="156288128"/>
      </c:scatterChart>
      <c:valAx>
        <c:axId val="213324544"/>
        <c:scaling>
          <c:orientation val="minMax"/>
          <c:max val="2545.0100000000002"/>
          <c:min val="0"/>
        </c:scaling>
        <c:delete val="0"/>
        <c:axPos val="b"/>
        <c:title>
          <c:tx>
            <c:rich>
              <a:bodyPr/>
              <a:lstStyle/>
              <a:p>
                <a:pPr>
                  <a:defRPr sz="1800" b="0" i="0" u="none" strike="noStrike" baseline="0">
                    <a:solidFill>
                      <a:srgbClr val="000000"/>
                    </a:solidFill>
                    <a:latin typeface="Arial"/>
                    <a:ea typeface="Arial"/>
                    <a:cs typeface="Arial"/>
                  </a:defRPr>
                </a:pPr>
                <a:r>
                  <a:rPr lang="en-US" sz="1800" dirty="0" smtClean="0"/>
                  <a:t>Taller </a:t>
                </a:r>
                <a:r>
                  <a:rPr lang="en-US" sz="1800" dirty="0"/>
                  <a:t>Peak </a:t>
                </a:r>
                <a:r>
                  <a:rPr lang="en-US" sz="1800" dirty="0" smtClean="0"/>
                  <a:t>Height (RFU)</a:t>
                </a:r>
                <a:endParaRPr lang="en-US" sz="1800" dirty="0"/>
              </a:p>
            </c:rich>
          </c:tx>
          <c:layout>
            <c:manualLayout>
              <c:xMode val="edge"/>
              <c:yMode val="edge"/>
              <c:x val="0.3845709022610706"/>
              <c:y val="0.94879429133858273"/>
            </c:manualLayout>
          </c:layout>
          <c:overlay val="0"/>
          <c:spPr>
            <a:noFill/>
            <a:ln w="25400">
              <a:noFill/>
            </a:ln>
          </c:spPr>
        </c:title>
        <c:numFmt formatCode="0" sourceLinked="0"/>
        <c:majorTickMark val="out"/>
        <c:minorTickMark val="out"/>
        <c:tickLblPos val="nextTo"/>
        <c:spPr>
          <a:ln w="127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56288128"/>
        <c:crossesAt val="-100000000"/>
        <c:crossBetween val="midCat"/>
      </c:valAx>
      <c:valAx>
        <c:axId val="156288128"/>
        <c:scaling>
          <c:orientation val="minMax"/>
          <c:max val="1"/>
          <c:min val="0"/>
        </c:scaling>
        <c:delete val="0"/>
        <c:axPos val="l"/>
        <c:title>
          <c:tx>
            <c:rich>
              <a:bodyPr/>
              <a:lstStyle/>
              <a:p>
                <a:pPr>
                  <a:defRPr sz="2000" b="0" i="0" u="none" strike="noStrike" baseline="0">
                    <a:solidFill>
                      <a:srgbClr val="000000"/>
                    </a:solidFill>
                    <a:latin typeface="Arial"/>
                    <a:ea typeface="Arial"/>
                    <a:cs typeface="Arial"/>
                  </a:defRPr>
                </a:pPr>
                <a:r>
                  <a:rPr lang="en-US" sz="2000" dirty="0" smtClean="0"/>
                  <a:t>Height (shorter</a:t>
                </a:r>
                <a:r>
                  <a:rPr lang="en-US" sz="2000" baseline="0" dirty="0" smtClean="0"/>
                  <a:t> peak</a:t>
                </a:r>
                <a:r>
                  <a:rPr lang="en-US" sz="2000" dirty="0" smtClean="0"/>
                  <a:t>) / Height (taller peak)</a:t>
                </a:r>
                <a:endParaRPr lang="en-US" sz="2000" dirty="0"/>
              </a:p>
            </c:rich>
          </c:tx>
          <c:layout>
            <c:manualLayout>
              <c:xMode val="edge"/>
              <c:yMode val="edge"/>
              <c:x val="2.3914613884273642E-2"/>
              <c:y val="6.5469652230971134E-2"/>
            </c:manualLayout>
          </c:layout>
          <c:overlay val="0"/>
          <c:spPr>
            <a:noFill/>
            <a:ln w="25400">
              <a:noFill/>
            </a:ln>
          </c:spPr>
        </c:title>
        <c:numFmt formatCode="0.0" sourceLinked="0"/>
        <c:majorTickMark val="out"/>
        <c:minorTickMark val="in"/>
        <c:tickLblPos val="nextTo"/>
        <c:spPr>
          <a:ln w="127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213324544"/>
        <c:crossesAt val="-100000000"/>
        <c:crossBetween val="midCat"/>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scaler!$M$4:$M$284</c:f>
            </c:numRef>
          </c:yVal>
          <c:smooth val="1"/>
        </c:ser>
        <c:ser>
          <c:idx val="1"/>
          <c:order val="1"/>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scaler!$N$4:$N$284</c:f>
            </c:numRef>
          </c:yVal>
          <c:smooth val="1"/>
        </c:ser>
        <c:ser>
          <c:idx val="2"/>
          <c:order val="2"/>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scaler!$O$4:$O$284</c:f>
            </c:numRef>
          </c:yVal>
          <c:smooth val="1"/>
        </c:ser>
        <c:ser>
          <c:idx val="3"/>
          <c:order val="3"/>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scaler!$P$4:$P$284</c:f>
            </c:numRef>
          </c:yVal>
          <c:smooth val="1"/>
        </c:ser>
        <c:ser>
          <c:idx val="4"/>
          <c:order val="4"/>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scaler!$Q$4:$Q$284</c:f>
            </c:numRef>
          </c:yVal>
          <c:smooth val="1"/>
        </c:ser>
        <c:ser>
          <c:idx val="5"/>
          <c:order val="5"/>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scaler!$R$4:$R$284</c:f>
            </c:numRef>
          </c:yVal>
          <c:smooth val="1"/>
        </c:ser>
        <c:ser>
          <c:idx val="6"/>
          <c:order val="6"/>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scaler!$S$4:$S$284</c:f>
            </c:numRef>
          </c:yVal>
          <c:smooth val="1"/>
        </c:ser>
        <c:ser>
          <c:idx val="7"/>
          <c:order val="7"/>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scaler!$T$4:$T$284</c:f>
            </c:numRef>
          </c:yVal>
          <c:smooth val="1"/>
        </c:ser>
        <c:ser>
          <c:idx val="8"/>
          <c:order val="8"/>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scaler!$U$4:$U$284</c:f>
            </c:numRef>
          </c:yVal>
          <c:smooth val="1"/>
        </c:ser>
        <c:ser>
          <c:idx val="9"/>
          <c:order val="9"/>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scaler!$V$4:$V$284</c:f>
            </c:numRef>
          </c:yVal>
          <c:smooth val="1"/>
        </c:ser>
        <c:ser>
          <c:idx val="10"/>
          <c:order val="10"/>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scaler!$W$4:$W$284</c:f>
            </c:numRef>
          </c:yVal>
          <c:smooth val="1"/>
        </c:ser>
        <c:ser>
          <c:idx val="11"/>
          <c:order val="11"/>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scaler!$X$4:$X$284</c:f>
            </c:numRef>
          </c:yVal>
          <c:smooth val="1"/>
        </c:ser>
        <c:ser>
          <c:idx val="12"/>
          <c:order val="12"/>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scaler!$Y$4:$Y$284</c:f>
            </c:numRef>
          </c:yVal>
          <c:smooth val="1"/>
        </c:ser>
        <c:ser>
          <c:idx val="13"/>
          <c:order val="13"/>
          <c:spPr>
            <a:ln>
              <a:solidFill>
                <a:srgbClr val="00B050"/>
              </a:solidFill>
            </a:ln>
          </c:spPr>
          <c:marker>
            <c:symbol val="none"/>
          </c:marker>
          <c:xVal>
            <c:numRef>
              <c:f>scaler!$L$4:$L$284</c:f>
              <c:numCache>
                <c:formatCode>General</c:formatCode>
                <c:ptCount val="281"/>
                <c:pt idx="0">
                  <c:v>100</c:v>
                </c:pt>
                <c:pt idx="1">
                  <c:v>101</c:v>
                </c:pt>
                <c:pt idx="2">
                  <c:v>102</c:v>
                </c:pt>
                <c:pt idx="3">
                  <c:v>103</c:v>
                </c:pt>
                <c:pt idx="4">
                  <c:v>104</c:v>
                </c:pt>
                <c:pt idx="5">
                  <c:v>105</c:v>
                </c:pt>
                <c:pt idx="6">
                  <c:v>106</c:v>
                </c:pt>
                <c:pt idx="7">
                  <c:v>107</c:v>
                </c:pt>
                <c:pt idx="8">
                  <c:v>108</c:v>
                </c:pt>
                <c:pt idx="9">
                  <c:v>109</c:v>
                </c:pt>
                <c:pt idx="10">
                  <c:v>110</c:v>
                </c:pt>
                <c:pt idx="11">
                  <c:v>111</c:v>
                </c:pt>
                <c:pt idx="12">
                  <c:v>112</c:v>
                </c:pt>
                <c:pt idx="13">
                  <c:v>113</c:v>
                </c:pt>
                <c:pt idx="14">
                  <c:v>114</c:v>
                </c:pt>
                <c:pt idx="15">
                  <c:v>115</c:v>
                </c:pt>
                <c:pt idx="16">
                  <c:v>116</c:v>
                </c:pt>
                <c:pt idx="17">
                  <c:v>117</c:v>
                </c:pt>
                <c:pt idx="18">
                  <c:v>118</c:v>
                </c:pt>
                <c:pt idx="19">
                  <c:v>119</c:v>
                </c:pt>
                <c:pt idx="20">
                  <c:v>120</c:v>
                </c:pt>
                <c:pt idx="21">
                  <c:v>121</c:v>
                </c:pt>
                <c:pt idx="22">
                  <c:v>122</c:v>
                </c:pt>
                <c:pt idx="23">
                  <c:v>123</c:v>
                </c:pt>
                <c:pt idx="24">
                  <c:v>124</c:v>
                </c:pt>
                <c:pt idx="25">
                  <c:v>125</c:v>
                </c:pt>
                <c:pt idx="26">
                  <c:v>126</c:v>
                </c:pt>
                <c:pt idx="27">
                  <c:v>127</c:v>
                </c:pt>
                <c:pt idx="28">
                  <c:v>128</c:v>
                </c:pt>
                <c:pt idx="29">
                  <c:v>129</c:v>
                </c:pt>
                <c:pt idx="30">
                  <c:v>130</c:v>
                </c:pt>
                <c:pt idx="31">
                  <c:v>131</c:v>
                </c:pt>
                <c:pt idx="32">
                  <c:v>132</c:v>
                </c:pt>
                <c:pt idx="33">
                  <c:v>133</c:v>
                </c:pt>
                <c:pt idx="34">
                  <c:v>134</c:v>
                </c:pt>
                <c:pt idx="35">
                  <c:v>135</c:v>
                </c:pt>
                <c:pt idx="36">
                  <c:v>136</c:v>
                </c:pt>
                <c:pt idx="37">
                  <c:v>137</c:v>
                </c:pt>
                <c:pt idx="38">
                  <c:v>138</c:v>
                </c:pt>
                <c:pt idx="39">
                  <c:v>139</c:v>
                </c:pt>
                <c:pt idx="40">
                  <c:v>140</c:v>
                </c:pt>
                <c:pt idx="41">
                  <c:v>141</c:v>
                </c:pt>
                <c:pt idx="42">
                  <c:v>142</c:v>
                </c:pt>
                <c:pt idx="43">
                  <c:v>143</c:v>
                </c:pt>
                <c:pt idx="44">
                  <c:v>144</c:v>
                </c:pt>
                <c:pt idx="45">
                  <c:v>145</c:v>
                </c:pt>
                <c:pt idx="46">
                  <c:v>146</c:v>
                </c:pt>
                <c:pt idx="47">
                  <c:v>147</c:v>
                </c:pt>
                <c:pt idx="48">
                  <c:v>148</c:v>
                </c:pt>
                <c:pt idx="49">
                  <c:v>149</c:v>
                </c:pt>
                <c:pt idx="50">
                  <c:v>150</c:v>
                </c:pt>
                <c:pt idx="51">
                  <c:v>151</c:v>
                </c:pt>
                <c:pt idx="52">
                  <c:v>152</c:v>
                </c:pt>
                <c:pt idx="53">
                  <c:v>153</c:v>
                </c:pt>
                <c:pt idx="54">
                  <c:v>154</c:v>
                </c:pt>
                <c:pt idx="55">
                  <c:v>155</c:v>
                </c:pt>
                <c:pt idx="56">
                  <c:v>156</c:v>
                </c:pt>
                <c:pt idx="57">
                  <c:v>157</c:v>
                </c:pt>
                <c:pt idx="58">
                  <c:v>158</c:v>
                </c:pt>
                <c:pt idx="59">
                  <c:v>159</c:v>
                </c:pt>
                <c:pt idx="60">
                  <c:v>160</c:v>
                </c:pt>
                <c:pt idx="61">
                  <c:v>161</c:v>
                </c:pt>
                <c:pt idx="62">
                  <c:v>162</c:v>
                </c:pt>
                <c:pt idx="63">
                  <c:v>163</c:v>
                </c:pt>
                <c:pt idx="64">
                  <c:v>164</c:v>
                </c:pt>
                <c:pt idx="65">
                  <c:v>165</c:v>
                </c:pt>
                <c:pt idx="66">
                  <c:v>166</c:v>
                </c:pt>
                <c:pt idx="67">
                  <c:v>167</c:v>
                </c:pt>
                <c:pt idx="68">
                  <c:v>168</c:v>
                </c:pt>
                <c:pt idx="69">
                  <c:v>169</c:v>
                </c:pt>
                <c:pt idx="70">
                  <c:v>170</c:v>
                </c:pt>
                <c:pt idx="71">
                  <c:v>171</c:v>
                </c:pt>
                <c:pt idx="72">
                  <c:v>172</c:v>
                </c:pt>
                <c:pt idx="73">
                  <c:v>173</c:v>
                </c:pt>
                <c:pt idx="74">
                  <c:v>174</c:v>
                </c:pt>
                <c:pt idx="75">
                  <c:v>175</c:v>
                </c:pt>
                <c:pt idx="76">
                  <c:v>176</c:v>
                </c:pt>
                <c:pt idx="77">
                  <c:v>177</c:v>
                </c:pt>
                <c:pt idx="78">
                  <c:v>178</c:v>
                </c:pt>
                <c:pt idx="79">
                  <c:v>179</c:v>
                </c:pt>
                <c:pt idx="80">
                  <c:v>180</c:v>
                </c:pt>
                <c:pt idx="81">
                  <c:v>181</c:v>
                </c:pt>
                <c:pt idx="82">
                  <c:v>182</c:v>
                </c:pt>
                <c:pt idx="83">
                  <c:v>183</c:v>
                </c:pt>
                <c:pt idx="84">
                  <c:v>184</c:v>
                </c:pt>
                <c:pt idx="85">
                  <c:v>185</c:v>
                </c:pt>
                <c:pt idx="86">
                  <c:v>186</c:v>
                </c:pt>
                <c:pt idx="87">
                  <c:v>187</c:v>
                </c:pt>
                <c:pt idx="88">
                  <c:v>188</c:v>
                </c:pt>
                <c:pt idx="89">
                  <c:v>189</c:v>
                </c:pt>
                <c:pt idx="90">
                  <c:v>190</c:v>
                </c:pt>
                <c:pt idx="91">
                  <c:v>191</c:v>
                </c:pt>
                <c:pt idx="92">
                  <c:v>192</c:v>
                </c:pt>
                <c:pt idx="93">
                  <c:v>193</c:v>
                </c:pt>
                <c:pt idx="94">
                  <c:v>194</c:v>
                </c:pt>
                <c:pt idx="95">
                  <c:v>195</c:v>
                </c:pt>
                <c:pt idx="96">
                  <c:v>196</c:v>
                </c:pt>
                <c:pt idx="97">
                  <c:v>197</c:v>
                </c:pt>
                <c:pt idx="98">
                  <c:v>198</c:v>
                </c:pt>
                <c:pt idx="99">
                  <c:v>199</c:v>
                </c:pt>
                <c:pt idx="100">
                  <c:v>200</c:v>
                </c:pt>
                <c:pt idx="101">
                  <c:v>201</c:v>
                </c:pt>
                <c:pt idx="102">
                  <c:v>202</c:v>
                </c:pt>
                <c:pt idx="103">
                  <c:v>203</c:v>
                </c:pt>
                <c:pt idx="104">
                  <c:v>204</c:v>
                </c:pt>
                <c:pt idx="105">
                  <c:v>205</c:v>
                </c:pt>
                <c:pt idx="106">
                  <c:v>206</c:v>
                </c:pt>
                <c:pt idx="107">
                  <c:v>207</c:v>
                </c:pt>
                <c:pt idx="108">
                  <c:v>208</c:v>
                </c:pt>
                <c:pt idx="109">
                  <c:v>209</c:v>
                </c:pt>
                <c:pt idx="110">
                  <c:v>210</c:v>
                </c:pt>
                <c:pt idx="111">
                  <c:v>211</c:v>
                </c:pt>
                <c:pt idx="112">
                  <c:v>212</c:v>
                </c:pt>
                <c:pt idx="113">
                  <c:v>213</c:v>
                </c:pt>
                <c:pt idx="114">
                  <c:v>214</c:v>
                </c:pt>
                <c:pt idx="115">
                  <c:v>215</c:v>
                </c:pt>
                <c:pt idx="116">
                  <c:v>216</c:v>
                </c:pt>
                <c:pt idx="117">
                  <c:v>217</c:v>
                </c:pt>
                <c:pt idx="118">
                  <c:v>218</c:v>
                </c:pt>
                <c:pt idx="119">
                  <c:v>219</c:v>
                </c:pt>
                <c:pt idx="120">
                  <c:v>220</c:v>
                </c:pt>
                <c:pt idx="121">
                  <c:v>221</c:v>
                </c:pt>
                <c:pt idx="122">
                  <c:v>222</c:v>
                </c:pt>
                <c:pt idx="123">
                  <c:v>223</c:v>
                </c:pt>
                <c:pt idx="124">
                  <c:v>224</c:v>
                </c:pt>
                <c:pt idx="125">
                  <c:v>225</c:v>
                </c:pt>
                <c:pt idx="126">
                  <c:v>226</c:v>
                </c:pt>
                <c:pt idx="127">
                  <c:v>227</c:v>
                </c:pt>
                <c:pt idx="128">
                  <c:v>228</c:v>
                </c:pt>
                <c:pt idx="129">
                  <c:v>229</c:v>
                </c:pt>
                <c:pt idx="130">
                  <c:v>230</c:v>
                </c:pt>
                <c:pt idx="131">
                  <c:v>231</c:v>
                </c:pt>
                <c:pt idx="132">
                  <c:v>232</c:v>
                </c:pt>
                <c:pt idx="133">
                  <c:v>233</c:v>
                </c:pt>
                <c:pt idx="134">
                  <c:v>234</c:v>
                </c:pt>
                <c:pt idx="135">
                  <c:v>235</c:v>
                </c:pt>
                <c:pt idx="136">
                  <c:v>236</c:v>
                </c:pt>
                <c:pt idx="137">
                  <c:v>237</c:v>
                </c:pt>
                <c:pt idx="138">
                  <c:v>238</c:v>
                </c:pt>
                <c:pt idx="139">
                  <c:v>239</c:v>
                </c:pt>
                <c:pt idx="140">
                  <c:v>240</c:v>
                </c:pt>
                <c:pt idx="141">
                  <c:v>241</c:v>
                </c:pt>
                <c:pt idx="142">
                  <c:v>242</c:v>
                </c:pt>
                <c:pt idx="143">
                  <c:v>243</c:v>
                </c:pt>
                <c:pt idx="144">
                  <c:v>244</c:v>
                </c:pt>
                <c:pt idx="145">
                  <c:v>245</c:v>
                </c:pt>
                <c:pt idx="146">
                  <c:v>246</c:v>
                </c:pt>
                <c:pt idx="147">
                  <c:v>247</c:v>
                </c:pt>
                <c:pt idx="148">
                  <c:v>248</c:v>
                </c:pt>
                <c:pt idx="149">
                  <c:v>249</c:v>
                </c:pt>
                <c:pt idx="150">
                  <c:v>250</c:v>
                </c:pt>
                <c:pt idx="151">
                  <c:v>251</c:v>
                </c:pt>
                <c:pt idx="152">
                  <c:v>252</c:v>
                </c:pt>
                <c:pt idx="153">
                  <c:v>253</c:v>
                </c:pt>
                <c:pt idx="154">
                  <c:v>254</c:v>
                </c:pt>
                <c:pt idx="155">
                  <c:v>255</c:v>
                </c:pt>
                <c:pt idx="156">
                  <c:v>256</c:v>
                </c:pt>
                <c:pt idx="157">
                  <c:v>257</c:v>
                </c:pt>
                <c:pt idx="158">
                  <c:v>258</c:v>
                </c:pt>
                <c:pt idx="159">
                  <c:v>259</c:v>
                </c:pt>
                <c:pt idx="160">
                  <c:v>260</c:v>
                </c:pt>
                <c:pt idx="161">
                  <c:v>261</c:v>
                </c:pt>
                <c:pt idx="162">
                  <c:v>262</c:v>
                </c:pt>
                <c:pt idx="163">
                  <c:v>263</c:v>
                </c:pt>
                <c:pt idx="164">
                  <c:v>264</c:v>
                </c:pt>
                <c:pt idx="165">
                  <c:v>265</c:v>
                </c:pt>
                <c:pt idx="166">
                  <c:v>266</c:v>
                </c:pt>
                <c:pt idx="167">
                  <c:v>267</c:v>
                </c:pt>
                <c:pt idx="168">
                  <c:v>268</c:v>
                </c:pt>
                <c:pt idx="169">
                  <c:v>269</c:v>
                </c:pt>
                <c:pt idx="170">
                  <c:v>270</c:v>
                </c:pt>
                <c:pt idx="171">
                  <c:v>271</c:v>
                </c:pt>
                <c:pt idx="172">
                  <c:v>272</c:v>
                </c:pt>
                <c:pt idx="173">
                  <c:v>273</c:v>
                </c:pt>
                <c:pt idx="174">
                  <c:v>274</c:v>
                </c:pt>
                <c:pt idx="175">
                  <c:v>275</c:v>
                </c:pt>
                <c:pt idx="176">
                  <c:v>276</c:v>
                </c:pt>
                <c:pt idx="177">
                  <c:v>277</c:v>
                </c:pt>
                <c:pt idx="178">
                  <c:v>278</c:v>
                </c:pt>
                <c:pt idx="179">
                  <c:v>279</c:v>
                </c:pt>
                <c:pt idx="180">
                  <c:v>280</c:v>
                </c:pt>
                <c:pt idx="181">
                  <c:v>281</c:v>
                </c:pt>
                <c:pt idx="182">
                  <c:v>282</c:v>
                </c:pt>
                <c:pt idx="183">
                  <c:v>283</c:v>
                </c:pt>
                <c:pt idx="184">
                  <c:v>284</c:v>
                </c:pt>
                <c:pt idx="185">
                  <c:v>285</c:v>
                </c:pt>
                <c:pt idx="186">
                  <c:v>286</c:v>
                </c:pt>
                <c:pt idx="187">
                  <c:v>287</c:v>
                </c:pt>
                <c:pt idx="188">
                  <c:v>288</c:v>
                </c:pt>
                <c:pt idx="189">
                  <c:v>289</c:v>
                </c:pt>
                <c:pt idx="190">
                  <c:v>290</c:v>
                </c:pt>
                <c:pt idx="191">
                  <c:v>291</c:v>
                </c:pt>
                <c:pt idx="192">
                  <c:v>292</c:v>
                </c:pt>
                <c:pt idx="193">
                  <c:v>293</c:v>
                </c:pt>
                <c:pt idx="194">
                  <c:v>294</c:v>
                </c:pt>
                <c:pt idx="195">
                  <c:v>295</c:v>
                </c:pt>
                <c:pt idx="196">
                  <c:v>296</c:v>
                </c:pt>
                <c:pt idx="197">
                  <c:v>297</c:v>
                </c:pt>
                <c:pt idx="198">
                  <c:v>298</c:v>
                </c:pt>
                <c:pt idx="199">
                  <c:v>299</c:v>
                </c:pt>
                <c:pt idx="200">
                  <c:v>300</c:v>
                </c:pt>
                <c:pt idx="201">
                  <c:v>301</c:v>
                </c:pt>
                <c:pt idx="202">
                  <c:v>302</c:v>
                </c:pt>
                <c:pt idx="203">
                  <c:v>303</c:v>
                </c:pt>
                <c:pt idx="204">
                  <c:v>304</c:v>
                </c:pt>
                <c:pt idx="205">
                  <c:v>305</c:v>
                </c:pt>
                <c:pt idx="206">
                  <c:v>306</c:v>
                </c:pt>
                <c:pt idx="207">
                  <c:v>307</c:v>
                </c:pt>
                <c:pt idx="208">
                  <c:v>308</c:v>
                </c:pt>
                <c:pt idx="209">
                  <c:v>309</c:v>
                </c:pt>
                <c:pt idx="210">
                  <c:v>310</c:v>
                </c:pt>
                <c:pt idx="211">
                  <c:v>311</c:v>
                </c:pt>
                <c:pt idx="212">
                  <c:v>312</c:v>
                </c:pt>
                <c:pt idx="213">
                  <c:v>313</c:v>
                </c:pt>
                <c:pt idx="214">
                  <c:v>314</c:v>
                </c:pt>
                <c:pt idx="215">
                  <c:v>315</c:v>
                </c:pt>
                <c:pt idx="216">
                  <c:v>316</c:v>
                </c:pt>
                <c:pt idx="217">
                  <c:v>317</c:v>
                </c:pt>
                <c:pt idx="218">
                  <c:v>318</c:v>
                </c:pt>
                <c:pt idx="219">
                  <c:v>319</c:v>
                </c:pt>
                <c:pt idx="220">
                  <c:v>320</c:v>
                </c:pt>
                <c:pt idx="221">
                  <c:v>321</c:v>
                </c:pt>
                <c:pt idx="222">
                  <c:v>322</c:v>
                </c:pt>
                <c:pt idx="223">
                  <c:v>323</c:v>
                </c:pt>
                <c:pt idx="224">
                  <c:v>324</c:v>
                </c:pt>
                <c:pt idx="225">
                  <c:v>325</c:v>
                </c:pt>
                <c:pt idx="226">
                  <c:v>326</c:v>
                </c:pt>
                <c:pt idx="227">
                  <c:v>327</c:v>
                </c:pt>
                <c:pt idx="228">
                  <c:v>328</c:v>
                </c:pt>
                <c:pt idx="229">
                  <c:v>329</c:v>
                </c:pt>
                <c:pt idx="230">
                  <c:v>330</c:v>
                </c:pt>
                <c:pt idx="231">
                  <c:v>331</c:v>
                </c:pt>
                <c:pt idx="232">
                  <c:v>332</c:v>
                </c:pt>
                <c:pt idx="233">
                  <c:v>333</c:v>
                </c:pt>
                <c:pt idx="234">
                  <c:v>334</c:v>
                </c:pt>
                <c:pt idx="235">
                  <c:v>335</c:v>
                </c:pt>
                <c:pt idx="236">
                  <c:v>336</c:v>
                </c:pt>
                <c:pt idx="237">
                  <c:v>337</c:v>
                </c:pt>
                <c:pt idx="238">
                  <c:v>338</c:v>
                </c:pt>
                <c:pt idx="239">
                  <c:v>339</c:v>
                </c:pt>
                <c:pt idx="240">
                  <c:v>340</c:v>
                </c:pt>
                <c:pt idx="241">
                  <c:v>341</c:v>
                </c:pt>
                <c:pt idx="242">
                  <c:v>342</c:v>
                </c:pt>
                <c:pt idx="243">
                  <c:v>343</c:v>
                </c:pt>
                <c:pt idx="244">
                  <c:v>344</c:v>
                </c:pt>
                <c:pt idx="245">
                  <c:v>345</c:v>
                </c:pt>
                <c:pt idx="246">
                  <c:v>346</c:v>
                </c:pt>
                <c:pt idx="247">
                  <c:v>347</c:v>
                </c:pt>
                <c:pt idx="248">
                  <c:v>348</c:v>
                </c:pt>
                <c:pt idx="249">
                  <c:v>349</c:v>
                </c:pt>
                <c:pt idx="250">
                  <c:v>350</c:v>
                </c:pt>
                <c:pt idx="251">
                  <c:v>351</c:v>
                </c:pt>
                <c:pt idx="252">
                  <c:v>352</c:v>
                </c:pt>
                <c:pt idx="253">
                  <c:v>353</c:v>
                </c:pt>
                <c:pt idx="254">
                  <c:v>354</c:v>
                </c:pt>
                <c:pt idx="255">
                  <c:v>355</c:v>
                </c:pt>
                <c:pt idx="256">
                  <c:v>356</c:v>
                </c:pt>
                <c:pt idx="257">
                  <c:v>357</c:v>
                </c:pt>
                <c:pt idx="258">
                  <c:v>358</c:v>
                </c:pt>
                <c:pt idx="259">
                  <c:v>359</c:v>
                </c:pt>
                <c:pt idx="260">
                  <c:v>360</c:v>
                </c:pt>
                <c:pt idx="261">
                  <c:v>361</c:v>
                </c:pt>
                <c:pt idx="262">
                  <c:v>362</c:v>
                </c:pt>
                <c:pt idx="263">
                  <c:v>363</c:v>
                </c:pt>
                <c:pt idx="264">
                  <c:v>364</c:v>
                </c:pt>
                <c:pt idx="265">
                  <c:v>365</c:v>
                </c:pt>
                <c:pt idx="266">
                  <c:v>366</c:v>
                </c:pt>
                <c:pt idx="267">
                  <c:v>367</c:v>
                </c:pt>
                <c:pt idx="268">
                  <c:v>368</c:v>
                </c:pt>
                <c:pt idx="269">
                  <c:v>369</c:v>
                </c:pt>
                <c:pt idx="270">
                  <c:v>370</c:v>
                </c:pt>
                <c:pt idx="271">
                  <c:v>371</c:v>
                </c:pt>
                <c:pt idx="272">
                  <c:v>372</c:v>
                </c:pt>
                <c:pt idx="273">
                  <c:v>373</c:v>
                </c:pt>
                <c:pt idx="274">
                  <c:v>374</c:v>
                </c:pt>
                <c:pt idx="275">
                  <c:v>375</c:v>
                </c:pt>
                <c:pt idx="276">
                  <c:v>376</c:v>
                </c:pt>
                <c:pt idx="277">
                  <c:v>377</c:v>
                </c:pt>
                <c:pt idx="278">
                  <c:v>378</c:v>
                </c:pt>
                <c:pt idx="279">
                  <c:v>379</c:v>
                </c:pt>
                <c:pt idx="280">
                  <c:v>380</c:v>
                </c:pt>
              </c:numCache>
            </c:numRef>
          </c:xVal>
          <c:yVal>
            <c:numRef>
              <c:f>scaler!$AA$4:$AA$284</c:f>
              <c:numCache>
                <c:formatCode>General</c:formatCode>
                <c:ptCount val="281"/>
                <c:pt idx="0">
                  <c:v>4.3656586756815905</c:v>
                </c:pt>
                <c:pt idx="1">
                  <c:v>8.2969069743513355</c:v>
                </c:pt>
                <c:pt idx="2">
                  <c:v>6.9220835685291915E-2</c:v>
                </c:pt>
                <c:pt idx="3">
                  <c:v>4.7597308704007109</c:v>
                </c:pt>
                <c:pt idx="4">
                  <c:v>5.534459044280239</c:v>
                </c:pt>
                <c:pt idx="5">
                  <c:v>9.2809850197486128</c:v>
                </c:pt>
                <c:pt idx="6">
                  <c:v>4.0293328475024461</c:v>
                </c:pt>
                <c:pt idx="7">
                  <c:v>9.2813733136919918</c:v>
                </c:pt>
                <c:pt idx="8">
                  <c:v>5.1470980915764777</c:v>
                </c:pt>
                <c:pt idx="9">
                  <c:v>5.1008626004680142</c:v>
                </c:pt>
                <c:pt idx="10">
                  <c:v>0.33380681332803808</c:v>
                </c:pt>
                <c:pt idx="11">
                  <c:v>6.9832170160904639</c:v>
                </c:pt>
                <c:pt idx="12">
                  <c:v>8.6596672686329352</c:v>
                </c:pt>
                <c:pt idx="13">
                  <c:v>7.450449715713602</c:v>
                </c:pt>
                <c:pt idx="14">
                  <c:v>3.6176104115896015</c:v>
                </c:pt>
                <c:pt idx="15">
                  <c:v>0.33707412618056987</c:v>
                </c:pt>
                <c:pt idx="16">
                  <c:v>4.2544740207461285</c:v>
                </c:pt>
                <c:pt idx="17">
                  <c:v>0.54608180698473618</c:v>
                </c:pt>
                <c:pt idx="18">
                  <c:v>5.8016164335756892</c:v>
                </c:pt>
                <c:pt idx="19">
                  <c:v>9.1775644184604008</c:v>
                </c:pt>
                <c:pt idx="20">
                  <c:v>4.6286927979864387</c:v>
                </c:pt>
                <c:pt idx="21">
                  <c:v>3.443134167728731</c:v>
                </c:pt>
                <c:pt idx="22">
                  <c:v>5.7735521478633611</c:v>
                </c:pt>
                <c:pt idx="23">
                  <c:v>0.25901173769624641</c:v>
                </c:pt>
                <c:pt idx="24">
                  <c:v>6.7954414541523569</c:v>
                </c:pt>
                <c:pt idx="25">
                  <c:v>4.2013561256901797</c:v>
                </c:pt>
                <c:pt idx="26">
                  <c:v>8.9257261336953331</c:v>
                </c:pt>
                <c:pt idx="27">
                  <c:v>420.23111186613693</c:v>
                </c:pt>
                <c:pt idx="28">
                  <c:v>4.2900091611924616</c:v>
                </c:pt>
                <c:pt idx="29">
                  <c:v>0.16763391598048516</c:v>
                </c:pt>
                <c:pt idx="30">
                  <c:v>7.9909273757288926</c:v>
                </c:pt>
                <c:pt idx="31">
                  <c:v>3866.9739340357846</c:v>
                </c:pt>
                <c:pt idx="32">
                  <c:v>3.1220690507408233</c:v>
                </c:pt>
                <c:pt idx="33">
                  <c:v>8.9249281882276836</c:v>
                </c:pt>
                <c:pt idx="34">
                  <c:v>9.8720019049235592</c:v>
                </c:pt>
                <c:pt idx="35">
                  <c:v>932.72617611365672</c:v>
                </c:pt>
                <c:pt idx="36">
                  <c:v>2.3779052171639048</c:v>
                </c:pt>
                <c:pt idx="37">
                  <c:v>3.831006822060139</c:v>
                </c:pt>
                <c:pt idx="38">
                  <c:v>6.9353428735220746</c:v>
                </c:pt>
                <c:pt idx="39">
                  <c:v>3265.4029335978034</c:v>
                </c:pt>
                <c:pt idx="40">
                  <c:v>0.74987332459122591</c:v>
                </c:pt>
                <c:pt idx="41">
                  <c:v>1.7374998426089727</c:v>
                </c:pt>
                <c:pt idx="42">
                  <c:v>3.971658488503198</c:v>
                </c:pt>
                <c:pt idx="43">
                  <c:v>6.9883632882882356</c:v>
                </c:pt>
                <c:pt idx="44">
                  <c:v>5.8870705941195611</c:v>
                </c:pt>
                <c:pt idx="45">
                  <c:v>0.87442204577502958</c:v>
                </c:pt>
                <c:pt idx="46">
                  <c:v>5.9788017316379989</c:v>
                </c:pt>
                <c:pt idx="47">
                  <c:v>5.5448671042715567</c:v>
                </c:pt>
                <c:pt idx="48">
                  <c:v>4.0698493089266021</c:v>
                </c:pt>
                <c:pt idx="49">
                  <c:v>2.5769282807843821</c:v>
                </c:pt>
                <c:pt idx="50">
                  <c:v>2.196468056991109</c:v>
                </c:pt>
                <c:pt idx="51">
                  <c:v>0.63351263257026336</c:v>
                </c:pt>
                <c:pt idx="52">
                  <c:v>6.5872321351852623</c:v>
                </c:pt>
                <c:pt idx="53">
                  <c:v>5.3448433942683051</c:v>
                </c:pt>
                <c:pt idx="54">
                  <c:v>4.2973830388213505</c:v>
                </c:pt>
                <c:pt idx="55">
                  <c:v>6.1988124788232648</c:v>
                </c:pt>
                <c:pt idx="56">
                  <c:v>0.92304535147681221</c:v>
                </c:pt>
                <c:pt idx="57">
                  <c:v>2.6920302556578268</c:v>
                </c:pt>
                <c:pt idx="58">
                  <c:v>4.4007678810532971</c:v>
                </c:pt>
                <c:pt idx="59">
                  <c:v>1.5791427159328864</c:v>
                </c:pt>
                <c:pt idx="60">
                  <c:v>0.20399476760661339</c:v>
                </c:pt>
                <c:pt idx="61">
                  <c:v>7.1841687320170422</c:v>
                </c:pt>
                <c:pt idx="62">
                  <c:v>2.3698901036034261</c:v>
                </c:pt>
                <c:pt idx="63">
                  <c:v>2.9236337669237922</c:v>
                </c:pt>
                <c:pt idx="64">
                  <c:v>7.4894689457096781</c:v>
                </c:pt>
                <c:pt idx="65">
                  <c:v>9.181655969461854</c:v>
                </c:pt>
                <c:pt idx="66">
                  <c:v>9.0068276493335944</c:v>
                </c:pt>
                <c:pt idx="67">
                  <c:v>4.8639562506091618</c:v>
                </c:pt>
                <c:pt idx="68">
                  <c:v>1.1632045861208706</c:v>
                </c:pt>
                <c:pt idx="69">
                  <c:v>7.9745898229637193</c:v>
                </c:pt>
                <c:pt idx="70">
                  <c:v>2.4715219882809416</c:v>
                </c:pt>
                <c:pt idx="71">
                  <c:v>0.7667923898792639</c:v>
                </c:pt>
                <c:pt idx="72">
                  <c:v>2.5675678497451204</c:v>
                </c:pt>
                <c:pt idx="73">
                  <c:v>8.7337165470088571</c:v>
                </c:pt>
                <c:pt idx="74">
                  <c:v>8.4848509456309849</c:v>
                </c:pt>
                <c:pt idx="75">
                  <c:v>460.34757009582097</c:v>
                </c:pt>
                <c:pt idx="76">
                  <c:v>4.9625986879810045</c:v>
                </c:pt>
                <c:pt idx="77">
                  <c:v>6.5737250170258026</c:v>
                </c:pt>
                <c:pt idx="78">
                  <c:v>2.212156617138521</c:v>
                </c:pt>
                <c:pt idx="79">
                  <c:v>1417.1332266246632</c:v>
                </c:pt>
                <c:pt idx="80">
                  <c:v>2.477168325632495E-2</c:v>
                </c:pt>
                <c:pt idx="81">
                  <c:v>4.8397451972438601</c:v>
                </c:pt>
                <c:pt idx="82">
                  <c:v>1.9349871767121396</c:v>
                </c:pt>
                <c:pt idx="83">
                  <c:v>6.7283325060267218</c:v>
                </c:pt>
                <c:pt idx="84">
                  <c:v>9.5353456913276151</c:v>
                </c:pt>
                <c:pt idx="85">
                  <c:v>3.6188672143918401</c:v>
                </c:pt>
                <c:pt idx="86">
                  <c:v>1687.8731424877067</c:v>
                </c:pt>
                <c:pt idx="87">
                  <c:v>7.1096196759319232</c:v>
                </c:pt>
                <c:pt idx="88">
                  <c:v>0.51523889456218108</c:v>
                </c:pt>
                <c:pt idx="89">
                  <c:v>6.2401928044392152E-2</c:v>
                </c:pt>
                <c:pt idx="90">
                  <c:v>2.7021915008273911</c:v>
                </c:pt>
                <c:pt idx="91">
                  <c:v>4.6125104478573187</c:v>
                </c:pt>
                <c:pt idx="92">
                  <c:v>7.934719857941416</c:v>
                </c:pt>
                <c:pt idx="93">
                  <c:v>7.3805577200085084</c:v>
                </c:pt>
                <c:pt idx="94">
                  <c:v>8.8705050006080839</c:v>
                </c:pt>
                <c:pt idx="95">
                  <c:v>8.2401002101951963</c:v>
                </c:pt>
                <c:pt idx="96">
                  <c:v>4.1075638360675137</c:v>
                </c:pt>
                <c:pt idx="97">
                  <c:v>9.6367213687544435</c:v>
                </c:pt>
                <c:pt idx="98">
                  <c:v>6.3116731033632405</c:v>
                </c:pt>
                <c:pt idx="99">
                  <c:v>8.1308278163283418</c:v>
                </c:pt>
                <c:pt idx="100">
                  <c:v>9.1339213657620526</c:v>
                </c:pt>
                <c:pt idx="101">
                  <c:v>6.1868240347066585</c:v>
                </c:pt>
                <c:pt idx="102">
                  <c:v>4.6942269927313394</c:v>
                </c:pt>
                <c:pt idx="103">
                  <c:v>7.4969174984683171</c:v>
                </c:pt>
                <c:pt idx="104">
                  <c:v>4.5187681915026632</c:v>
                </c:pt>
                <c:pt idx="105">
                  <c:v>9.9133037194090043</c:v>
                </c:pt>
                <c:pt idx="106">
                  <c:v>7.5623812748357553</c:v>
                </c:pt>
                <c:pt idx="107">
                  <c:v>9.7856129745481599</c:v>
                </c:pt>
                <c:pt idx="108">
                  <c:v>6.9380912595888979</c:v>
                </c:pt>
                <c:pt idx="109">
                  <c:v>9.5334934710941468</c:v>
                </c:pt>
                <c:pt idx="110">
                  <c:v>8.4010580519958786</c:v>
                </c:pt>
                <c:pt idx="111">
                  <c:v>3.0129832175293023</c:v>
                </c:pt>
                <c:pt idx="112">
                  <c:v>3.6105322392428651</c:v>
                </c:pt>
                <c:pt idx="113">
                  <c:v>0.30941370825960157</c:v>
                </c:pt>
                <c:pt idx="114">
                  <c:v>0.27000191288945263</c:v>
                </c:pt>
                <c:pt idx="115">
                  <c:v>4.6875232412674332</c:v>
                </c:pt>
                <c:pt idx="116">
                  <c:v>8.2091137858310717</c:v>
                </c:pt>
                <c:pt idx="117">
                  <c:v>3.0209516597545507</c:v>
                </c:pt>
                <c:pt idx="118">
                  <c:v>6.9487191383695386</c:v>
                </c:pt>
                <c:pt idx="119">
                  <c:v>3.2553025943078406</c:v>
                </c:pt>
                <c:pt idx="120">
                  <c:v>3.2814392168213793</c:v>
                </c:pt>
                <c:pt idx="121">
                  <c:v>9.4943239683004759</c:v>
                </c:pt>
                <c:pt idx="122">
                  <c:v>3.1852371909015451</c:v>
                </c:pt>
                <c:pt idx="123">
                  <c:v>6.685683370386001</c:v>
                </c:pt>
                <c:pt idx="124">
                  <c:v>0.42611968627694896</c:v>
                </c:pt>
                <c:pt idx="125">
                  <c:v>80.653514824406685</c:v>
                </c:pt>
                <c:pt idx="126">
                  <c:v>9.064600807091173</c:v>
                </c:pt>
                <c:pt idx="127">
                  <c:v>9.061272995371553</c:v>
                </c:pt>
                <c:pt idx="128">
                  <c:v>8.3257146886002396</c:v>
                </c:pt>
                <c:pt idx="129">
                  <c:v>2093.0128206364184</c:v>
                </c:pt>
                <c:pt idx="130">
                  <c:v>4.1290643087286725</c:v>
                </c:pt>
                <c:pt idx="131">
                  <c:v>8.7288935084945543</c:v>
                </c:pt>
                <c:pt idx="132">
                  <c:v>7.2648841257656578</c:v>
                </c:pt>
                <c:pt idx="133">
                  <c:v>194.9283993521004</c:v>
                </c:pt>
                <c:pt idx="134">
                  <c:v>8.2420145520031625</c:v>
                </c:pt>
                <c:pt idx="135">
                  <c:v>4.5595096768863952</c:v>
                </c:pt>
                <c:pt idx="136">
                  <c:v>5.6728127250886331</c:v>
                </c:pt>
                <c:pt idx="137">
                  <c:v>5.2179388342482351</c:v>
                </c:pt>
                <c:pt idx="138">
                  <c:v>8.1948012221334867</c:v>
                </c:pt>
                <c:pt idx="139">
                  <c:v>0.76655101667823633</c:v>
                </c:pt>
                <c:pt idx="140">
                  <c:v>4.3652508944906909E-2</c:v>
                </c:pt>
                <c:pt idx="141">
                  <c:v>9.0037651069832449</c:v>
                </c:pt>
                <c:pt idx="142">
                  <c:v>2.7411707861028156</c:v>
                </c:pt>
                <c:pt idx="143">
                  <c:v>9.9322792992883748</c:v>
                </c:pt>
                <c:pt idx="144">
                  <c:v>4.9828251297507977</c:v>
                </c:pt>
                <c:pt idx="145">
                  <c:v>0.49685010636205562</c:v>
                </c:pt>
                <c:pt idx="146">
                  <c:v>3.9564943523215543</c:v>
                </c:pt>
                <c:pt idx="147">
                  <c:v>3.5560654128853364</c:v>
                </c:pt>
                <c:pt idx="148">
                  <c:v>6.5472828659545286</c:v>
                </c:pt>
                <c:pt idx="149">
                  <c:v>3.67482796727126</c:v>
                </c:pt>
                <c:pt idx="150">
                  <c:v>2.6771156338182656</c:v>
                </c:pt>
                <c:pt idx="151">
                  <c:v>7.7573712116478033</c:v>
                </c:pt>
                <c:pt idx="152">
                  <c:v>6.5536464375693235</c:v>
                </c:pt>
                <c:pt idx="153">
                  <c:v>1.2578927402017426</c:v>
                </c:pt>
                <c:pt idx="154">
                  <c:v>1.520181875629627</c:v>
                </c:pt>
                <c:pt idx="155">
                  <c:v>9.4246537859101629</c:v>
                </c:pt>
                <c:pt idx="156">
                  <c:v>9.8437698895635641</c:v>
                </c:pt>
                <c:pt idx="157">
                  <c:v>2.8488414404169573</c:v>
                </c:pt>
                <c:pt idx="158">
                  <c:v>4.1293807807761516</c:v>
                </c:pt>
                <c:pt idx="159">
                  <c:v>4.6874249910143053</c:v>
                </c:pt>
                <c:pt idx="160">
                  <c:v>2.7573435545450464</c:v>
                </c:pt>
                <c:pt idx="161">
                  <c:v>1.2267320421156847</c:v>
                </c:pt>
                <c:pt idx="162">
                  <c:v>3.257184916530087</c:v>
                </c:pt>
                <c:pt idx="163">
                  <c:v>2.655862660193351</c:v>
                </c:pt>
                <c:pt idx="164">
                  <c:v>5.5687128790286486</c:v>
                </c:pt>
                <c:pt idx="165">
                  <c:v>8.9966617233107442</c:v>
                </c:pt>
                <c:pt idx="166">
                  <c:v>5.0984889696149747</c:v>
                </c:pt>
                <c:pt idx="167">
                  <c:v>5.283039755832732</c:v>
                </c:pt>
                <c:pt idx="168">
                  <c:v>0.91875453053592016</c:v>
                </c:pt>
                <c:pt idx="169">
                  <c:v>444.87559603179983</c:v>
                </c:pt>
                <c:pt idx="170">
                  <c:v>5.9578578828273807</c:v>
                </c:pt>
                <c:pt idx="171">
                  <c:v>8.1149184530634049</c:v>
                </c:pt>
                <c:pt idx="172">
                  <c:v>7.2590039205020496E-2</c:v>
                </c:pt>
                <c:pt idx="173">
                  <c:v>403.54283550315256</c:v>
                </c:pt>
                <c:pt idx="174">
                  <c:v>1.4543051197684531</c:v>
                </c:pt>
                <c:pt idx="175">
                  <c:v>8.4138697769596185</c:v>
                </c:pt>
                <c:pt idx="176">
                  <c:v>1.7052265645728226</c:v>
                </c:pt>
                <c:pt idx="177">
                  <c:v>5.6872498167457781</c:v>
                </c:pt>
                <c:pt idx="178">
                  <c:v>1.8453848079412982</c:v>
                </c:pt>
                <c:pt idx="179">
                  <c:v>2.1311750101670732</c:v>
                </c:pt>
                <c:pt idx="180">
                  <c:v>3.4934305736504756</c:v>
                </c:pt>
                <c:pt idx="181">
                  <c:v>1.4449888254162524</c:v>
                </c:pt>
                <c:pt idx="182">
                  <c:v>3.1990372696562144</c:v>
                </c:pt>
                <c:pt idx="183">
                  <c:v>3.6182532088024644</c:v>
                </c:pt>
                <c:pt idx="184">
                  <c:v>128.24275467248339</c:v>
                </c:pt>
                <c:pt idx="185">
                  <c:v>2.5039192980431357</c:v>
                </c:pt>
                <c:pt idx="186">
                  <c:v>4.6294083997744391</c:v>
                </c:pt>
                <c:pt idx="187">
                  <c:v>5.9875685723812975</c:v>
                </c:pt>
                <c:pt idx="188">
                  <c:v>3.273188201964341</c:v>
                </c:pt>
                <c:pt idx="189">
                  <c:v>6.4345249327459566</c:v>
                </c:pt>
                <c:pt idx="190">
                  <c:v>3.433687683283968</c:v>
                </c:pt>
                <c:pt idx="191">
                  <c:v>1.1978670995082763</c:v>
                </c:pt>
                <c:pt idx="192">
                  <c:v>3.0676560888330187</c:v>
                </c:pt>
                <c:pt idx="193">
                  <c:v>2.7271366107904793</c:v>
                </c:pt>
                <c:pt idx="194">
                  <c:v>3.7793230401275899</c:v>
                </c:pt>
                <c:pt idx="195">
                  <c:v>2.9685343801047925</c:v>
                </c:pt>
                <c:pt idx="196">
                  <c:v>2.3756514169273069</c:v>
                </c:pt>
                <c:pt idx="197">
                  <c:v>7.8051789826416247</c:v>
                </c:pt>
                <c:pt idx="198">
                  <c:v>3.6864083560806504</c:v>
                </c:pt>
                <c:pt idx="199">
                  <c:v>6.2905386648557116</c:v>
                </c:pt>
                <c:pt idx="200">
                  <c:v>8.4235362590860561</c:v>
                </c:pt>
                <c:pt idx="201">
                  <c:v>4.5739140071625064</c:v>
                </c:pt>
                <c:pt idx="202">
                  <c:v>0.24654419931029681</c:v>
                </c:pt>
                <c:pt idx="203">
                  <c:v>9.3307573286507104</c:v>
                </c:pt>
                <c:pt idx="204">
                  <c:v>9.8573330276524356</c:v>
                </c:pt>
                <c:pt idx="205">
                  <c:v>3.6836822459777654</c:v>
                </c:pt>
                <c:pt idx="206">
                  <c:v>5.6129910563207774</c:v>
                </c:pt>
                <c:pt idx="207">
                  <c:v>1.0375589099942484</c:v>
                </c:pt>
                <c:pt idx="208">
                  <c:v>6.8660995194465722</c:v>
                </c:pt>
                <c:pt idx="209">
                  <c:v>5.7474747472253407</c:v>
                </c:pt>
                <c:pt idx="210">
                  <c:v>4.8529869577846343</c:v>
                </c:pt>
                <c:pt idx="211">
                  <c:v>2.1954702880588108</c:v>
                </c:pt>
                <c:pt idx="212">
                  <c:v>3.5639764312305378</c:v>
                </c:pt>
                <c:pt idx="213">
                  <c:v>1.2618463279989578</c:v>
                </c:pt>
                <c:pt idx="214">
                  <c:v>0.54763923813016646</c:v>
                </c:pt>
                <c:pt idx="215">
                  <c:v>8.0881161448950962</c:v>
                </c:pt>
                <c:pt idx="216">
                  <c:v>6.663308002630993</c:v>
                </c:pt>
                <c:pt idx="217">
                  <c:v>3.6570743410433435</c:v>
                </c:pt>
                <c:pt idx="218">
                  <c:v>4.4168435839712927</c:v>
                </c:pt>
                <c:pt idx="219">
                  <c:v>121.3187903800108</c:v>
                </c:pt>
                <c:pt idx="220">
                  <c:v>6.5327964958254476</c:v>
                </c:pt>
                <c:pt idx="221">
                  <c:v>3.1034244240364783</c:v>
                </c:pt>
                <c:pt idx="222">
                  <c:v>4.9417734831538063</c:v>
                </c:pt>
                <c:pt idx="223">
                  <c:v>1292.9184805089149</c:v>
                </c:pt>
                <c:pt idx="224">
                  <c:v>517.00143133046674</c:v>
                </c:pt>
                <c:pt idx="225">
                  <c:v>2.889059990368319</c:v>
                </c:pt>
                <c:pt idx="226">
                  <c:v>7.0323725582662959</c:v>
                </c:pt>
                <c:pt idx="227">
                  <c:v>399.77201200541879</c:v>
                </c:pt>
                <c:pt idx="228">
                  <c:v>1623.1886422077785</c:v>
                </c:pt>
                <c:pt idx="229">
                  <c:v>4.9508194113835131</c:v>
                </c:pt>
                <c:pt idx="230">
                  <c:v>0.90007025216482739</c:v>
                </c:pt>
                <c:pt idx="231">
                  <c:v>2.9364015419699907</c:v>
                </c:pt>
                <c:pt idx="232">
                  <c:v>6.2230839953709163</c:v>
                </c:pt>
                <c:pt idx="233">
                  <c:v>8.2874952493598837</c:v>
                </c:pt>
                <c:pt idx="234">
                  <c:v>1.7627494497280338</c:v>
                </c:pt>
                <c:pt idx="235">
                  <c:v>9.1169912442151819</c:v>
                </c:pt>
                <c:pt idx="236">
                  <c:v>4.6268201884564384</c:v>
                </c:pt>
                <c:pt idx="237">
                  <c:v>3.5348124315008822</c:v>
                </c:pt>
                <c:pt idx="238">
                  <c:v>7.1836732351010362</c:v>
                </c:pt>
                <c:pt idx="239">
                  <c:v>9.022353061940052</c:v>
                </c:pt>
                <c:pt idx="240">
                  <c:v>6.6164600746329016</c:v>
                </c:pt>
                <c:pt idx="241">
                  <c:v>5.6175933473624271</c:v>
                </c:pt>
                <c:pt idx="242">
                  <c:v>9.9995425967125566</c:v>
                </c:pt>
                <c:pt idx="243">
                  <c:v>4.9113545628573654</c:v>
                </c:pt>
                <c:pt idx="244">
                  <c:v>9.1633260879036911</c:v>
                </c:pt>
                <c:pt idx="245">
                  <c:v>4.5727556591436844</c:v>
                </c:pt>
                <c:pt idx="246">
                  <c:v>2.4257327935800035</c:v>
                </c:pt>
                <c:pt idx="247">
                  <c:v>1.2984937114203721</c:v>
                </c:pt>
                <c:pt idx="248">
                  <c:v>3.3930244313018445</c:v>
                </c:pt>
                <c:pt idx="249">
                  <c:v>3.4231545691686662</c:v>
                </c:pt>
                <c:pt idx="250">
                  <c:v>1.8460509040400785</c:v>
                </c:pt>
                <c:pt idx="251">
                  <c:v>0.49613231081008569</c:v>
                </c:pt>
                <c:pt idx="252">
                  <c:v>3.6325185187219287</c:v>
                </c:pt>
                <c:pt idx="253">
                  <c:v>9.4541761470563177</c:v>
                </c:pt>
                <c:pt idx="254">
                  <c:v>4.2280614919256498</c:v>
                </c:pt>
                <c:pt idx="255">
                  <c:v>0.69276092500968778</c:v>
                </c:pt>
                <c:pt idx="256">
                  <c:v>8.8835863531436221</c:v>
                </c:pt>
                <c:pt idx="257">
                  <c:v>3.5470608468675158</c:v>
                </c:pt>
                <c:pt idx="258">
                  <c:v>6.2737295728087448</c:v>
                </c:pt>
                <c:pt idx="259">
                  <c:v>7.4119997462436347</c:v>
                </c:pt>
                <c:pt idx="260">
                  <c:v>7.0142506319489115</c:v>
                </c:pt>
                <c:pt idx="261">
                  <c:v>7.996368087933047</c:v>
                </c:pt>
                <c:pt idx="262">
                  <c:v>2.7538609097250921</c:v>
                </c:pt>
                <c:pt idx="263">
                  <c:v>0.98061389632983276</c:v>
                </c:pt>
                <c:pt idx="264">
                  <c:v>6.4265750384608111</c:v>
                </c:pt>
                <c:pt idx="265">
                  <c:v>8.2463381860181588</c:v>
                </c:pt>
                <c:pt idx="266">
                  <c:v>6.5699225441343456</c:v>
                </c:pt>
                <c:pt idx="267">
                  <c:v>2.1894241370232481</c:v>
                </c:pt>
                <c:pt idx="268">
                  <c:v>6.2925365536320612</c:v>
                </c:pt>
                <c:pt idx="269">
                  <c:v>7.1805354697786674</c:v>
                </c:pt>
                <c:pt idx="270">
                  <c:v>1.7767563777950734</c:v>
                </c:pt>
                <c:pt idx="271">
                  <c:v>2.3082199708050766</c:v>
                </c:pt>
                <c:pt idx="272">
                  <c:v>2.7600992845214343</c:v>
                </c:pt>
                <c:pt idx="273">
                  <c:v>8.7335422484784413</c:v>
                </c:pt>
                <c:pt idx="274">
                  <c:v>1.7018722627245009</c:v>
                </c:pt>
                <c:pt idx="275">
                  <c:v>9.6625808758713383</c:v>
                </c:pt>
                <c:pt idx="276">
                  <c:v>9.8861141759444813</c:v>
                </c:pt>
                <c:pt idx="277">
                  <c:v>2.4712152834062939</c:v>
                </c:pt>
                <c:pt idx="278">
                  <c:v>3.9779717074866872</c:v>
                </c:pt>
                <c:pt idx="279">
                  <c:v>2.6043334594085077</c:v>
                </c:pt>
                <c:pt idx="280">
                  <c:v>6.1802571065778089</c:v>
                </c:pt>
              </c:numCache>
            </c:numRef>
          </c:yVal>
          <c:smooth val="1"/>
        </c:ser>
        <c:ser>
          <c:idx val="14"/>
          <c:order val="14"/>
          <c:spPr>
            <a:ln w="12700">
              <a:solidFill>
                <a:schemeClr val="tx1"/>
              </a:solidFill>
              <a:prstDash val="dash"/>
            </a:ln>
          </c:spPr>
          <c:marker>
            <c:symbol val="none"/>
          </c:marker>
          <c:dPt>
            <c:idx val="1"/>
            <c:bubble3D val="0"/>
            <c:spPr>
              <a:ln w="12700">
                <a:solidFill>
                  <a:schemeClr val="bg1">
                    <a:lumMod val="85000"/>
                  </a:schemeClr>
                </a:solidFill>
                <a:prstDash val="dash"/>
              </a:ln>
            </c:spPr>
          </c:dPt>
          <c:xVal>
            <c:numRef>
              <c:f>scaler!$AB$1:$AB$2</c:f>
              <c:numCache>
                <c:formatCode>General</c:formatCode>
                <c:ptCount val="2"/>
                <c:pt idx="0">
                  <c:v>100</c:v>
                </c:pt>
                <c:pt idx="1">
                  <c:v>380</c:v>
                </c:pt>
              </c:numCache>
            </c:numRef>
          </c:xVal>
          <c:yVal>
            <c:numRef>
              <c:f>scaler!$AC$1:$AC$2</c:f>
              <c:numCache>
                <c:formatCode>General</c:formatCode>
                <c:ptCount val="2"/>
                <c:pt idx="0">
                  <c:v>50</c:v>
                </c:pt>
                <c:pt idx="1">
                  <c:v>50</c:v>
                </c:pt>
              </c:numCache>
            </c:numRef>
          </c:yVal>
          <c:smooth val="1"/>
        </c:ser>
        <c:dLbls>
          <c:showLegendKey val="0"/>
          <c:showVal val="0"/>
          <c:showCatName val="0"/>
          <c:showSerName val="0"/>
          <c:showPercent val="0"/>
          <c:showBubbleSize val="0"/>
        </c:dLbls>
        <c:axId val="104287232"/>
        <c:axId val="105726720"/>
      </c:scatterChart>
      <c:valAx>
        <c:axId val="104287232"/>
        <c:scaling>
          <c:orientation val="minMax"/>
          <c:max val="148"/>
          <c:min val="120"/>
        </c:scaling>
        <c:delete val="0"/>
        <c:axPos val="b"/>
        <c:numFmt formatCode="General" sourceLinked="1"/>
        <c:majorTickMark val="out"/>
        <c:minorTickMark val="none"/>
        <c:tickLblPos val="nextTo"/>
        <c:txPr>
          <a:bodyPr/>
          <a:lstStyle/>
          <a:p>
            <a:pPr>
              <a:defRPr sz="2000"/>
            </a:pPr>
            <a:endParaRPr lang="en-US"/>
          </a:p>
        </c:txPr>
        <c:crossAx val="105726720"/>
        <c:crossesAt val="0"/>
        <c:crossBetween val="midCat"/>
        <c:majorUnit val="5"/>
      </c:valAx>
      <c:valAx>
        <c:axId val="105726720"/>
        <c:scaling>
          <c:orientation val="minMax"/>
          <c:min val="0"/>
        </c:scaling>
        <c:delete val="0"/>
        <c:axPos val="l"/>
        <c:numFmt formatCode="General" sourceLinked="1"/>
        <c:majorTickMark val="out"/>
        <c:minorTickMark val="none"/>
        <c:tickLblPos val="nextTo"/>
        <c:txPr>
          <a:bodyPr/>
          <a:lstStyle/>
          <a:p>
            <a:pPr>
              <a:defRPr sz="2000"/>
            </a:pPr>
            <a:endParaRPr lang="en-US"/>
          </a:p>
        </c:txPr>
        <c:crossAx val="104287232"/>
        <c:crosses val="autoZero"/>
        <c:crossBetween val="midCat"/>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5302302870621"/>
          <c:y val="3.2822792181081056E-2"/>
          <c:w val="0.79481223606583062"/>
          <c:h val="0.83807529369027556"/>
        </c:manualLayout>
      </c:layout>
      <c:scatterChart>
        <c:scatterStyle val="lineMarker"/>
        <c:varyColors val="0"/>
        <c:ser>
          <c:idx val="1"/>
          <c:order val="0"/>
          <c:tx>
            <c:v>LIZ 500</c:v>
          </c:tx>
          <c:spPr>
            <a:ln w="28575">
              <a:noFill/>
            </a:ln>
          </c:spPr>
          <c:marker>
            <c:symbol val="diamond"/>
            <c:size val="6"/>
            <c:spPr>
              <a:solidFill>
                <a:srgbClr val="0000FF"/>
              </a:solidFill>
              <a:ln>
                <a:solidFill>
                  <a:srgbClr val="0000FF"/>
                </a:solidFill>
                <a:prstDash val="solid"/>
              </a:ln>
            </c:spPr>
          </c:marker>
          <c:xVal>
            <c:numRef>
              <c:f>Summary!$H$4:$H$223</c:f>
              <c:numCache>
                <c:formatCode>0.000</c:formatCode>
                <c:ptCount val="220"/>
                <c:pt idx="0">
                  <c:v>122.30624999999999</c:v>
                </c:pt>
                <c:pt idx="1">
                  <c:v>126.4</c:v>
                </c:pt>
                <c:pt idx="2">
                  <c:v>130.52125000000004</c:v>
                </c:pt>
                <c:pt idx="3">
                  <c:v>134.67937499999849</c:v>
                </c:pt>
                <c:pt idx="4">
                  <c:v>138.85625000000007</c:v>
                </c:pt>
                <c:pt idx="5">
                  <c:v>143.43875</c:v>
                </c:pt>
                <c:pt idx="6">
                  <c:v>147.84374999999997</c:v>
                </c:pt>
                <c:pt idx="7">
                  <c:v>152.12312499999999</c:v>
                </c:pt>
                <c:pt idx="8">
                  <c:v>156.25187499999998</c:v>
                </c:pt>
                <c:pt idx="9">
                  <c:v>160.28125</c:v>
                </c:pt>
                <c:pt idx="10">
                  <c:v>164.35125000000087</c:v>
                </c:pt>
                <c:pt idx="11">
                  <c:v>168.37812500000001</c:v>
                </c:pt>
                <c:pt idx="13">
                  <c:v>183.87562499999999</c:v>
                </c:pt>
                <c:pt idx="14">
                  <c:v>185.87437499999999</c:v>
                </c:pt>
                <c:pt idx="15">
                  <c:v>187.86625000000001</c:v>
                </c:pt>
                <c:pt idx="16">
                  <c:v>191.8475</c:v>
                </c:pt>
                <c:pt idx="17">
                  <c:v>195.86312500000003</c:v>
                </c:pt>
                <c:pt idx="18">
                  <c:v>199.79187499999998</c:v>
                </c:pt>
                <c:pt idx="19">
                  <c:v>201.76937499999912</c:v>
                </c:pt>
                <c:pt idx="20">
                  <c:v>203.74874999999997</c:v>
                </c:pt>
                <c:pt idx="21">
                  <c:v>205.78125</c:v>
                </c:pt>
                <c:pt idx="22">
                  <c:v>207.74250000000001</c:v>
                </c:pt>
                <c:pt idx="23">
                  <c:v>209.71374999999998</c:v>
                </c:pt>
                <c:pt idx="24">
                  <c:v>211.75312499999998</c:v>
                </c:pt>
                <c:pt idx="25">
                  <c:v>213.71687499999837</c:v>
                </c:pt>
                <c:pt idx="26">
                  <c:v>215.70499999999998</c:v>
                </c:pt>
                <c:pt idx="27">
                  <c:v>217.67875000000001</c:v>
                </c:pt>
                <c:pt idx="28">
                  <c:v>219.70249999999999</c:v>
                </c:pt>
                <c:pt idx="29">
                  <c:v>221.63625000000002</c:v>
                </c:pt>
                <c:pt idx="30">
                  <c:v>223.74499999999998</c:v>
                </c:pt>
                <c:pt idx="31">
                  <c:v>225.6493749999984</c:v>
                </c:pt>
                <c:pt idx="32">
                  <c:v>227.72062499999998</c:v>
                </c:pt>
                <c:pt idx="33">
                  <c:v>229.65687499999999</c:v>
                </c:pt>
                <c:pt idx="34">
                  <c:v>231.63875000000002</c:v>
                </c:pt>
                <c:pt idx="35">
                  <c:v>235.68312499999999</c:v>
                </c:pt>
                <c:pt idx="36">
                  <c:v>239.63250000000002</c:v>
                </c:pt>
                <c:pt idx="38">
                  <c:v>254.47062499999998</c:v>
                </c:pt>
                <c:pt idx="39">
                  <c:v>258.49937499999692</c:v>
                </c:pt>
                <c:pt idx="40">
                  <c:v>262.52187499999923</c:v>
                </c:pt>
                <c:pt idx="41">
                  <c:v>266.55249999999995</c:v>
                </c:pt>
                <c:pt idx="42">
                  <c:v>270.565</c:v>
                </c:pt>
                <c:pt idx="43">
                  <c:v>274.60062499999998</c:v>
                </c:pt>
                <c:pt idx="44">
                  <c:v>278.66000000000008</c:v>
                </c:pt>
                <c:pt idx="45">
                  <c:v>282.65562500000038</c:v>
                </c:pt>
                <c:pt idx="46">
                  <c:v>286.73062500000003</c:v>
                </c:pt>
                <c:pt idx="47">
                  <c:v>290.760625</c:v>
                </c:pt>
                <c:pt idx="49">
                  <c:v>303.69312499999899</c:v>
                </c:pt>
                <c:pt idx="50">
                  <c:v>307.74999999999994</c:v>
                </c:pt>
                <c:pt idx="51">
                  <c:v>311.82437500000003</c:v>
                </c:pt>
                <c:pt idx="52">
                  <c:v>315.89624999999899</c:v>
                </c:pt>
                <c:pt idx="53">
                  <c:v>319.97000000000003</c:v>
                </c:pt>
                <c:pt idx="54">
                  <c:v>324.02187499999923</c:v>
                </c:pt>
                <c:pt idx="55">
                  <c:v>328.07749999999999</c:v>
                </c:pt>
                <c:pt idx="56">
                  <c:v>332.13812499999869</c:v>
                </c:pt>
                <c:pt idx="57">
                  <c:v>336.18437499999999</c:v>
                </c:pt>
                <c:pt idx="58">
                  <c:v>340.22937499999864</c:v>
                </c:pt>
                <c:pt idx="60">
                  <c:v>110.74125000000099</c:v>
                </c:pt>
                <c:pt idx="61">
                  <c:v>114.84937499999998</c:v>
                </c:pt>
                <c:pt idx="62">
                  <c:v>118.84812500000002</c:v>
                </c:pt>
                <c:pt idx="63">
                  <c:v>122.81062500000063</c:v>
                </c:pt>
                <c:pt idx="64">
                  <c:v>127.02062500000002</c:v>
                </c:pt>
                <c:pt idx="65">
                  <c:v>131.23687499999932</c:v>
                </c:pt>
                <c:pt idx="66">
                  <c:v>135.35375000000002</c:v>
                </c:pt>
                <c:pt idx="67">
                  <c:v>139.44374999999999</c:v>
                </c:pt>
                <c:pt idx="69">
                  <c:v>162.26625000000001</c:v>
                </c:pt>
                <c:pt idx="70">
                  <c:v>166.29937499999932</c:v>
                </c:pt>
                <c:pt idx="71">
                  <c:v>170.3175</c:v>
                </c:pt>
                <c:pt idx="72">
                  <c:v>174.33625000000006</c:v>
                </c:pt>
                <c:pt idx="73">
                  <c:v>178.35375000000005</c:v>
                </c:pt>
                <c:pt idx="74">
                  <c:v>182.37125</c:v>
                </c:pt>
                <c:pt idx="75">
                  <c:v>185.40500000000003</c:v>
                </c:pt>
                <c:pt idx="76">
                  <c:v>186.354375</c:v>
                </c:pt>
                <c:pt idx="77">
                  <c:v>190.35062500000001</c:v>
                </c:pt>
                <c:pt idx="78">
                  <c:v>201.30437499999996</c:v>
                </c:pt>
                <c:pt idx="80">
                  <c:v>215.96562499999999</c:v>
                </c:pt>
                <c:pt idx="81">
                  <c:v>219.91750000000002</c:v>
                </c:pt>
                <c:pt idx="82">
                  <c:v>223.88312500000001</c:v>
                </c:pt>
                <c:pt idx="83">
                  <c:v>227.85125000000087</c:v>
                </c:pt>
                <c:pt idx="84">
                  <c:v>231.85562500000006</c:v>
                </c:pt>
                <c:pt idx="85">
                  <c:v>235.79374999999999</c:v>
                </c:pt>
                <c:pt idx="86">
                  <c:v>239.71812499999993</c:v>
                </c:pt>
                <c:pt idx="87">
                  <c:v>243.72125</c:v>
                </c:pt>
                <c:pt idx="89">
                  <c:v>251.74124999999998</c:v>
                </c:pt>
                <c:pt idx="90">
                  <c:v>263.69</c:v>
                </c:pt>
                <c:pt idx="91">
                  <c:v>267.685</c:v>
                </c:pt>
                <c:pt idx="92">
                  <c:v>271.66000000000008</c:v>
                </c:pt>
                <c:pt idx="93">
                  <c:v>275.671875</c:v>
                </c:pt>
                <c:pt idx="94">
                  <c:v>279.66499999999996</c:v>
                </c:pt>
                <c:pt idx="95">
                  <c:v>283.65375</c:v>
                </c:pt>
                <c:pt idx="96">
                  <c:v>287.66187500000001</c:v>
                </c:pt>
                <c:pt idx="97">
                  <c:v>291.69437500000004</c:v>
                </c:pt>
                <c:pt idx="99">
                  <c:v>306.00812499999893</c:v>
                </c:pt>
                <c:pt idx="100">
                  <c:v>310.10562499999997</c:v>
                </c:pt>
                <c:pt idx="101">
                  <c:v>314.19</c:v>
                </c:pt>
                <c:pt idx="102">
                  <c:v>318.24749999999995</c:v>
                </c:pt>
                <c:pt idx="103">
                  <c:v>322.32</c:v>
                </c:pt>
                <c:pt idx="104">
                  <c:v>326.36687500000005</c:v>
                </c:pt>
                <c:pt idx="105">
                  <c:v>330.44687500000003</c:v>
                </c:pt>
                <c:pt idx="106">
                  <c:v>334.49249999999893</c:v>
                </c:pt>
                <c:pt idx="107">
                  <c:v>338.549375</c:v>
                </c:pt>
                <c:pt idx="108">
                  <c:v>342.54874999999964</c:v>
                </c:pt>
                <c:pt idx="109">
                  <c:v>346.54312500000003</c:v>
                </c:pt>
                <c:pt idx="110">
                  <c:v>350.50937499999969</c:v>
                </c:pt>
                <c:pt idx="111">
                  <c:v>354.47250000000003</c:v>
                </c:pt>
                <c:pt idx="112">
                  <c:v>358.58187500000003</c:v>
                </c:pt>
                <c:pt idx="114">
                  <c:v>101.17312500000003</c:v>
                </c:pt>
                <c:pt idx="115">
                  <c:v>105.12312500000002</c:v>
                </c:pt>
                <c:pt idx="116">
                  <c:v>109.05062500000012</c:v>
                </c:pt>
                <c:pt idx="117">
                  <c:v>113.02374999999998</c:v>
                </c:pt>
                <c:pt idx="118">
                  <c:v>115.04812500000052</c:v>
                </c:pt>
                <c:pt idx="119">
                  <c:v>117.02187499999998</c:v>
                </c:pt>
                <c:pt idx="120">
                  <c:v>119.04937499999997</c:v>
                </c:pt>
                <c:pt idx="121">
                  <c:v>121.035</c:v>
                </c:pt>
                <c:pt idx="122">
                  <c:v>123.07624999999999</c:v>
                </c:pt>
                <c:pt idx="123">
                  <c:v>125.07687499999975</c:v>
                </c:pt>
                <c:pt idx="124">
                  <c:v>127.13624999999999</c:v>
                </c:pt>
                <c:pt idx="125">
                  <c:v>129.14250000000001</c:v>
                </c:pt>
                <c:pt idx="126">
                  <c:v>131.20562499999932</c:v>
                </c:pt>
                <c:pt idx="127">
                  <c:v>133.23437499999972</c:v>
                </c:pt>
                <c:pt idx="128">
                  <c:v>135.32875000000001</c:v>
                </c:pt>
                <c:pt idx="130">
                  <c:v>153.64312499999932</c:v>
                </c:pt>
                <c:pt idx="131">
                  <c:v>157.67562499999912</c:v>
                </c:pt>
                <c:pt idx="132">
                  <c:v>161.73499999999999</c:v>
                </c:pt>
                <c:pt idx="133">
                  <c:v>165.92250000000001</c:v>
                </c:pt>
                <c:pt idx="134">
                  <c:v>169.85750000000004</c:v>
                </c:pt>
                <c:pt idx="135">
                  <c:v>173.86000000000004</c:v>
                </c:pt>
                <c:pt idx="136">
                  <c:v>177.86187500000003</c:v>
                </c:pt>
                <c:pt idx="137">
                  <c:v>181.823125</c:v>
                </c:pt>
                <c:pt idx="138">
                  <c:v>185.830625</c:v>
                </c:pt>
                <c:pt idx="139">
                  <c:v>189.80437500000002</c:v>
                </c:pt>
                <c:pt idx="140">
                  <c:v>193.75750000000002</c:v>
                </c:pt>
                <c:pt idx="141">
                  <c:v>197.72125</c:v>
                </c:pt>
                <c:pt idx="142">
                  <c:v>201.59812500000004</c:v>
                </c:pt>
                <c:pt idx="143">
                  <c:v>205.89125000000001</c:v>
                </c:pt>
                <c:pt idx="145">
                  <c:v>221.59687499999998</c:v>
                </c:pt>
                <c:pt idx="146">
                  <c:v>225.54374999999999</c:v>
                </c:pt>
                <c:pt idx="147">
                  <c:v>229.53187499999996</c:v>
                </c:pt>
                <c:pt idx="148">
                  <c:v>233.51624999999999</c:v>
                </c:pt>
                <c:pt idx="149">
                  <c:v>237.47687499999995</c:v>
                </c:pt>
                <c:pt idx="150">
                  <c:v>241.47187499999998</c:v>
                </c:pt>
                <c:pt idx="151">
                  <c:v>245.48062499999997</c:v>
                </c:pt>
                <c:pt idx="152">
                  <c:v>249.46062500000002</c:v>
                </c:pt>
                <c:pt idx="154">
                  <c:v>261.30124999999964</c:v>
                </c:pt>
                <c:pt idx="155">
                  <c:v>269.41124999999869</c:v>
                </c:pt>
                <c:pt idx="156">
                  <c:v>273.46749999999969</c:v>
                </c:pt>
                <c:pt idx="157">
                  <c:v>275.46562499999999</c:v>
                </c:pt>
                <c:pt idx="158">
                  <c:v>277.52874999999869</c:v>
                </c:pt>
                <c:pt idx="159">
                  <c:v>281.57687499999969</c:v>
                </c:pt>
                <c:pt idx="160">
                  <c:v>285.64749999999998</c:v>
                </c:pt>
                <c:pt idx="161">
                  <c:v>287.65437500000007</c:v>
                </c:pt>
                <c:pt idx="162">
                  <c:v>289.72624999999869</c:v>
                </c:pt>
                <c:pt idx="163">
                  <c:v>291.74937499999999</c:v>
                </c:pt>
                <c:pt idx="164">
                  <c:v>293.80187500000011</c:v>
                </c:pt>
                <c:pt idx="165">
                  <c:v>297.87187500000005</c:v>
                </c:pt>
                <c:pt idx="166">
                  <c:v>302.00499999999994</c:v>
                </c:pt>
                <c:pt idx="167">
                  <c:v>306.13687500000003</c:v>
                </c:pt>
                <c:pt idx="168">
                  <c:v>310.27750000000003</c:v>
                </c:pt>
                <c:pt idx="169">
                  <c:v>314.41249999999923</c:v>
                </c:pt>
                <c:pt idx="170">
                  <c:v>318.54249999999996</c:v>
                </c:pt>
                <c:pt idx="171">
                  <c:v>322.74374999999969</c:v>
                </c:pt>
                <c:pt idx="172">
                  <c:v>326.81124999999969</c:v>
                </c:pt>
                <c:pt idx="173">
                  <c:v>330.90562499999999</c:v>
                </c:pt>
                <c:pt idx="174">
                  <c:v>334.99874999999651</c:v>
                </c:pt>
                <c:pt idx="175">
                  <c:v>339.13187499999964</c:v>
                </c:pt>
                <c:pt idx="176">
                  <c:v>343.1893750000001</c:v>
                </c:pt>
                <c:pt idx="178">
                  <c:v>105.63375000000001</c:v>
                </c:pt>
                <c:pt idx="179">
                  <c:v>111.345</c:v>
                </c:pt>
                <c:pt idx="181">
                  <c:v>133.46374999999998</c:v>
                </c:pt>
                <c:pt idx="182">
                  <c:v>137.59062500000002</c:v>
                </c:pt>
                <c:pt idx="183">
                  <c:v>141.94374999999999</c:v>
                </c:pt>
                <c:pt idx="184">
                  <c:v>146.39062500000003</c:v>
                </c:pt>
                <c:pt idx="185">
                  <c:v>150.74062499999852</c:v>
                </c:pt>
                <c:pt idx="186">
                  <c:v>154.84</c:v>
                </c:pt>
                <c:pt idx="187">
                  <c:v>158.88312500000004</c:v>
                </c:pt>
                <c:pt idx="188">
                  <c:v>162.91875000000002</c:v>
                </c:pt>
                <c:pt idx="189">
                  <c:v>166.91875000000002</c:v>
                </c:pt>
                <c:pt idx="190">
                  <c:v>170.925625</c:v>
                </c:pt>
                <c:pt idx="192">
                  <c:v>213.60187499999998</c:v>
                </c:pt>
                <c:pt idx="193">
                  <c:v>217.60187499999998</c:v>
                </c:pt>
                <c:pt idx="194">
                  <c:v>221.60500000000005</c:v>
                </c:pt>
                <c:pt idx="195">
                  <c:v>225.63687499999995</c:v>
                </c:pt>
                <c:pt idx="196">
                  <c:v>229.66437499999998</c:v>
                </c:pt>
                <c:pt idx="197">
                  <c:v>233.67499999999995</c:v>
                </c:pt>
                <c:pt idx="198">
                  <c:v>237.69562499999998</c:v>
                </c:pt>
                <c:pt idx="199">
                  <c:v>241.72437499999998</c:v>
                </c:pt>
                <c:pt idx="200">
                  <c:v>245.76062499999998</c:v>
                </c:pt>
                <c:pt idx="201">
                  <c:v>249.78187499999996</c:v>
                </c:pt>
                <c:pt idx="202">
                  <c:v>251.79562499999992</c:v>
                </c:pt>
                <c:pt idx="203">
                  <c:v>253.78562499999998</c:v>
                </c:pt>
                <c:pt idx="204">
                  <c:v>257.81000000000006</c:v>
                </c:pt>
                <c:pt idx="205">
                  <c:v>261.86937500000005</c:v>
                </c:pt>
                <c:pt idx="206">
                  <c:v>265.93249999999864</c:v>
                </c:pt>
                <c:pt idx="207">
                  <c:v>267.75375000000003</c:v>
                </c:pt>
                <c:pt idx="208">
                  <c:v>271.79749999999899</c:v>
                </c:pt>
                <c:pt idx="209">
                  <c:v>275.87812499999899</c:v>
                </c:pt>
                <c:pt idx="210">
                  <c:v>279.91937499999869</c:v>
                </c:pt>
                <c:pt idx="211">
                  <c:v>316.98562500000003</c:v>
                </c:pt>
                <c:pt idx="212">
                  <c:v>321.11250000000001</c:v>
                </c:pt>
                <c:pt idx="213">
                  <c:v>325.22499999999923</c:v>
                </c:pt>
                <c:pt idx="214">
                  <c:v>329.375</c:v>
                </c:pt>
                <c:pt idx="215">
                  <c:v>333.37374999999969</c:v>
                </c:pt>
                <c:pt idx="216">
                  <c:v>337.45187499999969</c:v>
                </c:pt>
                <c:pt idx="217">
                  <c:v>341.60624999999999</c:v>
                </c:pt>
                <c:pt idx="218">
                  <c:v>349.62374999999969</c:v>
                </c:pt>
                <c:pt idx="219">
                  <c:v>353.62062499999996</c:v>
                </c:pt>
              </c:numCache>
            </c:numRef>
          </c:xVal>
          <c:yVal>
            <c:numRef>
              <c:f>Summary!$I$4:$I$223</c:f>
              <c:numCache>
                <c:formatCode>0.000</c:formatCode>
                <c:ptCount val="220"/>
                <c:pt idx="0">
                  <c:v>7.3564031065914637E-2</c:v>
                </c:pt>
                <c:pt idx="1">
                  <c:v>6.4394616752232944E-2</c:v>
                </c:pt>
                <c:pt idx="2">
                  <c:v>7.3291654822817923E-2</c:v>
                </c:pt>
                <c:pt idx="3">
                  <c:v>7.4963880191289828E-2</c:v>
                </c:pt>
                <c:pt idx="4">
                  <c:v>6.2915286960586528E-2</c:v>
                </c:pt>
                <c:pt idx="5">
                  <c:v>6.8105310610363595E-2</c:v>
                </c:pt>
                <c:pt idx="6">
                  <c:v>6.3757352517181981E-2</c:v>
                </c:pt>
                <c:pt idx="7">
                  <c:v>6.8187853268252857E-2</c:v>
                </c:pt>
                <c:pt idx="8">
                  <c:v>8.0267781000023172E-2</c:v>
                </c:pt>
                <c:pt idx="9">
                  <c:v>8.3416625041621548E-2</c:v>
                </c:pt>
                <c:pt idx="10">
                  <c:v>6.9077251441171536E-2</c:v>
                </c:pt>
                <c:pt idx="11">
                  <c:v>8.1504089876932265E-2</c:v>
                </c:pt>
                <c:pt idx="13">
                  <c:v>8.0330048342241722E-2</c:v>
                </c:pt>
                <c:pt idx="14">
                  <c:v>7.3663084377451504E-2</c:v>
                </c:pt>
                <c:pt idx="15">
                  <c:v>5.8409474117358924E-2</c:v>
                </c:pt>
                <c:pt idx="16">
                  <c:v>7.2341781380707085E-2</c:v>
                </c:pt>
                <c:pt idx="17">
                  <c:v>6.1179381058217484E-2</c:v>
                </c:pt>
                <c:pt idx="18">
                  <c:v>7.0825489761812382E-2</c:v>
                </c:pt>
                <c:pt idx="19">
                  <c:v>6.2553310597177239E-2</c:v>
                </c:pt>
                <c:pt idx="20">
                  <c:v>5.5602757725372404E-2</c:v>
                </c:pt>
                <c:pt idx="21">
                  <c:v>5.239274758972285E-2</c:v>
                </c:pt>
                <c:pt idx="22">
                  <c:v>5.7096409694483763E-2</c:v>
                </c:pt>
                <c:pt idx="23">
                  <c:v>5.7140178508648116E-2</c:v>
                </c:pt>
                <c:pt idx="24">
                  <c:v>6.6605179978739215E-2</c:v>
                </c:pt>
                <c:pt idx="25">
                  <c:v>6.6605179978733303E-2</c:v>
                </c:pt>
                <c:pt idx="26">
                  <c:v>4.5898438608153923E-2</c:v>
                </c:pt>
                <c:pt idx="27">
                  <c:v>4.9108722918307673E-2</c:v>
                </c:pt>
                <c:pt idx="28">
                  <c:v>6.3718129288296357E-2</c:v>
                </c:pt>
                <c:pt idx="29">
                  <c:v>5.1752616681024072E-2</c:v>
                </c:pt>
                <c:pt idx="30">
                  <c:v>5.5497747702044124E-2</c:v>
                </c:pt>
                <c:pt idx="31">
                  <c:v>6.637959023675917E-2</c:v>
                </c:pt>
                <c:pt idx="32">
                  <c:v>5.8363087649644783E-2</c:v>
                </c:pt>
                <c:pt idx="33">
                  <c:v>6.3636336580077141E-2</c:v>
                </c:pt>
                <c:pt idx="34">
                  <c:v>5.0842895275541401E-2</c:v>
                </c:pt>
                <c:pt idx="35">
                  <c:v>7.1060420300844723E-2</c:v>
                </c:pt>
                <c:pt idx="36">
                  <c:v>8.0705224944445028E-2</c:v>
                </c:pt>
                <c:pt idx="38">
                  <c:v>6.4132025281187097E-2</c:v>
                </c:pt>
                <c:pt idx="39">
                  <c:v>7.8864334989484378E-2</c:v>
                </c:pt>
                <c:pt idx="40">
                  <c:v>7.9600565324626824E-2</c:v>
                </c:pt>
                <c:pt idx="41">
                  <c:v>7.6550636836010377E-2</c:v>
                </c:pt>
                <c:pt idx="42">
                  <c:v>7.1833139984270433E-2</c:v>
                </c:pt>
                <c:pt idx="43">
                  <c:v>6.6379590236762598E-2</c:v>
                </c:pt>
                <c:pt idx="44">
                  <c:v>5.9104427358136639E-2</c:v>
                </c:pt>
                <c:pt idx="45">
                  <c:v>6.7918456009148406E-2</c:v>
                </c:pt>
                <c:pt idx="46">
                  <c:v>7.6547915277515977E-2</c:v>
                </c:pt>
                <c:pt idx="47">
                  <c:v>7.4428377204752136E-2</c:v>
                </c:pt>
                <c:pt idx="49">
                  <c:v>7.6656702251002434E-2</c:v>
                </c:pt>
                <c:pt idx="50">
                  <c:v>7.2938330115234387E-2</c:v>
                </c:pt>
                <c:pt idx="51">
                  <c:v>7.0990022773152167E-2</c:v>
                </c:pt>
                <c:pt idx="52">
                  <c:v>7.881412732922663E-2</c:v>
                </c:pt>
                <c:pt idx="53">
                  <c:v>5.9999999999992851E-2</c:v>
                </c:pt>
                <c:pt idx="54">
                  <c:v>5.9690172278745818E-2</c:v>
                </c:pt>
                <c:pt idx="55">
                  <c:v>6.3192826597111534E-2</c:v>
                </c:pt>
                <c:pt idx="56">
                  <c:v>6.4623911983097443E-2</c:v>
                </c:pt>
                <c:pt idx="57">
                  <c:v>6.5723537133450929E-2</c:v>
                </c:pt>
                <c:pt idx="58">
                  <c:v>4.2026777178359002E-2</c:v>
                </c:pt>
                <c:pt idx="60">
                  <c:v>6.3232375673647284E-2</c:v>
                </c:pt>
                <c:pt idx="61">
                  <c:v>5.1957514695502312E-2</c:v>
                </c:pt>
                <c:pt idx="62">
                  <c:v>5.4064005277694324E-2</c:v>
                </c:pt>
                <c:pt idx="63">
                  <c:v>6.244664389167412E-2</c:v>
                </c:pt>
                <c:pt idx="64">
                  <c:v>5.1051444641656729E-2</c:v>
                </c:pt>
                <c:pt idx="65">
                  <c:v>5.6653184670710614E-2</c:v>
                </c:pt>
                <c:pt idx="66">
                  <c:v>5.4757039121312828E-2</c:v>
                </c:pt>
                <c:pt idx="67">
                  <c:v>5.4999999999997558E-2</c:v>
                </c:pt>
                <c:pt idx="69">
                  <c:v>5.0447993022525867E-2</c:v>
                </c:pt>
                <c:pt idx="70">
                  <c:v>3.1084562084739521E-2</c:v>
                </c:pt>
                <c:pt idx="71">
                  <c:v>4.4497190922572989E-2</c:v>
                </c:pt>
                <c:pt idx="72">
                  <c:v>4.8287334433232923E-2</c:v>
                </c:pt>
                <c:pt idx="73">
                  <c:v>4.6025355330876747E-2</c:v>
                </c:pt>
                <c:pt idx="74">
                  <c:v>4.8425200051210524E-2</c:v>
                </c:pt>
                <c:pt idx="75">
                  <c:v>5.0066622281379508E-2</c:v>
                </c:pt>
                <c:pt idx="76">
                  <c:v>3.7411005510855036E-2</c:v>
                </c:pt>
                <c:pt idx="77">
                  <c:v>4.5235494912732259E-2</c:v>
                </c:pt>
                <c:pt idx="78">
                  <c:v>4.5893899376724029E-2</c:v>
                </c:pt>
                <c:pt idx="80">
                  <c:v>6.1640760324102706E-2</c:v>
                </c:pt>
                <c:pt idx="81">
                  <c:v>6.5878676368003333E-2</c:v>
                </c:pt>
                <c:pt idx="82">
                  <c:v>7.0966541412134446E-2</c:v>
                </c:pt>
                <c:pt idx="83">
                  <c:v>6.8398343059849723E-2</c:v>
                </c:pt>
                <c:pt idx="84">
                  <c:v>6.0439363552788922E-2</c:v>
                </c:pt>
                <c:pt idx="85">
                  <c:v>6.1305247192500884E-2</c:v>
                </c:pt>
                <c:pt idx="86">
                  <c:v>5.9129096052619713E-2</c:v>
                </c:pt>
                <c:pt idx="87">
                  <c:v>7.135591542869249E-2</c:v>
                </c:pt>
                <c:pt idx="89">
                  <c:v>7.5795778246551315E-2</c:v>
                </c:pt>
                <c:pt idx="90">
                  <c:v>7.5982454114967152E-2</c:v>
                </c:pt>
                <c:pt idx="91">
                  <c:v>7.3303024039492765E-2</c:v>
                </c:pt>
                <c:pt idx="92">
                  <c:v>6.2182527020596033E-2</c:v>
                </c:pt>
                <c:pt idx="93">
                  <c:v>8.0184682660303166E-2</c:v>
                </c:pt>
                <c:pt idx="94">
                  <c:v>5.9441848333758693E-2</c:v>
                </c:pt>
                <c:pt idx="95">
                  <c:v>7.0604532432418543E-2</c:v>
                </c:pt>
                <c:pt idx="96">
                  <c:v>8.6195030792578023E-2</c:v>
                </c:pt>
                <c:pt idx="97">
                  <c:v>7.6938828515482477E-2</c:v>
                </c:pt>
                <c:pt idx="99">
                  <c:v>7.2315858104103833E-2</c:v>
                </c:pt>
                <c:pt idx="100">
                  <c:v>6.0328959325795184E-2</c:v>
                </c:pt>
                <c:pt idx="101">
                  <c:v>5.4405882034942163E-2</c:v>
                </c:pt>
                <c:pt idx="102">
                  <c:v>5.5677643628303394E-2</c:v>
                </c:pt>
                <c:pt idx="103">
                  <c:v>6.5828058860435454E-2</c:v>
                </c:pt>
                <c:pt idx="104">
                  <c:v>5.653538714822557E-2</c:v>
                </c:pt>
                <c:pt idx="105">
                  <c:v>4.0119612826309534E-2</c:v>
                </c:pt>
                <c:pt idx="106">
                  <c:v>5.6273143387111757E-2</c:v>
                </c:pt>
                <c:pt idx="107">
                  <c:v>7.2706602176149673E-2</c:v>
                </c:pt>
                <c:pt idx="108">
                  <c:v>5.7489129407215164E-2</c:v>
                </c:pt>
                <c:pt idx="109">
                  <c:v>4.7988713950954123E-2</c:v>
                </c:pt>
                <c:pt idx="110">
                  <c:v>5.7904375194516418E-2</c:v>
                </c:pt>
                <c:pt idx="111">
                  <c:v>6.9137544069779511E-2</c:v>
                </c:pt>
                <c:pt idx="112">
                  <c:v>6.5951370973873991E-2</c:v>
                </c:pt>
                <c:pt idx="114">
                  <c:v>5.0953410091967084E-2</c:v>
                </c:pt>
                <c:pt idx="115">
                  <c:v>5.9745990102547587E-2</c:v>
                </c:pt>
                <c:pt idx="116">
                  <c:v>5.2848052628898183E-2</c:v>
                </c:pt>
                <c:pt idx="117">
                  <c:v>5.5482730045784794E-2</c:v>
                </c:pt>
                <c:pt idx="118">
                  <c:v>5.4310066592972904E-2</c:v>
                </c:pt>
                <c:pt idx="119">
                  <c:v>4.8609841253254675E-2</c:v>
                </c:pt>
                <c:pt idx="120">
                  <c:v>5.5433894565207503E-2</c:v>
                </c:pt>
                <c:pt idx="121">
                  <c:v>4.9531134989350134E-2</c:v>
                </c:pt>
                <c:pt idx="122">
                  <c:v>5.3150729063673324E-2</c:v>
                </c:pt>
                <c:pt idx="123">
                  <c:v>5.1344425208585322E-2</c:v>
                </c:pt>
                <c:pt idx="124">
                  <c:v>4.9648766349225874E-2</c:v>
                </c:pt>
                <c:pt idx="125">
                  <c:v>5.347896782848207E-2</c:v>
                </c:pt>
                <c:pt idx="126">
                  <c:v>4.9929116421853874E-2</c:v>
                </c:pt>
                <c:pt idx="127">
                  <c:v>5.5011362462676967E-2</c:v>
                </c:pt>
                <c:pt idx="128">
                  <c:v>5.4144867408338432E-2</c:v>
                </c:pt>
                <c:pt idx="130">
                  <c:v>5.4248655897327192E-2</c:v>
                </c:pt>
                <c:pt idx="131">
                  <c:v>5.5853230285570439E-2</c:v>
                </c:pt>
                <c:pt idx="132">
                  <c:v>7.4296702484034097E-2</c:v>
                </c:pt>
                <c:pt idx="133">
                  <c:v>5.9497899122571717E-2</c:v>
                </c:pt>
                <c:pt idx="134">
                  <c:v>7.3981979787872895E-2</c:v>
                </c:pt>
                <c:pt idx="135">
                  <c:v>6.8896056974742922E-2</c:v>
                </c:pt>
                <c:pt idx="136">
                  <c:v>5.4432680134884823E-2</c:v>
                </c:pt>
                <c:pt idx="137">
                  <c:v>7.4091722434654894E-2</c:v>
                </c:pt>
                <c:pt idx="138">
                  <c:v>5.2213504000403636E-2</c:v>
                </c:pt>
                <c:pt idx="139">
                  <c:v>5.9326076335236844E-2</c:v>
                </c:pt>
                <c:pt idx="140">
                  <c:v>4.8373546489790566E-2</c:v>
                </c:pt>
                <c:pt idx="141">
                  <c:v>5.0579969684976654E-2</c:v>
                </c:pt>
                <c:pt idx="142">
                  <c:v>5.3319008492900812E-2</c:v>
                </c:pt>
                <c:pt idx="143">
                  <c:v>5.5842039122264424E-2</c:v>
                </c:pt>
                <c:pt idx="145">
                  <c:v>7.8291655579202146E-2</c:v>
                </c:pt>
                <c:pt idx="146">
                  <c:v>6.4999999999997657E-2</c:v>
                </c:pt>
                <c:pt idx="147">
                  <c:v>4.9962485926943571E-2</c:v>
                </c:pt>
                <c:pt idx="148">
                  <c:v>6.9366178117772598E-2</c:v>
                </c:pt>
                <c:pt idx="149">
                  <c:v>5.8619535992707493E-2</c:v>
                </c:pt>
                <c:pt idx="150">
                  <c:v>6.0906348875414906E-2</c:v>
                </c:pt>
                <c:pt idx="151">
                  <c:v>5.7441999733067108E-2</c:v>
                </c:pt>
                <c:pt idx="152">
                  <c:v>5.8134183862278734E-2</c:v>
                </c:pt>
                <c:pt idx="154">
                  <c:v>7.022582620849889E-2</c:v>
                </c:pt>
                <c:pt idx="155">
                  <c:v>5.9986109503230134E-2</c:v>
                </c:pt>
                <c:pt idx="156">
                  <c:v>6.6882982389637913E-2</c:v>
                </c:pt>
                <c:pt idx="157">
                  <c:v>5.8191494223812729E-2</c:v>
                </c:pt>
                <c:pt idx="158">
                  <c:v>5.9539902586418822E-2</c:v>
                </c:pt>
                <c:pt idx="159">
                  <c:v>6.7203050525997704E-2</c:v>
                </c:pt>
                <c:pt idx="160">
                  <c:v>6.8847657912244828E-2</c:v>
                </c:pt>
                <c:pt idx="161">
                  <c:v>6.3347586115549512E-2</c:v>
                </c:pt>
                <c:pt idx="162">
                  <c:v>6.2915286960587832E-2</c:v>
                </c:pt>
                <c:pt idx="163">
                  <c:v>8.2013718364667892E-2</c:v>
                </c:pt>
                <c:pt idx="164">
                  <c:v>5.7760280470230088E-2</c:v>
                </c:pt>
                <c:pt idx="165">
                  <c:v>6.2739540961032014E-2</c:v>
                </c:pt>
                <c:pt idx="166">
                  <c:v>7.4117024585003952E-2</c:v>
                </c:pt>
                <c:pt idx="167">
                  <c:v>5.6888047953855533E-2</c:v>
                </c:pt>
                <c:pt idx="168">
                  <c:v>5.6509586207407425E-2</c:v>
                </c:pt>
                <c:pt idx="169">
                  <c:v>6.4239136565395066E-2</c:v>
                </c:pt>
                <c:pt idx="170">
                  <c:v>5.9160797830990659E-2</c:v>
                </c:pt>
                <c:pt idx="171">
                  <c:v>6.8690125442700312E-2</c:v>
                </c:pt>
                <c:pt idx="172">
                  <c:v>7.3109506905737004E-2</c:v>
                </c:pt>
                <c:pt idx="173">
                  <c:v>4.7041648213760785E-2</c:v>
                </c:pt>
                <c:pt idx="174">
                  <c:v>5.1623637996562922E-2</c:v>
                </c:pt>
                <c:pt idx="175">
                  <c:v>6.0466933112243215E-2</c:v>
                </c:pt>
                <c:pt idx="176">
                  <c:v>4.8644115779821646E-2</c:v>
                </c:pt>
                <c:pt idx="178">
                  <c:v>4.7169905660283284E-2</c:v>
                </c:pt>
                <c:pt idx="179">
                  <c:v>4.6332134277052323E-2</c:v>
                </c:pt>
                <c:pt idx="181">
                  <c:v>4.8149074065173866E-2</c:v>
                </c:pt>
                <c:pt idx="182">
                  <c:v>6.0494490107228148E-2</c:v>
                </c:pt>
                <c:pt idx="183">
                  <c:v>4.7028360237915914E-2</c:v>
                </c:pt>
                <c:pt idx="184">
                  <c:v>5.1571148264639093E-2</c:v>
                </c:pt>
                <c:pt idx="185">
                  <c:v>4.3122886421634872E-2</c:v>
                </c:pt>
                <c:pt idx="186">
                  <c:v>3.9999999999996316E-2</c:v>
                </c:pt>
                <c:pt idx="187">
                  <c:v>3.8248093634413692E-2</c:v>
                </c:pt>
                <c:pt idx="188">
                  <c:v>4.2720018726588954E-2</c:v>
                </c:pt>
                <c:pt idx="189">
                  <c:v>4.256367778595959E-2</c:v>
                </c:pt>
                <c:pt idx="190">
                  <c:v>3.8465352375006048E-2</c:v>
                </c:pt>
                <c:pt idx="192">
                  <c:v>5.0625257200990953E-2</c:v>
                </c:pt>
                <c:pt idx="193">
                  <c:v>4.7499999999994415E-2</c:v>
                </c:pt>
                <c:pt idx="194">
                  <c:v>5.0990195135926022E-2</c:v>
                </c:pt>
                <c:pt idx="195">
                  <c:v>5.3381488676630902E-2</c:v>
                </c:pt>
                <c:pt idx="196">
                  <c:v>5.1246951128818503E-2</c:v>
                </c:pt>
                <c:pt idx="197">
                  <c:v>5.4528280124472923E-2</c:v>
                </c:pt>
                <c:pt idx="198">
                  <c:v>5.2149624479310104E-2</c:v>
                </c:pt>
                <c:pt idx="199">
                  <c:v>4.9795414782222477E-2</c:v>
                </c:pt>
                <c:pt idx="200">
                  <c:v>5.5071922670876294E-2</c:v>
                </c:pt>
                <c:pt idx="201">
                  <c:v>5.9466377054604398E-2</c:v>
                </c:pt>
                <c:pt idx="202">
                  <c:v>6.6929689475848902E-2</c:v>
                </c:pt>
                <c:pt idx="203">
                  <c:v>5.1506472085232423E-2</c:v>
                </c:pt>
                <c:pt idx="204">
                  <c:v>5.0332229568468341E-2</c:v>
                </c:pt>
                <c:pt idx="205">
                  <c:v>4.4342417615638528E-2</c:v>
                </c:pt>
                <c:pt idx="206">
                  <c:v>5.7213052123919833E-2</c:v>
                </c:pt>
                <c:pt idx="207">
                  <c:v>5.0315670189975424E-2</c:v>
                </c:pt>
                <c:pt idx="208">
                  <c:v>5.6627437401560704E-2</c:v>
                </c:pt>
                <c:pt idx="209">
                  <c:v>6.0356579315490703E-2</c:v>
                </c:pt>
                <c:pt idx="210">
                  <c:v>5.3475072074138028E-2</c:v>
                </c:pt>
                <c:pt idx="211">
                  <c:v>3.5207716957111793E-2</c:v>
                </c:pt>
                <c:pt idx="212">
                  <c:v>5.409867527645202E-2</c:v>
                </c:pt>
                <c:pt idx="213">
                  <c:v>5.3040864749100303E-2</c:v>
                </c:pt>
                <c:pt idx="214">
                  <c:v>9.0332718325086866E-2</c:v>
                </c:pt>
                <c:pt idx="215">
                  <c:v>5.3525694764296812E-2</c:v>
                </c:pt>
                <c:pt idx="216">
                  <c:v>3.6736675589031334E-2</c:v>
                </c:pt>
                <c:pt idx="217">
                  <c:v>2.7537852736434398E-2</c:v>
                </c:pt>
                <c:pt idx="218">
                  <c:v>6.4174241977067073E-2</c:v>
                </c:pt>
                <c:pt idx="219">
                  <c:v>7.6460774257137931E-2</c:v>
                </c:pt>
              </c:numCache>
            </c:numRef>
          </c:yVal>
          <c:smooth val="0"/>
        </c:ser>
        <c:ser>
          <c:idx val="0"/>
          <c:order val="1"/>
          <c:tx>
            <c:v>LIZ 600</c:v>
          </c:tx>
          <c:spPr>
            <a:ln w="28575">
              <a:noFill/>
            </a:ln>
          </c:spPr>
          <c:marker>
            <c:symbol val="circle"/>
            <c:size val="6"/>
            <c:spPr>
              <a:solidFill>
                <a:srgbClr val="FFFFFF"/>
              </a:solidFill>
              <a:ln>
                <a:solidFill>
                  <a:srgbClr val="FF0000"/>
                </a:solidFill>
                <a:prstDash val="solid"/>
              </a:ln>
            </c:spPr>
          </c:marker>
          <c:xVal>
            <c:numRef>
              <c:f>Summary!$L$4:$L$223</c:f>
              <c:numCache>
                <c:formatCode>0.000</c:formatCode>
                <c:ptCount val="220"/>
                <c:pt idx="0">
                  <c:v>121.84625000000032</c:v>
                </c:pt>
                <c:pt idx="1">
                  <c:v>125.83125000000022</c:v>
                </c:pt>
                <c:pt idx="2">
                  <c:v>129.84875</c:v>
                </c:pt>
                <c:pt idx="3">
                  <c:v>133.88875000000004</c:v>
                </c:pt>
                <c:pt idx="4">
                  <c:v>137.94312499999998</c:v>
                </c:pt>
                <c:pt idx="5">
                  <c:v>142.18437499999999</c:v>
                </c:pt>
                <c:pt idx="6">
                  <c:v>146.3175</c:v>
                </c:pt>
                <c:pt idx="7">
                  <c:v>150.45875000000004</c:v>
                </c:pt>
                <c:pt idx="8">
                  <c:v>154.60062499999998</c:v>
                </c:pt>
                <c:pt idx="9">
                  <c:v>158.76999999999998</c:v>
                </c:pt>
                <c:pt idx="10">
                  <c:v>162.85562499999997</c:v>
                </c:pt>
                <c:pt idx="11">
                  <c:v>166.92750000000004</c:v>
                </c:pt>
                <c:pt idx="13">
                  <c:v>182.608125</c:v>
                </c:pt>
                <c:pt idx="14">
                  <c:v>184.67250000000001</c:v>
                </c:pt>
                <c:pt idx="15">
                  <c:v>186.69499999999996</c:v>
                </c:pt>
                <c:pt idx="16">
                  <c:v>190.80374999999998</c:v>
                </c:pt>
                <c:pt idx="17">
                  <c:v>194.92812500000107</c:v>
                </c:pt>
                <c:pt idx="18">
                  <c:v>198.95812500000127</c:v>
                </c:pt>
                <c:pt idx="19">
                  <c:v>200.94750000000002</c:v>
                </c:pt>
                <c:pt idx="20">
                  <c:v>202.94187499999998</c:v>
                </c:pt>
                <c:pt idx="21">
                  <c:v>204.97374999999997</c:v>
                </c:pt>
                <c:pt idx="22">
                  <c:v>206.9675</c:v>
                </c:pt>
                <c:pt idx="23">
                  <c:v>208.94750000000002</c:v>
                </c:pt>
                <c:pt idx="24">
                  <c:v>210.95875000000001</c:v>
                </c:pt>
                <c:pt idx="25">
                  <c:v>212.93625000000003</c:v>
                </c:pt>
                <c:pt idx="26">
                  <c:v>214.99187500000002</c:v>
                </c:pt>
                <c:pt idx="27">
                  <c:v>217.01187499999995</c:v>
                </c:pt>
                <c:pt idx="28">
                  <c:v>219.09437499999999</c:v>
                </c:pt>
                <c:pt idx="29">
                  <c:v>221.07062499999998</c:v>
                </c:pt>
                <c:pt idx="30">
                  <c:v>223.20625000000001</c:v>
                </c:pt>
                <c:pt idx="31">
                  <c:v>225.13999999999996</c:v>
                </c:pt>
                <c:pt idx="32">
                  <c:v>227.23625000000001</c:v>
                </c:pt>
                <c:pt idx="33">
                  <c:v>229.17937499999857</c:v>
                </c:pt>
                <c:pt idx="34">
                  <c:v>231.198125</c:v>
                </c:pt>
                <c:pt idx="35">
                  <c:v>235.27249999999998</c:v>
                </c:pt>
                <c:pt idx="36">
                  <c:v>239.26874999999998</c:v>
                </c:pt>
                <c:pt idx="38">
                  <c:v>254.35250000000067</c:v>
                </c:pt>
                <c:pt idx="39">
                  <c:v>258.30187500000005</c:v>
                </c:pt>
                <c:pt idx="40">
                  <c:v>262.28312499999686</c:v>
                </c:pt>
                <c:pt idx="41">
                  <c:v>266.31187499999999</c:v>
                </c:pt>
                <c:pt idx="42">
                  <c:v>270.33812499999863</c:v>
                </c:pt>
                <c:pt idx="43">
                  <c:v>274.37</c:v>
                </c:pt>
                <c:pt idx="44">
                  <c:v>278.41562499999969</c:v>
                </c:pt>
                <c:pt idx="45">
                  <c:v>282.40874999999869</c:v>
                </c:pt>
                <c:pt idx="46">
                  <c:v>286.40124999999864</c:v>
                </c:pt>
                <c:pt idx="47">
                  <c:v>290.37187499999999</c:v>
                </c:pt>
                <c:pt idx="49">
                  <c:v>302.94124999999963</c:v>
                </c:pt>
                <c:pt idx="50">
                  <c:v>306.84375000000006</c:v>
                </c:pt>
                <c:pt idx="51">
                  <c:v>310.77812499999823</c:v>
                </c:pt>
                <c:pt idx="52">
                  <c:v>314.84625</c:v>
                </c:pt>
                <c:pt idx="53">
                  <c:v>319.02562499999965</c:v>
                </c:pt>
                <c:pt idx="54">
                  <c:v>323.12750000000005</c:v>
                </c:pt>
                <c:pt idx="55">
                  <c:v>327.17250000000007</c:v>
                </c:pt>
                <c:pt idx="56">
                  <c:v>331.18562500000002</c:v>
                </c:pt>
                <c:pt idx="57">
                  <c:v>335.17125000000004</c:v>
                </c:pt>
                <c:pt idx="58">
                  <c:v>339.13124999999923</c:v>
                </c:pt>
                <c:pt idx="60">
                  <c:v>110.35812500000003</c:v>
                </c:pt>
                <c:pt idx="61">
                  <c:v>114.53187499999999</c:v>
                </c:pt>
                <c:pt idx="62">
                  <c:v>118.48312500000064</c:v>
                </c:pt>
                <c:pt idx="63">
                  <c:v>122.33437499999997</c:v>
                </c:pt>
                <c:pt idx="64">
                  <c:v>126.45187500000003</c:v>
                </c:pt>
                <c:pt idx="65">
                  <c:v>130.56312499999999</c:v>
                </c:pt>
                <c:pt idx="66">
                  <c:v>134.56187499999999</c:v>
                </c:pt>
                <c:pt idx="67">
                  <c:v>138.50812500000001</c:v>
                </c:pt>
                <c:pt idx="69">
                  <c:v>160.78625000000002</c:v>
                </c:pt>
                <c:pt idx="70">
                  <c:v>164.85312500000001</c:v>
                </c:pt>
                <c:pt idx="71">
                  <c:v>168.91312499999998</c:v>
                </c:pt>
                <c:pt idx="72">
                  <c:v>172.955625</c:v>
                </c:pt>
                <c:pt idx="73">
                  <c:v>177.00625000000002</c:v>
                </c:pt>
                <c:pt idx="74">
                  <c:v>181.06499999999997</c:v>
                </c:pt>
                <c:pt idx="75">
                  <c:v>184.19250000000002</c:v>
                </c:pt>
                <c:pt idx="76">
                  <c:v>185.16062499999998</c:v>
                </c:pt>
                <c:pt idx="77">
                  <c:v>189.26750000000001</c:v>
                </c:pt>
                <c:pt idx="78">
                  <c:v>200.52437500000002</c:v>
                </c:pt>
                <c:pt idx="80">
                  <c:v>215.25000000000003</c:v>
                </c:pt>
                <c:pt idx="81">
                  <c:v>219.31999999999994</c:v>
                </c:pt>
                <c:pt idx="82">
                  <c:v>223.35062500000004</c:v>
                </c:pt>
                <c:pt idx="83">
                  <c:v>227.38812500000128</c:v>
                </c:pt>
                <c:pt idx="84">
                  <c:v>231.43812500000001</c:v>
                </c:pt>
                <c:pt idx="85">
                  <c:v>235.40187500000002</c:v>
                </c:pt>
                <c:pt idx="86">
                  <c:v>239.37</c:v>
                </c:pt>
                <c:pt idx="87">
                  <c:v>243.49062499999999</c:v>
                </c:pt>
                <c:pt idx="89">
                  <c:v>251.63312499999998</c:v>
                </c:pt>
                <c:pt idx="90">
                  <c:v>263.46312499999863</c:v>
                </c:pt>
                <c:pt idx="91">
                  <c:v>267.44874999999894</c:v>
                </c:pt>
                <c:pt idx="92">
                  <c:v>271.44312499999899</c:v>
                </c:pt>
                <c:pt idx="93">
                  <c:v>275.42874999999668</c:v>
                </c:pt>
                <c:pt idx="94">
                  <c:v>279.43437499999823</c:v>
                </c:pt>
                <c:pt idx="95">
                  <c:v>283.39187499999969</c:v>
                </c:pt>
                <c:pt idx="96">
                  <c:v>287.34500000000008</c:v>
                </c:pt>
                <c:pt idx="97">
                  <c:v>291.28874999999869</c:v>
                </c:pt>
                <c:pt idx="99">
                  <c:v>305.16062499999998</c:v>
                </c:pt>
                <c:pt idx="100">
                  <c:v>309.13874999999899</c:v>
                </c:pt>
                <c:pt idx="101">
                  <c:v>313.104375</c:v>
                </c:pt>
                <c:pt idx="102">
                  <c:v>317.24874999999969</c:v>
                </c:pt>
                <c:pt idx="103">
                  <c:v>321.46937499999899</c:v>
                </c:pt>
                <c:pt idx="104">
                  <c:v>325.49499999999864</c:v>
                </c:pt>
                <c:pt idx="105">
                  <c:v>329.55</c:v>
                </c:pt>
                <c:pt idx="106">
                  <c:v>333.520625</c:v>
                </c:pt>
                <c:pt idx="107">
                  <c:v>337.5025</c:v>
                </c:pt>
                <c:pt idx="108">
                  <c:v>341.48937499999869</c:v>
                </c:pt>
                <c:pt idx="109">
                  <c:v>345.52812499999823</c:v>
                </c:pt>
                <c:pt idx="110">
                  <c:v>349.551875</c:v>
                </c:pt>
                <c:pt idx="111">
                  <c:v>353.61625000000004</c:v>
                </c:pt>
                <c:pt idx="112">
                  <c:v>357.78312499999686</c:v>
                </c:pt>
                <c:pt idx="114">
                  <c:v>100.30687499999998</c:v>
                </c:pt>
                <c:pt idx="115">
                  <c:v>104.47687499999998</c:v>
                </c:pt>
                <c:pt idx="116">
                  <c:v>108.61500000000001</c:v>
                </c:pt>
                <c:pt idx="117">
                  <c:v>112.69625000000002</c:v>
                </c:pt>
                <c:pt idx="118">
                  <c:v>114.72749999999999</c:v>
                </c:pt>
                <c:pt idx="119">
                  <c:v>116.68562500000002</c:v>
                </c:pt>
                <c:pt idx="120">
                  <c:v>118.673125</c:v>
                </c:pt>
                <c:pt idx="121">
                  <c:v>120.60937499999955</c:v>
                </c:pt>
                <c:pt idx="122">
                  <c:v>122.6</c:v>
                </c:pt>
                <c:pt idx="123">
                  <c:v>124.56437499999996</c:v>
                </c:pt>
                <c:pt idx="124">
                  <c:v>126.56374999999997</c:v>
                </c:pt>
                <c:pt idx="125">
                  <c:v>128.51499999999999</c:v>
                </c:pt>
                <c:pt idx="126">
                  <c:v>130.52062499999997</c:v>
                </c:pt>
                <c:pt idx="127">
                  <c:v>132.51499999999999</c:v>
                </c:pt>
                <c:pt idx="128">
                  <c:v>134.51999999999998</c:v>
                </c:pt>
                <c:pt idx="130">
                  <c:v>152.00125</c:v>
                </c:pt>
                <c:pt idx="131">
                  <c:v>156.09687499999995</c:v>
                </c:pt>
                <c:pt idx="132">
                  <c:v>160.24374999999998</c:v>
                </c:pt>
                <c:pt idx="133">
                  <c:v>164.47437499999998</c:v>
                </c:pt>
                <c:pt idx="134">
                  <c:v>168.41937499999995</c:v>
                </c:pt>
                <c:pt idx="135">
                  <c:v>172.47312499999998</c:v>
                </c:pt>
                <c:pt idx="136">
                  <c:v>176.53</c:v>
                </c:pt>
                <c:pt idx="137">
                  <c:v>180.51937499999912</c:v>
                </c:pt>
                <c:pt idx="138">
                  <c:v>184.6275</c:v>
                </c:pt>
                <c:pt idx="139">
                  <c:v>188.71499999999995</c:v>
                </c:pt>
                <c:pt idx="140">
                  <c:v>192.77812500000002</c:v>
                </c:pt>
                <c:pt idx="141">
                  <c:v>196.84812500000004</c:v>
                </c:pt>
                <c:pt idx="142">
                  <c:v>200.81812500000001</c:v>
                </c:pt>
                <c:pt idx="143">
                  <c:v>205.11562499999857</c:v>
                </c:pt>
                <c:pt idx="145">
                  <c:v>221.05750000000003</c:v>
                </c:pt>
                <c:pt idx="146">
                  <c:v>225.07437499999995</c:v>
                </c:pt>
                <c:pt idx="147">
                  <c:v>229.09500000000003</c:v>
                </c:pt>
                <c:pt idx="148">
                  <c:v>233.11062499999952</c:v>
                </c:pt>
                <c:pt idx="149">
                  <c:v>237.12625</c:v>
                </c:pt>
                <c:pt idx="150">
                  <c:v>241.16625000000002</c:v>
                </c:pt>
                <c:pt idx="151">
                  <c:v>245.30750000000006</c:v>
                </c:pt>
                <c:pt idx="152">
                  <c:v>249.34937499999998</c:v>
                </c:pt>
                <c:pt idx="154">
                  <c:v>261.08124999999899</c:v>
                </c:pt>
                <c:pt idx="155">
                  <c:v>269.205625</c:v>
                </c:pt>
                <c:pt idx="156">
                  <c:v>273.25187500000004</c:v>
                </c:pt>
                <c:pt idx="157">
                  <c:v>275.24374999999969</c:v>
                </c:pt>
                <c:pt idx="158">
                  <c:v>277.3125</c:v>
                </c:pt>
                <c:pt idx="159">
                  <c:v>281.34999999999997</c:v>
                </c:pt>
                <c:pt idx="160">
                  <c:v>285.36249999999995</c:v>
                </c:pt>
                <c:pt idx="161">
                  <c:v>287.34500000000008</c:v>
                </c:pt>
                <c:pt idx="162">
                  <c:v>289.37749999999994</c:v>
                </c:pt>
                <c:pt idx="163">
                  <c:v>291.34375000000006</c:v>
                </c:pt>
                <c:pt idx="164">
                  <c:v>293.37374999999969</c:v>
                </c:pt>
                <c:pt idx="165">
                  <c:v>297.38187499999964</c:v>
                </c:pt>
                <c:pt idx="166">
                  <c:v>301.34437500000001</c:v>
                </c:pt>
                <c:pt idx="167">
                  <c:v>305.29124999999863</c:v>
                </c:pt>
                <c:pt idx="168">
                  <c:v>309.29062499999969</c:v>
                </c:pt>
                <c:pt idx="169">
                  <c:v>313.33624999999893</c:v>
                </c:pt>
                <c:pt idx="170">
                  <c:v>317.59062500000005</c:v>
                </c:pt>
                <c:pt idx="171">
                  <c:v>321.85499999999996</c:v>
                </c:pt>
                <c:pt idx="172">
                  <c:v>325.895625</c:v>
                </c:pt>
                <c:pt idx="173">
                  <c:v>330.0100000000001</c:v>
                </c:pt>
                <c:pt idx="174">
                  <c:v>334.04124999999999</c:v>
                </c:pt>
                <c:pt idx="175">
                  <c:v>338.08000000000004</c:v>
                </c:pt>
                <c:pt idx="176">
                  <c:v>342.11562500000002</c:v>
                </c:pt>
                <c:pt idx="178">
                  <c:v>105.03249999999998</c:v>
                </c:pt>
                <c:pt idx="179">
                  <c:v>110.98625000000042</c:v>
                </c:pt>
                <c:pt idx="181">
                  <c:v>132.72312499999998</c:v>
                </c:pt>
                <c:pt idx="182">
                  <c:v>136.72437499999998</c:v>
                </c:pt>
                <c:pt idx="183">
                  <c:v>140.79374999999999</c:v>
                </c:pt>
                <c:pt idx="184">
                  <c:v>144.96312499999999</c:v>
                </c:pt>
                <c:pt idx="185">
                  <c:v>149.08625000000001</c:v>
                </c:pt>
                <c:pt idx="186">
                  <c:v>153.21312499999851</c:v>
                </c:pt>
                <c:pt idx="187">
                  <c:v>157.33125000000004</c:v>
                </c:pt>
                <c:pt idx="188">
                  <c:v>161.43187500000005</c:v>
                </c:pt>
                <c:pt idx="189">
                  <c:v>165.489375</c:v>
                </c:pt>
                <c:pt idx="190">
                  <c:v>169.51374999999999</c:v>
                </c:pt>
                <c:pt idx="192">
                  <c:v>212.84562499999998</c:v>
                </c:pt>
                <c:pt idx="193">
                  <c:v>216.95875000000004</c:v>
                </c:pt>
                <c:pt idx="194">
                  <c:v>221.04999999999998</c:v>
                </c:pt>
                <c:pt idx="195">
                  <c:v>225.13374999999996</c:v>
                </c:pt>
                <c:pt idx="196">
                  <c:v>229.18625000000006</c:v>
                </c:pt>
                <c:pt idx="197">
                  <c:v>233.26312499999995</c:v>
                </c:pt>
                <c:pt idx="198">
                  <c:v>237.32750000000004</c:v>
                </c:pt>
                <c:pt idx="199">
                  <c:v>241.426875</c:v>
                </c:pt>
                <c:pt idx="200">
                  <c:v>245.57500000000002</c:v>
                </c:pt>
                <c:pt idx="201">
                  <c:v>249.69062499999998</c:v>
                </c:pt>
                <c:pt idx="202">
                  <c:v>251.69312499999998</c:v>
                </c:pt>
                <c:pt idx="203">
                  <c:v>253.64937499999851</c:v>
                </c:pt>
                <c:pt idx="204">
                  <c:v>257.64687500000002</c:v>
                </c:pt>
                <c:pt idx="205">
                  <c:v>261.63937500000003</c:v>
                </c:pt>
                <c:pt idx="206">
                  <c:v>265.72000000000003</c:v>
                </c:pt>
                <c:pt idx="207">
                  <c:v>267.53812499999668</c:v>
                </c:pt>
                <c:pt idx="208">
                  <c:v>271.58749999999969</c:v>
                </c:pt>
                <c:pt idx="209">
                  <c:v>275.63437499999969</c:v>
                </c:pt>
                <c:pt idx="210">
                  <c:v>279.69062500000001</c:v>
                </c:pt>
                <c:pt idx="211">
                  <c:v>315.94999999999993</c:v>
                </c:pt>
                <c:pt idx="212">
                  <c:v>320.23062500000003</c:v>
                </c:pt>
                <c:pt idx="213">
                  <c:v>324.37562499999996</c:v>
                </c:pt>
                <c:pt idx="214">
                  <c:v>328.44374999999923</c:v>
                </c:pt>
                <c:pt idx="215">
                  <c:v>332.41812499999662</c:v>
                </c:pt>
                <c:pt idx="216">
                  <c:v>336.44624999999894</c:v>
                </c:pt>
                <c:pt idx="217">
                  <c:v>340.5175000000001</c:v>
                </c:pt>
                <c:pt idx="218">
                  <c:v>348.63250000000005</c:v>
                </c:pt>
                <c:pt idx="219">
                  <c:v>352.71374999999864</c:v>
                </c:pt>
              </c:numCache>
            </c:numRef>
          </c:xVal>
          <c:yVal>
            <c:numRef>
              <c:f>Summary!$M$4:$M$223</c:f>
              <c:numCache>
                <c:formatCode>0.000</c:formatCode>
                <c:ptCount val="220"/>
                <c:pt idx="0">
                  <c:v>6.8398343059852554E-2</c:v>
                </c:pt>
                <c:pt idx="1">
                  <c:v>6.3232375673649158E-2</c:v>
                </c:pt>
                <c:pt idx="2">
                  <c:v>6.2383224240715462E-2</c:v>
                </c:pt>
                <c:pt idx="3">
                  <c:v>5.6906355825454683E-2</c:v>
                </c:pt>
                <c:pt idx="4">
                  <c:v>3.9785885269357252E-2</c:v>
                </c:pt>
                <c:pt idx="5">
                  <c:v>6.3767154554670524E-2</c:v>
                </c:pt>
                <c:pt idx="6">
                  <c:v>5.2977982848222097E-2</c:v>
                </c:pt>
                <c:pt idx="7">
                  <c:v>5.5241892316131892E-2</c:v>
                </c:pt>
                <c:pt idx="8">
                  <c:v>3.4922533317804955E-2</c:v>
                </c:pt>
                <c:pt idx="9">
                  <c:v>3.6696957185397817E-2</c:v>
                </c:pt>
                <c:pt idx="10">
                  <c:v>5.0062460986251917E-2</c:v>
                </c:pt>
                <c:pt idx="11">
                  <c:v>3.7327380477781356E-2</c:v>
                </c:pt>
                <c:pt idx="13">
                  <c:v>5.3193827962769183E-2</c:v>
                </c:pt>
                <c:pt idx="14">
                  <c:v>4.2190046219457551E-2</c:v>
                </c:pt>
                <c:pt idx="15">
                  <c:v>5.163977794943677E-2</c:v>
                </c:pt>
                <c:pt idx="16">
                  <c:v>4.0145568456144386E-2</c:v>
                </c:pt>
                <c:pt idx="17">
                  <c:v>5.1409305253687955E-2</c:v>
                </c:pt>
                <c:pt idx="18">
                  <c:v>2.4824383174618742E-2</c:v>
                </c:pt>
                <c:pt idx="19">
                  <c:v>4.2031734043067717E-2</c:v>
                </c:pt>
                <c:pt idx="20">
                  <c:v>4.7640144136366497E-2</c:v>
                </c:pt>
                <c:pt idx="21">
                  <c:v>4.6601144478076825E-2</c:v>
                </c:pt>
                <c:pt idx="22">
                  <c:v>4.0743097574925821E-2</c:v>
                </c:pt>
                <c:pt idx="23">
                  <c:v>4.8648398397756913E-2</c:v>
                </c:pt>
                <c:pt idx="24">
                  <c:v>3.9812058474790919E-2</c:v>
                </c:pt>
                <c:pt idx="25">
                  <c:v>4.1452784385772892E-2</c:v>
                </c:pt>
                <c:pt idx="26">
                  <c:v>4.6650294747191123E-2</c:v>
                </c:pt>
                <c:pt idx="27">
                  <c:v>3.5443617196892957E-2</c:v>
                </c:pt>
                <c:pt idx="28">
                  <c:v>5.1506472085222334E-2</c:v>
                </c:pt>
                <c:pt idx="29">
                  <c:v>3.7142742673811867E-2</c:v>
                </c:pt>
                <c:pt idx="30">
                  <c:v>5.998610950323064E-2</c:v>
                </c:pt>
                <c:pt idx="31">
                  <c:v>6.4291005073281324E-2</c:v>
                </c:pt>
                <c:pt idx="32">
                  <c:v>6.2276266212211398E-2</c:v>
                </c:pt>
                <c:pt idx="33">
                  <c:v>6.7376430102325927E-2</c:v>
                </c:pt>
                <c:pt idx="34">
                  <c:v>6.8138951170877621E-2</c:v>
                </c:pt>
                <c:pt idx="35">
                  <c:v>5.5557777733335784E-2</c:v>
                </c:pt>
                <c:pt idx="36">
                  <c:v>4.544227107001185E-2</c:v>
                </c:pt>
                <c:pt idx="38">
                  <c:v>5.0530518831037277E-2</c:v>
                </c:pt>
                <c:pt idx="39">
                  <c:v>3.1457643480287047E-2</c:v>
                </c:pt>
                <c:pt idx="40">
                  <c:v>2.9375443259068792E-2</c:v>
                </c:pt>
                <c:pt idx="41">
                  <c:v>3.6554753452868051E-2</c:v>
                </c:pt>
                <c:pt idx="42">
                  <c:v>4.4002840817377924E-2</c:v>
                </c:pt>
                <c:pt idx="43">
                  <c:v>4.4870183121233705E-2</c:v>
                </c:pt>
                <c:pt idx="44">
                  <c:v>5.1635743434156715E-2</c:v>
                </c:pt>
                <c:pt idx="45">
                  <c:v>4.7871355387815367E-2</c:v>
                </c:pt>
                <c:pt idx="46">
                  <c:v>5.6789083458004014E-2</c:v>
                </c:pt>
                <c:pt idx="47">
                  <c:v>3.5631212908537511E-2</c:v>
                </c:pt>
                <c:pt idx="49">
                  <c:v>5.1752616681034994E-2</c:v>
                </c:pt>
                <c:pt idx="50">
                  <c:v>4.7311027608087794E-2</c:v>
                </c:pt>
                <c:pt idx="51">
                  <c:v>5.5403820566203833E-2</c:v>
                </c:pt>
                <c:pt idx="52">
                  <c:v>4.1452784385772733E-2</c:v>
                </c:pt>
                <c:pt idx="53">
                  <c:v>6.6530068390171879E-2</c:v>
                </c:pt>
                <c:pt idx="54">
                  <c:v>6.3613415775814003E-2</c:v>
                </c:pt>
                <c:pt idx="55">
                  <c:v>6.1046430417080924E-2</c:v>
                </c:pt>
                <c:pt idx="56">
                  <c:v>5.6800088028094303E-2</c:v>
                </c:pt>
                <c:pt idx="57">
                  <c:v>6.6118580343711805E-2</c:v>
                </c:pt>
                <c:pt idx="58">
                  <c:v>5.4021600618025585E-2</c:v>
                </c:pt>
                <c:pt idx="60">
                  <c:v>3.5255023282741452E-2</c:v>
                </c:pt>
                <c:pt idx="61">
                  <c:v>3.8681390874684182E-2</c:v>
                </c:pt>
                <c:pt idx="62">
                  <c:v>3.7897889123270613E-2</c:v>
                </c:pt>
                <c:pt idx="63">
                  <c:v>3.3460175333271405E-2</c:v>
                </c:pt>
                <c:pt idx="64">
                  <c:v>3.6554753452869938E-2</c:v>
                </c:pt>
                <c:pt idx="65">
                  <c:v>3.0269621735331383E-2</c:v>
                </c:pt>
                <c:pt idx="66">
                  <c:v>4.8058124529919574E-2</c:v>
                </c:pt>
                <c:pt idx="67">
                  <c:v>3.7985742939515489E-2</c:v>
                </c:pt>
                <c:pt idx="69">
                  <c:v>3.8100743649784996E-2</c:v>
                </c:pt>
                <c:pt idx="70">
                  <c:v>5.5584020485505814E-2</c:v>
                </c:pt>
                <c:pt idx="71">
                  <c:v>4.5272324143270183E-2</c:v>
                </c:pt>
                <c:pt idx="72">
                  <c:v>4.5013886746204414E-2</c:v>
                </c:pt>
                <c:pt idx="73">
                  <c:v>4.7169905660285387E-2</c:v>
                </c:pt>
                <c:pt idx="74">
                  <c:v>4.4721359549993324E-2</c:v>
                </c:pt>
                <c:pt idx="75">
                  <c:v>4.8648398397749745E-2</c:v>
                </c:pt>
                <c:pt idx="76">
                  <c:v>4.4191816738690812E-2</c:v>
                </c:pt>
                <c:pt idx="77">
                  <c:v>4.3741665872866813E-2</c:v>
                </c:pt>
                <c:pt idx="78">
                  <c:v>3.3658827470177392E-2</c:v>
                </c:pt>
                <c:pt idx="80">
                  <c:v>4.5607017003970164E-2</c:v>
                </c:pt>
                <c:pt idx="81">
                  <c:v>4.4721359549995794E-2</c:v>
                </c:pt>
                <c:pt idx="82">
                  <c:v>5.6505899397027166E-2</c:v>
                </c:pt>
                <c:pt idx="83">
                  <c:v>5.682942313039184E-2</c:v>
                </c:pt>
                <c:pt idx="84">
                  <c:v>4.9155365932926534E-2</c:v>
                </c:pt>
                <c:pt idx="85">
                  <c:v>6.1991262825228467E-2</c:v>
                </c:pt>
                <c:pt idx="86">
                  <c:v>5.4893836933971527E-2</c:v>
                </c:pt>
                <c:pt idx="87">
                  <c:v>4.2342846700089046E-2</c:v>
                </c:pt>
                <c:pt idx="89">
                  <c:v>5.1084081016828077E-2</c:v>
                </c:pt>
                <c:pt idx="90">
                  <c:v>5.1214418542693492E-2</c:v>
                </c:pt>
                <c:pt idx="91">
                  <c:v>5.0842895275544163E-2</c:v>
                </c:pt>
                <c:pt idx="92">
                  <c:v>5.1214418542700813E-2</c:v>
                </c:pt>
                <c:pt idx="93">
                  <c:v>5.1623637996564734E-2</c:v>
                </c:pt>
                <c:pt idx="94">
                  <c:v>3.7052890125697902E-2</c:v>
                </c:pt>
                <c:pt idx="95">
                  <c:v>2.9937434759846591E-2</c:v>
                </c:pt>
                <c:pt idx="96">
                  <c:v>4.5752959831397419E-2</c:v>
                </c:pt>
                <c:pt idx="97">
                  <c:v>5.0711602880077138E-2</c:v>
                </c:pt>
                <c:pt idx="99">
                  <c:v>3.6234191955482414E-2</c:v>
                </c:pt>
                <c:pt idx="100">
                  <c:v>2.2472205054250162E-2</c:v>
                </c:pt>
                <c:pt idx="101">
                  <c:v>3.741100551086133E-2</c:v>
                </c:pt>
                <c:pt idx="102">
                  <c:v>5.2392747589721733E-2</c:v>
                </c:pt>
                <c:pt idx="103">
                  <c:v>5.5673901725437923E-2</c:v>
                </c:pt>
                <c:pt idx="104">
                  <c:v>6.2928530890210915E-2</c:v>
                </c:pt>
                <c:pt idx="105">
                  <c:v>5.9665735560716984E-2</c:v>
                </c:pt>
                <c:pt idx="106">
                  <c:v>5.5793518142047527E-2</c:v>
                </c:pt>
                <c:pt idx="107">
                  <c:v>5.9944418700442023E-2</c:v>
                </c:pt>
                <c:pt idx="108">
                  <c:v>4.6111278446821974E-2</c:v>
                </c:pt>
                <c:pt idx="109">
                  <c:v>6.2098711741861816E-2</c:v>
                </c:pt>
                <c:pt idx="110">
                  <c:v>5.6358229212778034E-2</c:v>
                </c:pt>
                <c:pt idx="111">
                  <c:v>6.0868711174133623E-2</c:v>
                </c:pt>
                <c:pt idx="112">
                  <c:v>4.2066415741460236E-2</c:v>
                </c:pt>
                <c:pt idx="114">
                  <c:v>3.6280159867339283E-2</c:v>
                </c:pt>
                <c:pt idx="115">
                  <c:v>4.2066415741459522E-2</c:v>
                </c:pt>
                <c:pt idx="116">
                  <c:v>5.6803755744373713E-2</c:v>
                </c:pt>
                <c:pt idx="117">
                  <c:v>4.4851607180421221E-2</c:v>
                </c:pt>
                <c:pt idx="118">
                  <c:v>4.5825756949558823E-2</c:v>
                </c:pt>
                <c:pt idx="119">
                  <c:v>3.8810436740649046E-2</c:v>
                </c:pt>
                <c:pt idx="120">
                  <c:v>3.7897889123270613E-2</c:v>
                </c:pt>
                <c:pt idx="121">
                  <c:v>5.1051444641652885E-2</c:v>
                </c:pt>
                <c:pt idx="122">
                  <c:v>4.633213427704904E-2</c:v>
                </c:pt>
                <c:pt idx="123">
                  <c:v>4.8300276051660464E-2</c:v>
                </c:pt>
                <c:pt idx="124">
                  <c:v>4.6025355330872021E-2</c:v>
                </c:pt>
                <c:pt idx="125">
                  <c:v>5.3665631459997087E-2</c:v>
                </c:pt>
                <c:pt idx="126">
                  <c:v>5.4707555846216595E-2</c:v>
                </c:pt>
                <c:pt idx="127">
                  <c:v>3.8987177379234399E-2</c:v>
                </c:pt>
                <c:pt idx="128">
                  <c:v>4.6043457732886733E-2</c:v>
                </c:pt>
                <c:pt idx="130">
                  <c:v>4.3798782327066646E-2</c:v>
                </c:pt>
                <c:pt idx="131">
                  <c:v>3.5537538838064188E-2</c:v>
                </c:pt>
                <c:pt idx="132">
                  <c:v>5.1234753829809694E-2</c:v>
                </c:pt>
                <c:pt idx="133">
                  <c:v>4.4716700832397108E-2</c:v>
                </c:pt>
                <c:pt idx="134">
                  <c:v>2.9545163168727285E-2</c:v>
                </c:pt>
                <c:pt idx="135">
                  <c:v>3.4586847211045588E-2</c:v>
                </c:pt>
                <c:pt idx="136">
                  <c:v>2.0976176963402041E-2</c:v>
                </c:pt>
                <c:pt idx="137">
                  <c:v>3.8378596465566454E-2</c:v>
                </c:pt>
                <c:pt idx="138">
                  <c:v>4.9866488413226398E-2</c:v>
                </c:pt>
                <c:pt idx="139">
                  <c:v>3.7594325812991256E-2</c:v>
                </c:pt>
                <c:pt idx="140">
                  <c:v>3.8335144884732802E-2</c:v>
                </c:pt>
                <c:pt idx="141">
                  <c:v>4.6650294747195821E-2</c:v>
                </c:pt>
                <c:pt idx="142">
                  <c:v>3.7277115410574352E-2</c:v>
                </c:pt>
                <c:pt idx="143">
                  <c:v>4.9256979200917199E-2</c:v>
                </c:pt>
                <c:pt idx="145">
                  <c:v>4.2190046219455872E-2</c:v>
                </c:pt>
                <c:pt idx="146">
                  <c:v>2.8511693507516811E-2</c:v>
                </c:pt>
                <c:pt idx="147">
                  <c:v>4.8027769744872092E-2</c:v>
                </c:pt>
                <c:pt idx="148">
                  <c:v>6.0273681376417511E-2</c:v>
                </c:pt>
                <c:pt idx="149">
                  <c:v>4.801041553662859E-2</c:v>
                </c:pt>
                <c:pt idx="150">
                  <c:v>5.3150729063676794E-2</c:v>
                </c:pt>
                <c:pt idx="151">
                  <c:v>5.1575187832911498E-2</c:v>
                </c:pt>
                <c:pt idx="152">
                  <c:v>4.6970735570134696E-2</c:v>
                </c:pt>
                <c:pt idx="154">
                  <c:v>6.6520673478243794E-2</c:v>
                </c:pt>
                <c:pt idx="155">
                  <c:v>5.0460380497969436E-2</c:v>
                </c:pt>
                <c:pt idx="156">
                  <c:v>4.6075119822599465E-2</c:v>
                </c:pt>
                <c:pt idx="157">
                  <c:v>4.5588741300164284E-2</c:v>
                </c:pt>
                <c:pt idx="158">
                  <c:v>5.6627437401552821E-2</c:v>
                </c:pt>
                <c:pt idx="159">
                  <c:v>5.2281290471202731E-2</c:v>
                </c:pt>
                <c:pt idx="160">
                  <c:v>5.3229064742236494E-2</c:v>
                </c:pt>
                <c:pt idx="161">
                  <c:v>4.4121045620733407E-2</c:v>
                </c:pt>
                <c:pt idx="162">
                  <c:v>3.6606010435448387E-2</c:v>
                </c:pt>
                <c:pt idx="163">
                  <c:v>3.5378901433862242E-2</c:v>
                </c:pt>
                <c:pt idx="164">
                  <c:v>4.688638750568553E-2</c:v>
                </c:pt>
                <c:pt idx="165">
                  <c:v>3.9702015062205553E-2</c:v>
                </c:pt>
                <c:pt idx="166">
                  <c:v>4.8575542542855697E-2</c:v>
                </c:pt>
                <c:pt idx="167">
                  <c:v>5.0182998449011251E-2</c:v>
                </c:pt>
                <c:pt idx="168">
                  <c:v>5.3350257731339834E-2</c:v>
                </c:pt>
                <c:pt idx="169">
                  <c:v>4.6743983570084059E-2</c:v>
                </c:pt>
                <c:pt idx="170">
                  <c:v>3.39546265870612E-2</c:v>
                </c:pt>
                <c:pt idx="171">
                  <c:v>8.1649658092837925E-3</c:v>
                </c:pt>
                <c:pt idx="172">
                  <c:v>4.3660622991432134E-2</c:v>
                </c:pt>
                <c:pt idx="173">
                  <c:v>4.8853522561492557E-2</c:v>
                </c:pt>
                <c:pt idx="174">
                  <c:v>4.8010415536620769E-2</c:v>
                </c:pt>
                <c:pt idx="175">
                  <c:v>5.4283207962199514E-2</c:v>
                </c:pt>
                <c:pt idx="176">
                  <c:v>4.8712592485589512E-2</c:v>
                </c:pt>
                <c:pt idx="178">
                  <c:v>4.6690470119714014E-2</c:v>
                </c:pt>
                <c:pt idx="179">
                  <c:v>4.7028360237912722E-2</c:v>
                </c:pt>
                <c:pt idx="181">
                  <c:v>3.9785885269358411E-2</c:v>
                </c:pt>
                <c:pt idx="182">
                  <c:v>4.4116323509559324E-2</c:v>
                </c:pt>
                <c:pt idx="183">
                  <c:v>5.7373048260201093E-2</c:v>
                </c:pt>
                <c:pt idx="184">
                  <c:v>4.8678366173623852E-2</c:v>
                </c:pt>
                <c:pt idx="185">
                  <c:v>3.8965796967764442E-2</c:v>
                </c:pt>
                <c:pt idx="186">
                  <c:v>5.4493883448825609E-2</c:v>
                </c:pt>
                <c:pt idx="187">
                  <c:v>4.7592016137161908E-2</c:v>
                </c:pt>
                <c:pt idx="188">
                  <c:v>4.4002840817382004E-2</c:v>
                </c:pt>
                <c:pt idx="189">
                  <c:v>4.0244047178852424E-2</c:v>
                </c:pt>
                <c:pt idx="190">
                  <c:v>4.5588741300166519E-2</c:v>
                </c:pt>
                <c:pt idx="192">
                  <c:v>4.6327637539592341E-2</c:v>
                </c:pt>
                <c:pt idx="193">
                  <c:v>4.0311288741502034E-2</c:v>
                </c:pt>
                <c:pt idx="194">
                  <c:v>7.4654760955571248E-2</c:v>
                </c:pt>
                <c:pt idx="195">
                  <c:v>6.4999999999994743E-2</c:v>
                </c:pt>
                <c:pt idx="196">
                  <c:v>8.0901174280723201E-2</c:v>
                </c:pt>
                <c:pt idx="197">
                  <c:v>7.5605886014252E-2</c:v>
                </c:pt>
                <c:pt idx="198">
                  <c:v>6.8166462917384499E-2</c:v>
                </c:pt>
                <c:pt idx="199">
                  <c:v>5.4738012386277422E-2</c:v>
                </c:pt>
                <c:pt idx="200">
                  <c:v>5.3913510984419134E-2</c:v>
                </c:pt>
                <c:pt idx="201">
                  <c:v>4.4342417615648444E-2</c:v>
                </c:pt>
                <c:pt idx="202">
                  <c:v>6.3426466610296522E-2</c:v>
                </c:pt>
                <c:pt idx="203">
                  <c:v>3.8724453944930806E-2</c:v>
                </c:pt>
                <c:pt idx="204">
                  <c:v>5.7005116729408133E-2</c:v>
                </c:pt>
                <c:pt idx="205">
                  <c:v>3.5677957714352601E-2</c:v>
                </c:pt>
                <c:pt idx="206">
                  <c:v>6.0111008420534004E-2</c:v>
                </c:pt>
                <c:pt idx="207">
                  <c:v>4.791920283143402E-2</c:v>
                </c:pt>
                <c:pt idx="208">
                  <c:v>5.5797252023130808E-2</c:v>
                </c:pt>
                <c:pt idx="209">
                  <c:v>5.253173643934466E-2</c:v>
                </c:pt>
                <c:pt idx="210">
                  <c:v>4.4342417615625358E-2</c:v>
                </c:pt>
                <c:pt idx="211">
                  <c:v>5.4650404085102008E-2</c:v>
                </c:pt>
                <c:pt idx="212">
                  <c:v>4.2026777178368994E-2</c:v>
                </c:pt>
                <c:pt idx="213">
                  <c:v>6.5009614673528934E-2</c:v>
                </c:pt>
                <c:pt idx="214">
                  <c:v>4.2563677785953914E-2</c:v>
                </c:pt>
                <c:pt idx="215">
                  <c:v>5.6594316558001394E-2</c:v>
                </c:pt>
                <c:pt idx="216">
                  <c:v>4.0640702093678767E-2</c:v>
                </c:pt>
                <c:pt idx="217">
                  <c:v>5.6979528487558655E-2</c:v>
                </c:pt>
                <c:pt idx="218">
                  <c:v>3.7327380477783813E-2</c:v>
                </c:pt>
                <c:pt idx="219">
                  <c:v>3.3837848631377253E-2</c:v>
                </c:pt>
              </c:numCache>
            </c:numRef>
          </c:yVal>
          <c:smooth val="0"/>
        </c:ser>
        <c:ser>
          <c:idx val="2"/>
          <c:order val="2"/>
          <c:spPr>
            <a:ln w="25400">
              <a:solidFill>
                <a:srgbClr val="0000FF"/>
              </a:solidFill>
              <a:prstDash val="solid"/>
            </a:ln>
          </c:spPr>
          <c:marker>
            <c:symbol val="none"/>
          </c:marker>
          <c:xVal>
            <c:numRef>
              <c:f>Summary!$O$13:$O$14</c:f>
              <c:numCache>
                <c:formatCode>General</c:formatCode>
                <c:ptCount val="2"/>
                <c:pt idx="0">
                  <c:v>100</c:v>
                </c:pt>
                <c:pt idx="1">
                  <c:v>360</c:v>
                </c:pt>
              </c:numCache>
            </c:numRef>
          </c:xVal>
          <c:yVal>
            <c:numRef>
              <c:f>Summary!$P$13:$P$14</c:f>
              <c:numCache>
                <c:formatCode>0.000</c:formatCode>
                <c:ptCount val="2"/>
                <c:pt idx="0">
                  <c:v>6.0825202708686903E-2</c:v>
                </c:pt>
                <c:pt idx="1">
                  <c:v>6.0825202708686903E-2</c:v>
                </c:pt>
              </c:numCache>
            </c:numRef>
          </c:yVal>
          <c:smooth val="0"/>
        </c:ser>
        <c:ser>
          <c:idx val="3"/>
          <c:order val="3"/>
          <c:spPr>
            <a:ln w="25400">
              <a:solidFill>
                <a:srgbClr val="FF0000"/>
              </a:solidFill>
              <a:prstDash val="solid"/>
            </a:ln>
          </c:spPr>
          <c:marker>
            <c:symbol val="none"/>
          </c:marker>
          <c:xVal>
            <c:numRef>
              <c:f>Summary!$O$13:$O$14</c:f>
              <c:numCache>
                <c:formatCode>General</c:formatCode>
                <c:ptCount val="2"/>
                <c:pt idx="0">
                  <c:v>100</c:v>
                </c:pt>
                <c:pt idx="1">
                  <c:v>360</c:v>
                </c:pt>
              </c:numCache>
            </c:numRef>
          </c:xVal>
          <c:yVal>
            <c:numRef>
              <c:f>Summary!$Q$13:$Q$14</c:f>
              <c:numCache>
                <c:formatCode>0.000</c:formatCode>
                <c:ptCount val="2"/>
                <c:pt idx="0">
                  <c:v>4.889425706546479E-2</c:v>
                </c:pt>
                <c:pt idx="1">
                  <c:v>4.889425706546479E-2</c:v>
                </c:pt>
              </c:numCache>
            </c:numRef>
          </c:yVal>
          <c:smooth val="0"/>
        </c:ser>
        <c:ser>
          <c:idx val="4"/>
          <c:order val="4"/>
          <c:tx>
            <c:v>RA</c:v>
          </c:tx>
          <c:spPr>
            <a:ln w="28575">
              <a:noFill/>
            </a:ln>
          </c:spPr>
          <c:marker>
            <c:symbol val="none"/>
          </c:marker>
          <c:trendline>
            <c:spPr>
              <a:ln w="25400">
                <a:solidFill>
                  <a:srgbClr val="008000"/>
                </a:solidFill>
                <a:prstDash val="solid"/>
              </a:ln>
            </c:spPr>
            <c:trendlineType val="movingAvg"/>
            <c:period val="7"/>
            <c:dispRSqr val="0"/>
            <c:dispEq val="0"/>
          </c:trendline>
          <c:xVal>
            <c:numRef>
              <c:f>Summary!$V$1:$V$205</c:f>
              <c:numCache>
                <c:formatCode>0.00</c:formatCode>
                <c:ptCount val="205"/>
                <c:pt idx="0">
                  <c:v>100.30687500000001</c:v>
                </c:pt>
                <c:pt idx="1">
                  <c:v>104.47687500000001</c:v>
                </c:pt>
                <c:pt idx="2">
                  <c:v>105.0325</c:v>
                </c:pt>
                <c:pt idx="3">
                  <c:v>108.61499999999999</c:v>
                </c:pt>
                <c:pt idx="4">
                  <c:v>110.358125</c:v>
                </c:pt>
                <c:pt idx="5">
                  <c:v>110.98625000000042</c:v>
                </c:pt>
                <c:pt idx="6">
                  <c:v>112.69625000000002</c:v>
                </c:pt>
                <c:pt idx="7">
                  <c:v>114.531875</c:v>
                </c:pt>
                <c:pt idx="8">
                  <c:v>114.72750000000002</c:v>
                </c:pt>
                <c:pt idx="9">
                  <c:v>116.685625</c:v>
                </c:pt>
                <c:pt idx="10">
                  <c:v>118.48312500000064</c:v>
                </c:pt>
                <c:pt idx="11">
                  <c:v>118.673125</c:v>
                </c:pt>
                <c:pt idx="12">
                  <c:v>120.60937499999955</c:v>
                </c:pt>
                <c:pt idx="13">
                  <c:v>121.84625000000032</c:v>
                </c:pt>
                <c:pt idx="14">
                  <c:v>122.33437499999998</c:v>
                </c:pt>
                <c:pt idx="15">
                  <c:v>122.6</c:v>
                </c:pt>
                <c:pt idx="16">
                  <c:v>124.564375</c:v>
                </c:pt>
                <c:pt idx="17">
                  <c:v>125.83125000000022</c:v>
                </c:pt>
                <c:pt idx="18">
                  <c:v>126.451875</c:v>
                </c:pt>
                <c:pt idx="19">
                  <c:v>126.56375</c:v>
                </c:pt>
                <c:pt idx="20">
                  <c:v>128.51499999999999</c:v>
                </c:pt>
                <c:pt idx="21">
                  <c:v>129.84875</c:v>
                </c:pt>
                <c:pt idx="22">
                  <c:v>130.520625</c:v>
                </c:pt>
                <c:pt idx="23">
                  <c:v>130.56312499999999</c:v>
                </c:pt>
                <c:pt idx="24">
                  <c:v>132.51499999999999</c:v>
                </c:pt>
                <c:pt idx="25">
                  <c:v>132.72312499999998</c:v>
                </c:pt>
                <c:pt idx="26">
                  <c:v>133.88875000000004</c:v>
                </c:pt>
                <c:pt idx="27">
                  <c:v>134.52000000000001</c:v>
                </c:pt>
                <c:pt idx="28">
                  <c:v>134.56187499999999</c:v>
                </c:pt>
                <c:pt idx="29">
                  <c:v>136.72437499999998</c:v>
                </c:pt>
                <c:pt idx="30">
                  <c:v>137.94312499999998</c:v>
                </c:pt>
                <c:pt idx="31">
                  <c:v>138.50812500000001</c:v>
                </c:pt>
                <c:pt idx="32">
                  <c:v>140.79374999999999</c:v>
                </c:pt>
                <c:pt idx="33">
                  <c:v>142.18437499999999</c:v>
                </c:pt>
                <c:pt idx="34">
                  <c:v>144.96312499999999</c:v>
                </c:pt>
                <c:pt idx="35">
                  <c:v>146.3175</c:v>
                </c:pt>
                <c:pt idx="36">
                  <c:v>149.08625000000001</c:v>
                </c:pt>
                <c:pt idx="37">
                  <c:v>150.45875000000001</c:v>
                </c:pt>
                <c:pt idx="38">
                  <c:v>152.00125</c:v>
                </c:pt>
                <c:pt idx="39">
                  <c:v>153.21312499999846</c:v>
                </c:pt>
                <c:pt idx="40">
                  <c:v>154.60062499999998</c:v>
                </c:pt>
                <c:pt idx="41">
                  <c:v>156.09687499999998</c:v>
                </c:pt>
                <c:pt idx="42">
                  <c:v>157.33125000000001</c:v>
                </c:pt>
                <c:pt idx="43">
                  <c:v>158.76999999999998</c:v>
                </c:pt>
                <c:pt idx="44">
                  <c:v>160.24374999999995</c:v>
                </c:pt>
                <c:pt idx="45">
                  <c:v>160.78625</c:v>
                </c:pt>
                <c:pt idx="46">
                  <c:v>161.43187499999999</c:v>
                </c:pt>
                <c:pt idx="47">
                  <c:v>162.855625</c:v>
                </c:pt>
                <c:pt idx="48">
                  <c:v>164.47437499999998</c:v>
                </c:pt>
                <c:pt idx="49">
                  <c:v>164.85312500000001</c:v>
                </c:pt>
                <c:pt idx="50">
                  <c:v>165.489375</c:v>
                </c:pt>
                <c:pt idx="51">
                  <c:v>166.92750000000001</c:v>
                </c:pt>
                <c:pt idx="52">
                  <c:v>168.41937499999995</c:v>
                </c:pt>
                <c:pt idx="53">
                  <c:v>168.91312499999998</c:v>
                </c:pt>
                <c:pt idx="54">
                  <c:v>169.51374999999999</c:v>
                </c:pt>
                <c:pt idx="55">
                  <c:v>172.47312499999998</c:v>
                </c:pt>
                <c:pt idx="56">
                  <c:v>172.955625</c:v>
                </c:pt>
                <c:pt idx="57">
                  <c:v>176.53</c:v>
                </c:pt>
                <c:pt idx="58">
                  <c:v>177.00625000000002</c:v>
                </c:pt>
                <c:pt idx="59">
                  <c:v>180.51937499999912</c:v>
                </c:pt>
                <c:pt idx="60">
                  <c:v>181.065</c:v>
                </c:pt>
                <c:pt idx="61">
                  <c:v>182.608125</c:v>
                </c:pt>
                <c:pt idx="62">
                  <c:v>184.1925</c:v>
                </c:pt>
                <c:pt idx="63">
                  <c:v>184.6275</c:v>
                </c:pt>
                <c:pt idx="64">
                  <c:v>184.67249999999999</c:v>
                </c:pt>
                <c:pt idx="65">
                  <c:v>185.16062499999998</c:v>
                </c:pt>
                <c:pt idx="66">
                  <c:v>186.69499999999999</c:v>
                </c:pt>
                <c:pt idx="67">
                  <c:v>188.71499999999995</c:v>
                </c:pt>
                <c:pt idx="68">
                  <c:v>189.26749999999998</c:v>
                </c:pt>
                <c:pt idx="69">
                  <c:v>190.80374999999998</c:v>
                </c:pt>
                <c:pt idx="70">
                  <c:v>192.77812499999999</c:v>
                </c:pt>
                <c:pt idx="71">
                  <c:v>194.92812500000107</c:v>
                </c:pt>
                <c:pt idx="72">
                  <c:v>196.84812500000001</c:v>
                </c:pt>
                <c:pt idx="73">
                  <c:v>198.95812500000127</c:v>
                </c:pt>
                <c:pt idx="74">
                  <c:v>200.52437499999999</c:v>
                </c:pt>
                <c:pt idx="75">
                  <c:v>200.81812500000001</c:v>
                </c:pt>
                <c:pt idx="76">
                  <c:v>200.94750000000002</c:v>
                </c:pt>
                <c:pt idx="77">
                  <c:v>202.94187499999998</c:v>
                </c:pt>
                <c:pt idx="78">
                  <c:v>204.97374999999997</c:v>
                </c:pt>
                <c:pt idx="79">
                  <c:v>205.11562499999849</c:v>
                </c:pt>
                <c:pt idx="80">
                  <c:v>206.9675</c:v>
                </c:pt>
                <c:pt idx="81">
                  <c:v>208.94750000000002</c:v>
                </c:pt>
                <c:pt idx="82">
                  <c:v>210.95875000000001</c:v>
                </c:pt>
                <c:pt idx="83">
                  <c:v>212.84562499999998</c:v>
                </c:pt>
                <c:pt idx="84">
                  <c:v>212.93625</c:v>
                </c:pt>
                <c:pt idx="85">
                  <c:v>214.99187499999999</c:v>
                </c:pt>
                <c:pt idx="86">
                  <c:v>215.25</c:v>
                </c:pt>
                <c:pt idx="87">
                  <c:v>216.95875000000001</c:v>
                </c:pt>
                <c:pt idx="88">
                  <c:v>217.01187499999995</c:v>
                </c:pt>
                <c:pt idx="89">
                  <c:v>219.09437499999999</c:v>
                </c:pt>
                <c:pt idx="90">
                  <c:v>219.32000000000087</c:v>
                </c:pt>
                <c:pt idx="91">
                  <c:v>221.05</c:v>
                </c:pt>
                <c:pt idx="92">
                  <c:v>221.0575</c:v>
                </c:pt>
                <c:pt idx="93">
                  <c:v>221.07062499999998</c:v>
                </c:pt>
                <c:pt idx="94">
                  <c:v>223.20624999999998</c:v>
                </c:pt>
                <c:pt idx="95">
                  <c:v>223.35062500000001</c:v>
                </c:pt>
                <c:pt idx="96">
                  <c:v>225.07437499999995</c:v>
                </c:pt>
                <c:pt idx="97">
                  <c:v>225.13374999999999</c:v>
                </c:pt>
                <c:pt idx="98">
                  <c:v>225.14</c:v>
                </c:pt>
                <c:pt idx="99">
                  <c:v>227.23624999999998</c:v>
                </c:pt>
                <c:pt idx="100">
                  <c:v>227.38812500000131</c:v>
                </c:pt>
                <c:pt idx="101">
                  <c:v>229.095</c:v>
                </c:pt>
                <c:pt idx="102">
                  <c:v>229.17937499999849</c:v>
                </c:pt>
                <c:pt idx="103">
                  <c:v>229.18625</c:v>
                </c:pt>
                <c:pt idx="104">
                  <c:v>231.198125</c:v>
                </c:pt>
                <c:pt idx="105">
                  <c:v>231.43812500000001</c:v>
                </c:pt>
                <c:pt idx="106">
                  <c:v>233.11062499999952</c:v>
                </c:pt>
                <c:pt idx="107">
                  <c:v>233.26312499999995</c:v>
                </c:pt>
                <c:pt idx="108">
                  <c:v>235.27249999999998</c:v>
                </c:pt>
                <c:pt idx="109">
                  <c:v>235.40187499999999</c:v>
                </c:pt>
                <c:pt idx="110">
                  <c:v>237.12625</c:v>
                </c:pt>
                <c:pt idx="111">
                  <c:v>237.32750000000004</c:v>
                </c:pt>
                <c:pt idx="112">
                  <c:v>239.26874999999998</c:v>
                </c:pt>
                <c:pt idx="113">
                  <c:v>239.37</c:v>
                </c:pt>
                <c:pt idx="114">
                  <c:v>241.16625000000002</c:v>
                </c:pt>
                <c:pt idx="115">
                  <c:v>241.426875</c:v>
                </c:pt>
                <c:pt idx="116">
                  <c:v>243.49062499999999</c:v>
                </c:pt>
                <c:pt idx="117">
                  <c:v>245.3075</c:v>
                </c:pt>
                <c:pt idx="118">
                  <c:v>245.57499999999999</c:v>
                </c:pt>
                <c:pt idx="119">
                  <c:v>249.34937499999998</c:v>
                </c:pt>
                <c:pt idx="120">
                  <c:v>249.69062499999998</c:v>
                </c:pt>
                <c:pt idx="121">
                  <c:v>251.63312499999998</c:v>
                </c:pt>
                <c:pt idx="122">
                  <c:v>251.69312499999998</c:v>
                </c:pt>
                <c:pt idx="123">
                  <c:v>253.64937499999846</c:v>
                </c:pt>
                <c:pt idx="124">
                  <c:v>254.35250000000067</c:v>
                </c:pt>
                <c:pt idx="125">
                  <c:v>257.64687500000002</c:v>
                </c:pt>
                <c:pt idx="126">
                  <c:v>258.301875</c:v>
                </c:pt>
                <c:pt idx="127">
                  <c:v>261.08124999999899</c:v>
                </c:pt>
                <c:pt idx="128">
                  <c:v>261.63937499999969</c:v>
                </c:pt>
                <c:pt idx="129">
                  <c:v>262.28312499999686</c:v>
                </c:pt>
                <c:pt idx="130">
                  <c:v>263.46312499999863</c:v>
                </c:pt>
                <c:pt idx="131">
                  <c:v>265.72000000000003</c:v>
                </c:pt>
                <c:pt idx="132">
                  <c:v>266.31187499999999</c:v>
                </c:pt>
                <c:pt idx="133">
                  <c:v>267.44874999999894</c:v>
                </c:pt>
                <c:pt idx="134">
                  <c:v>267.53812499999668</c:v>
                </c:pt>
                <c:pt idx="135">
                  <c:v>269.205625</c:v>
                </c:pt>
                <c:pt idx="136">
                  <c:v>270.33812499999863</c:v>
                </c:pt>
                <c:pt idx="137">
                  <c:v>271.44312499999899</c:v>
                </c:pt>
                <c:pt idx="138">
                  <c:v>271.58749999999969</c:v>
                </c:pt>
                <c:pt idx="139">
                  <c:v>273.25187499999993</c:v>
                </c:pt>
                <c:pt idx="140">
                  <c:v>274.37</c:v>
                </c:pt>
                <c:pt idx="141">
                  <c:v>275.24374999999969</c:v>
                </c:pt>
                <c:pt idx="142">
                  <c:v>275.42874999999668</c:v>
                </c:pt>
                <c:pt idx="143">
                  <c:v>275.63437499999969</c:v>
                </c:pt>
                <c:pt idx="144">
                  <c:v>277.3125</c:v>
                </c:pt>
                <c:pt idx="145">
                  <c:v>278.41562499999969</c:v>
                </c:pt>
                <c:pt idx="146">
                  <c:v>279.43437499999823</c:v>
                </c:pt>
                <c:pt idx="147">
                  <c:v>279.69062500000001</c:v>
                </c:pt>
                <c:pt idx="148">
                  <c:v>281.35000000000002</c:v>
                </c:pt>
                <c:pt idx="149">
                  <c:v>282.40874999999869</c:v>
                </c:pt>
                <c:pt idx="150">
                  <c:v>283.39187500000003</c:v>
                </c:pt>
                <c:pt idx="151">
                  <c:v>285.36250000000001</c:v>
                </c:pt>
                <c:pt idx="152">
                  <c:v>286.40124999999864</c:v>
                </c:pt>
                <c:pt idx="153">
                  <c:v>287.34500000000008</c:v>
                </c:pt>
                <c:pt idx="154">
                  <c:v>287.34500000000008</c:v>
                </c:pt>
                <c:pt idx="155">
                  <c:v>289.3775</c:v>
                </c:pt>
                <c:pt idx="156">
                  <c:v>290.37187499999999</c:v>
                </c:pt>
                <c:pt idx="157">
                  <c:v>291.28874999999869</c:v>
                </c:pt>
                <c:pt idx="158">
                  <c:v>291.34375</c:v>
                </c:pt>
                <c:pt idx="159">
                  <c:v>293.37374999999969</c:v>
                </c:pt>
                <c:pt idx="160">
                  <c:v>297.38187499999964</c:v>
                </c:pt>
                <c:pt idx="161">
                  <c:v>301.34437500000001</c:v>
                </c:pt>
                <c:pt idx="162">
                  <c:v>302.94125000000003</c:v>
                </c:pt>
                <c:pt idx="163">
                  <c:v>305.16062499999998</c:v>
                </c:pt>
                <c:pt idx="164">
                  <c:v>305.29124999999863</c:v>
                </c:pt>
                <c:pt idx="165">
                  <c:v>306.84375</c:v>
                </c:pt>
                <c:pt idx="166">
                  <c:v>309.13874999999899</c:v>
                </c:pt>
                <c:pt idx="167">
                  <c:v>309.29062499999969</c:v>
                </c:pt>
                <c:pt idx="168">
                  <c:v>310.77812499999823</c:v>
                </c:pt>
                <c:pt idx="169">
                  <c:v>313.104375</c:v>
                </c:pt>
                <c:pt idx="170">
                  <c:v>313.33624999999893</c:v>
                </c:pt>
                <c:pt idx="171">
                  <c:v>314.84625</c:v>
                </c:pt>
                <c:pt idx="172">
                  <c:v>315.95</c:v>
                </c:pt>
                <c:pt idx="173">
                  <c:v>317.24874999999969</c:v>
                </c:pt>
                <c:pt idx="174">
                  <c:v>317.59062499999999</c:v>
                </c:pt>
                <c:pt idx="175">
                  <c:v>319.02562499999999</c:v>
                </c:pt>
                <c:pt idx="176">
                  <c:v>320.23062499999969</c:v>
                </c:pt>
                <c:pt idx="177">
                  <c:v>321.46937499999899</c:v>
                </c:pt>
                <c:pt idx="178">
                  <c:v>321.85500000000002</c:v>
                </c:pt>
                <c:pt idx="179">
                  <c:v>323.1275</c:v>
                </c:pt>
                <c:pt idx="180">
                  <c:v>324.37562500000001</c:v>
                </c:pt>
                <c:pt idx="181">
                  <c:v>325.49499999999864</c:v>
                </c:pt>
                <c:pt idx="182">
                  <c:v>325.895625</c:v>
                </c:pt>
                <c:pt idx="183">
                  <c:v>327.17250000000001</c:v>
                </c:pt>
                <c:pt idx="184">
                  <c:v>328.44374999999923</c:v>
                </c:pt>
                <c:pt idx="185">
                  <c:v>329.55</c:v>
                </c:pt>
                <c:pt idx="186">
                  <c:v>330.01</c:v>
                </c:pt>
                <c:pt idx="187">
                  <c:v>331.18562500000002</c:v>
                </c:pt>
                <c:pt idx="188">
                  <c:v>332.41812499999662</c:v>
                </c:pt>
                <c:pt idx="189">
                  <c:v>333.520625</c:v>
                </c:pt>
                <c:pt idx="190">
                  <c:v>334.04124999999999</c:v>
                </c:pt>
                <c:pt idx="191">
                  <c:v>335.17124999999999</c:v>
                </c:pt>
                <c:pt idx="192">
                  <c:v>336.44624999999894</c:v>
                </c:pt>
                <c:pt idx="193">
                  <c:v>337.5025</c:v>
                </c:pt>
                <c:pt idx="194">
                  <c:v>338.08</c:v>
                </c:pt>
                <c:pt idx="195">
                  <c:v>339.13124999999923</c:v>
                </c:pt>
                <c:pt idx="196">
                  <c:v>340.51749999999993</c:v>
                </c:pt>
                <c:pt idx="197">
                  <c:v>341.48937499999869</c:v>
                </c:pt>
                <c:pt idx="198">
                  <c:v>342.11562500000002</c:v>
                </c:pt>
                <c:pt idx="199">
                  <c:v>345.52812499999823</c:v>
                </c:pt>
                <c:pt idx="200">
                  <c:v>348.63249999999999</c:v>
                </c:pt>
                <c:pt idx="201">
                  <c:v>349.551875</c:v>
                </c:pt>
                <c:pt idx="202">
                  <c:v>352.71374999999864</c:v>
                </c:pt>
                <c:pt idx="203">
                  <c:v>353.61624999999964</c:v>
                </c:pt>
                <c:pt idx="204">
                  <c:v>357.78312499999686</c:v>
                </c:pt>
              </c:numCache>
            </c:numRef>
          </c:xVal>
          <c:yVal>
            <c:numRef>
              <c:f>Summary!$W$1:$W$205</c:f>
              <c:numCache>
                <c:formatCode>0.00</c:formatCode>
                <c:ptCount val="205"/>
                <c:pt idx="0">
                  <c:v>3.6280159867339283E-2</c:v>
                </c:pt>
                <c:pt idx="1">
                  <c:v>4.2066415741459522E-2</c:v>
                </c:pt>
                <c:pt idx="2">
                  <c:v>4.6690470119714014E-2</c:v>
                </c:pt>
                <c:pt idx="3">
                  <c:v>5.6803755744373713E-2</c:v>
                </c:pt>
                <c:pt idx="4">
                  <c:v>3.5255023282741452E-2</c:v>
                </c:pt>
                <c:pt idx="5">
                  <c:v>4.7028360237912722E-2</c:v>
                </c:pt>
                <c:pt idx="6">
                  <c:v>4.4851607180421221E-2</c:v>
                </c:pt>
                <c:pt idx="7">
                  <c:v>3.8681390874684182E-2</c:v>
                </c:pt>
                <c:pt idx="8">
                  <c:v>4.5825756949558823E-2</c:v>
                </c:pt>
                <c:pt idx="9">
                  <c:v>3.8810436740649046E-2</c:v>
                </c:pt>
                <c:pt idx="10">
                  <c:v>3.7897889123270613E-2</c:v>
                </c:pt>
                <c:pt idx="11">
                  <c:v>3.7897889123270613E-2</c:v>
                </c:pt>
                <c:pt idx="12">
                  <c:v>5.1051444641652885E-2</c:v>
                </c:pt>
                <c:pt idx="13">
                  <c:v>6.8398343059852554E-2</c:v>
                </c:pt>
                <c:pt idx="14">
                  <c:v>3.3460175333271405E-2</c:v>
                </c:pt>
                <c:pt idx="15">
                  <c:v>4.633213427704904E-2</c:v>
                </c:pt>
                <c:pt idx="16">
                  <c:v>4.8300276051660464E-2</c:v>
                </c:pt>
                <c:pt idx="17">
                  <c:v>6.3232375673649158E-2</c:v>
                </c:pt>
                <c:pt idx="18">
                  <c:v>3.6554753452869938E-2</c:v>
                </c:pt>
                <c:pt idx="19">
                  <c:v>4.6025355330872021E-2</c:v>
                </c:pt>
                <c:pt idx="20">
                  <c:v>5.3665631459997087E-2</c:v>
                </c:pt>
                <c:pt idx="21">
                  <c:v>6.2383224240715462E-2</c:v>
                </c:pt>
                <c:pt idx="22">
                  <c:v>5.4707555846216595E-2</c:v>
                </c:pt>
                <c:pt idx="23">
                  <c:v>3.0269621735331383E-2</c:v>
                </c:pt>
                <c:pt idx="24">
                  <c:v>3.8987177379234399E-2</c:v>
                </c:pt>
                <c:pt idx="25">
                  <c:v>3.9785885269358411E-2</c:v>
                </c:pt>
                <c:pt idx="26">
                  <c:v>5.6906355825454683E-2</c:v>
                </c:pt>
                <c:pt idx="27">
                  <c:v>4.6043457732886733E-2</c:v>
                </c:pt>
                <c:pt idx="28">
                  <c:v>4.8058124529919574E-2</c:v>
                </c:pt>
                <c:pt idx="29">
                  <c:v>4.4116323509559324E-2</c:v>
                </c:pt>
                <c:pt idx="30">
                  <c:v>3.9785885269357252E-2</c:v>
                </c:pt>
                <c:pt idx="31">
                  <c:v>3.7985742939515489E-2</c:v>
                </c:pt>
                <c:pt idx="32">
                  <c:v>5.7373048260201093E-2</c:v>
                </c:pt>
                <c:pt idx="33">
                  <c:v>6.3767154554670524E-2</c:v>
                </c:pt>
                <c:pt idx="34">
                  <c:v>4.8678366173623852E-2</c:v>
                </c:pt>
                <c:pt idx="35">
                  <c:v>5.2977982848222097E-2</c:v>
                </c:pt>
                <c:pt idx="36">
                  <c:v>3.8965796967764442E-2</c:v>
                </c:pt>
                <c:pt idx="37">
                  <c:v>5.5241892316131892E-2</c:v>
                </c:pt>
                <c:pt idx="38">
                  <c:v>4.3798782327066646E-2</c:v>
                </c:pt>
                <c:pt idx="39">
                  <c:v>5.4493883448825609E-2</c:v>
                </c:pt>
                <c:pt idx="40">
                  <c:v>3.4922533317804955E-2</c:v>
                </c:pt>
                <c:pt idx="41">
                  <c:v>3.5537538838064188E-2</c:v>
                </c:pt>
                <c:pt idx="42">
                  <c:v>4.7592016137161908E-2</c:v>
                </c:pt>
                <c:pt idx="43">
                  <c:v>3.6696957185397817E-2</c:v>
                </c:pt>
                <c:pt idx="44">
                  <c:v>5.1234753829809694E-2</c:v>
                </c:pt>
                <c:pt idx="45">
                  <c:v>3.8100743649784996E-2</c:v>
                </c:pt>
                <c:pt idx="46">
                  <c:v>4.4002840817382004E-2</c:v>
                </c:pt>
                <c:pt idx="47">
                  <c:v>5.0062460986251917E-2</c:v>
                </c:pt>
                <c:pt idx="48">
                  <c:v>4.4716700832397108E-2</c:v>
                </c:pt>
                <c:pt idx="49">
                  <c:v>5.5584020485505814E-2</c:v>
                </c:pt>
                <c:pt idx="50">
                  <c:v>4.0244047178852424E-2</c:v>
                </c:pt>
                <c:pt idx="51">
                  <c:v>3.7327380477781356E-2</c:v>
                </c:pt>
                <c:pt idx="52">
                  <c:v>2.9545163168727285E-2</c:v>
                </c:pt>
                <c:pt idx="53">
                  <c:v>4.5272324143270183E-2</c:v>
                </c:pt>
                <c:pt idx="54">
                  <c:v>4.5588741300166519E-2</c:v>
                </c:pt>
                <c:pt idx="55">
                  <c:v>3.4586847211045588E-2</c:v>
                </c:pt>
                <c:pt idx="56">
                  <c:v>4.5013886746204414E-2</c:v>
                </c:pt>
                <c:pt idx="57">
                  <c:v>2.0976176963402041E-2</c:v>
                </c:pt>
                <c:pt idx="58">
                  <c:v>4.7169905660285387E-2</c:v>
                </c:pt>
                <c:pt idx="59">
                  <c:v>3.8378596465566454E-2</c:v>
                </c:pt>
                <c:pt idx="60">
                  <c:v>4.4721359549993324E-2</c:v>
                </c:pt>
                <c:pt idx="61">
                  <c:v>5.3193827962769183E-2</c:v>
                </c:pt>
                <c:pt idx="62">
                  <c:v>4.8648398397749745E-2</c:v>
                </c:pt>
                <c:pt idx="63">
                  <c:v>4.9866488413226398E-2</c:v>
                </c:pt>
                <c:pt idx="64">
                  <c:v>4.2190046219457551E-2</c:v>
                </c:pt>
                <c:pt idx="65">
                  <c:v>4.4191816738690812E-2</c:v>
                </c:pt>
                <c:pt idx="66">
                  <c:v>5.163977794943677E-2</c:v>
                </c:pt>
                <c:pt idx="67">
                  <c:v>3.7594325812991256E-2</c:v>
                </c:pt>
                <c:pt idx="68">
                  <c:v>4.3741665872866813E-2</c:v>
                </c:pt>
                <c:pt idx="69">
                  <c:v>4.0145568456144386E-2</c:v>
                </c:pt>
                <c:pt idx="70">
                  <c:v>3.8335144884732802E-2</c:v>
                </c:pt>
                <c:pt idx="71">
                  <c:v>5.1409305253687955E-2</c:v>
                </c:pt>
                <c:pt idx="72">
                  <c:v>4.6650294747195821E-2</c:v>
                </c:pt>
                <c:pt idx="73">
                  <c:v>2.4824383174618742E-2</c:v>
                </c:pt>
                <c:pt idx="74">
                  <c:v>3.3658827470177392E-2</c:v>
                </c:pt>
                <c:pt idx="75">
                  <c:v>3.7277115410574352E-2</c:v>
                </c:pt>
                <c:pt idx="76">
                  <c:v>4.2031734043067717E-2</c:v>
                </c:pt>
                <c:pt idx="77">
                  <c:v>4.7640144136366497E-2</c:v>
                </c:pt>
                <c:pt idx="78">
                  <c:v>4.6601144478076825E-2</c:v>
                </c:pt>
                <c:pt idx="79">
                  <c:v>4.9256979200917199E-2</c:v>
                </c:pt>
                <c:pt idx="80">
                  <c:v>4.0743097574925821E-2</c:v>
                </c:pt>
                <c:pt idx="81">
                  <c:v>4.8648398397756913E-2</c:v>
                </c:pt>
                <c:pt idx="82">
                  <c:v>3.9812058474790919E-2</c:v>
                </c:pt>
                <c:pt idx="83">
                  <c:v>4.6327637539592341E-2</c:v>
                </c:pt>
                <c:pt idx="84">
                  <c:v>4.1452784385772892E-2</c:v>
                </c:pt>
                <c:pt idx="85">
                  <c:v>4.6650294747191123E-2</c:v>
                </c:pt>
                <c:pt idx="86">
                  <c:v>4.5607017003970164E-2</c:v>
                </c:pt>
                <c:pt idx="87">
                  <c:v>4.0311288741502034E-2</c:v>
                </c:pt>
                <c:pt idx="88">
                  <c:v>3.5443617196892957E-2</c:v>
                </c:pt>
                <c:pt idx="89">
                  <c:v>5.1506472085222334E-2</c:v>
                </c:pt>
                <c:pt idx="90">
                  <c:v>4.4721359549995794E-2</c:v>
                </c:pt>
                <c:pt idx="91">
                  <c:v>7.4654760955571248E-2</c:v>
                </c:pt>
                <c:pt idx="92">
                  <c:v>4.2190046219455872E-2</c:v>
                </c:pt>
                <c:pt idx="93">
                  <c:v>3.7142742673811867E-2</c:v>
                </c:pt>
                <c:pt idx="94">
                  <c:v>5.998610950323064E-2</c:v>
                </c:pt>
                <c:pt idx="95">
                  <c:v>5.6505899397027166E-2</c:v>
                </c:pt>
                <c:pt idx="96">
                  <c:v>2.8511693507516811E-2</c:v>
                </c:pt>
                <c:pt idx="97">
                  <c:v>6.4999999999994743E-2</c:v>
                </c:pt>
                <c:pt idx="98">
                  <c:v>6.4291005073281324E-2</c:v>
                </c:pt>
                <c:pt idx="99">
                  <c:v>6.2276266212211398E-2</c:v>
                </c:pt>
                <c:pt idx="100">
                  <c:v>5.682942313039184E-2</c:v>
                </c:pt>
                <c:pt idx="101">
                  <c:v>4.8027769744872092E-2</c:v>
                </c:pt>
                <c:pt idx="102">
                  <c:v>6.7376430102325927E-2</c:v>
                </c:pt>
                <c:pt idx="103">
                  <c:v>8.0901174280723201E-2</c:v>
                </c:pt>
                <c:pt idx="104">
                  <c:v>6.8138951170877621E-2</c:v>
                </c:pt>
                <c:pt idx="105">
                  <c:v>4.9155365932926534E-2</c:v>
                </c:pt>
                <c:pt idx="106">
                  <c:v>6.0273681376417511E-2</c:v>
                </c:pt>
                <c:pt idx="107">
                  <c:v>7.5605886014252E-2</c:v>
                </c:pt>
                <c:pt idx="108">
                  <c:v>5.5557777733335784E-2</c:v>
                </c:pt>
                <c:pt idx="109">
                  <c:v>6.1991262825228467E-2</c:v>
                </c:pt>
                <c:pt idx="110">
                  <c:v>4.801041553662859E-2</c:v>
                </c:pt>
                <c:pt idx="111">
                  <c:v>6.8166462917384499E-2</c:v>
                </c:pt>
                <c:pt idx="112">
                  <c:v>4.544227107001185E-2</c:v>
                </c:pt>
                <c:pt idx="113">
                  <c:v>5.4893836933971527E-2</c:v>
                </c:pt>
                <c:pt idx="114">
                  <c:v>5.3150729063676794E-2</c:v>
                </c:pt>
                <c:pt idx="115">
                  <c:v>5.4738012386277422E-2</c:v>
                </c:pt>
                <c:pt idx="116">
                  <c:v>4.2342846700089046E-2</c:v>
                </c:pt>
                <c:pt idx="117">
                  <c:v>5.1575187832911498E-2</c:v>
                </c:pt>
                <c:pt idx="118">
                  <c:v>5.3913510984419134E-2</c:v>
                </c:pt>
                <c:pt idx="119">
                  <c:v>4.6970735570134696E-2</c:v>
                </c:pt>
                <c:pt idx="120">
                  <c:v>4.4342417615648444E-2</c:v>
                </c:pt>
                <c:pt idx="121">
                  <c:v>5.1084081016828077E-2</c:v>
                </c:pt>
                <c:pt idx="122">
                  <c:v>6.3426466610296522E-2</c:v>
                </c:pt>
                <c:pt idx="123">
                  <c:v>3.8724453944930806E-2</c:v>
                </c:pt>
                <c:pt idx="124">
                  <c:v>5.0530518831037277E-2</c:v>
                </c:pt>
                <c:pt idx="125">
                  <c:v>5.7005116729408133E-2</c:v>
                </c:pt>
                <c:pt idx="126">
                  <c:v>3.1457643480287047E-2</c:v>
                </c:pt>
                <c:pt idx="127">
                  <c:v>6.6520673478243794E-2</c:v>
                </c:pt>
                <c:pt idx="128">
                  <c:v>3.5677957714352601E-2</c:v>
                </c:pt>
                <c:pt idx="129">
                  <c:v>2.9375443259068792E-2</c:v>
                </c:pt>
                <c:pt idx="130">
                  <c:v>5.1214418542693492E-2</c:v>
                </c:pt>
                <c:pt idx="131">
                  <c:v>6.0111008420534004E-2</c:v>
                </c:pt>
                <c:pt idx="132">
                  <c:v>3.6554753452868051E-2</c:v>
                </c:pt>
                <c:pt idx="133">
                  <c:v>5.0842895275544163E-2</c:v>
                </c:pt>
                <c:pt idx="134">
                  <c:v>4.791920283143402E-2</c:v>
                </c:pt>
                <c:pt idx="135">
                  <c:v>5.0460380497969436E-2</c:v>
                </c:pt>
                <c:pt idx="136">
                  <c:v>4.4002840817377924E-2</c:v>
                </c:pt>
                <c:pt idx="137">
                  <c:v>5.1214418542700813E-2</c:v>
                </c:pt>
                <c:pt idx="138">
                  <c:v>5.5797252023130808E-2</c:v>
                </c:pt>
                <c:pt idx="139">
                  <c:v>4.6075119822599465E-2</c:v>
                </c:pt>
                <c:pt idx="140">
                  <c:v>4.4870183121233705E-2</c:v>
                </c:pt>
                <c:pt idx="141">
                  <c:v>4.5588741300164284E-2</c:v>
                </c:pt>
                <c:pt idx="142">
                  <c:v>5.1623637996564734E-2</c:v>
                </c:pt>
                <c:pt idx="143">
                  <c:v>5.253173643934466E-2</c:v>
                </c:pt>
                <c:pt idx="144">
                  <c:v>5.6627437401552821E-2</c:v>
                </c:pt>
                <c:pt idx="145">
                  <c:v>5.1635743434156715E-2</c:v>
                </c:pt>
                <c:pt idx="146">
                  <c:v>3.7052890125697902E-2</c:v>
                </c:pt>
                <c:pt idx="147">
                  <c:v>4.4342417615625358E-2</c:v>
                </c:pt>
                <c:pt idx="148">
                  <c:v>5.2281290471202731E-2</c:v>
                </c:pt>
                <c:pt idx="149">
                  <c:v>4.7871355387815367E-2</c:v>
                </c:pt>
                <c:pt idx="150">
                  <c:v>2.9937434759846591E-2</c:v>
                </c:pt>
                <c:pt idx="151">
                  <c:v>5.3229064742236494E-2</c:v>
                </c:pt>
                <c:pt idx="152">
                  <c:v>5.6789083458004014E-2</c:v>
                </c:pt>
                <c:pt idx="153">
                  <c:v>4.5752959831397419E-2</c:v>
                </c:pt>
                <c:pt idx="154">
                  <c:v>4.4121045620733407E-2</c:v>
                </c:pt>
                <c:pt idx="155">
                  <c:v>3.6606010435448387E-2</c:v>
                </c:pt>
                <c:pt idx="156">
                  <c:v>3.5631212908537511E-2</c:v>
                </c:pt>
                <c:pt idx="157">
                  <c:v>5.0711602880077138E-2</c:v>
                </c:pt>
                <c:pt idx="158">
                  <c:v>3.5378901433862242E-2</c:v>
                </c:pt>
                <c:pt idx="159">
                  <c:v>4.688638750568553E-2</c:v>
                </c:pt>
                <c:pt idx="160">
                  <c:v>3.9702015062205553E-2</c:v>
                </c:pt>
                <c:pt idx="161">
                  <c:v>4.8575542542855697E-2</c:v>
                </c:pt>
                <c:pt idx="162">
                  <c:v>5.1752616681034994E-2</c:v>
                </c:pt>
                <c:pt idx="163">
                  <c:v>3.6234191955482414E-2</c:v>
                </c:pt>
                <c:pt idx="164">
                  <c:v>5.0182998449011251E-2</c:v>
                </c:pt>
                <c:pt idx="165">
                  <c:v>4.7311027608087794E-2</c:v>
                </c:pt>
                <c:pt idx="166">
                  <c:v>2.2472205054250162E-2</c:v>
                </c:pt>
                <c:pt idx="167">
                  <c:v>5.3350257731339834E-2</c:v>
                </c:pt>
                <c:pt idx="168">
                  <c:v>5.5403820566203833E-2</c:v>
                </c:pt>
                <c:pt idx="169">
                  <c:v>3.741100551086133E-2</c:v>
                </c:pt>
                <c:pt idx="170">
                  <c:v>4.6743983570084059E-2</c:v>
                </c:pt>
                <c:pt idx="171">
                  <c:v>4.1452784385772733E-2</c:v>
                </c:pt>
                <c:pt idx="172">
                  <c:v>5.4650404085102008E-2</c:v>
                </c:pt>
                <c:pt idx="173">
                  <c:v>5.2392747589721733E-2</c:v>
                </c:pt>
                <c:pt idx="174">
                  <c:v>3.39546265870612E-2</c:v>
                </c:pt>
                <c:pt idx="175">
                  <c:v>6.6530068390171879E-2</c:v>
                </c:pt>
                <c:pt idx="176">
                  <c:v>4.2026777178368994E-2</c:v>
                </c:pt>
                <c:pt idx="177">
                  <c:v>5.5673901725437923E-2</c:v>
                </c:pt>
                <c:pt idx="178">
                  <c:v>8.1649658092837925E-3</c:v>
                </c:pt>
                <c:pt idx="179">
                  <c:v>6.3613415775814003E-2</c:v>
                </c:pt>
                <c:pt idx="180">
                  <c:v>6.5009614673528934E-2</c:v>
                </c:pt>
                <c:pt idx="181">
                  <c:v>6.2928530890210915E-2</c:v>
                </c:pt>
                <c:pt idx="182">
                  <c:v>4.3660622991432134E-2</c:v>
                </c:pt>
                <c:pt idx="183">
                  <c:v>6.1046430417080924E-2</c:v>
                </c:pt>
                <c:pt idx="184">
                  <c:v>4.2563677785953914E-2</c:v>
                </c:pt>
                <c:pt idx="185">
                  <c:v>5.9665735560716984E-2</c:v>
                </c:pt>
                <c:pt idx="186">
                  <c:v>4.8853522561492557E-2</c:v>
                </c:pt>
                <c:pt idx="187">
                  <c:v>5.6800088028094303E-2</c:v>
                </c:pt>
                <c:pt idx="188">
                  <c:v>5.6594316558001394E-2</c:v>
                </c:pt>
                <c:pt idx="189">
                  <c:v>5.5793518142047527E-2</c:v>
                </c:pt>
                <c:pt idx="190">
                  <c:v>4.8010415536620769E-2</c:v>
                </c:pt>
                <c:pt idx="191">
                  <c:v>6.6118580343711805E-2</c:v>
                </c:pt>
                <c:pt idx="192">
                  <c:v>4.0640702093678767E-2</c:v>
                </c:pt>
                <c:pt idx="193">
                  <c:v>5.9944418700442023E-2</c:v>
                </c:pt>
                <c:pt idx="194">
                  <c:v>5.4283207962199514E-2</c:v>
                </c:pt>
                <c:pt idx="195">
                  <c:v>5.4021600618025585E-2</c:v>
                </c:pt>
                <c:pt idx="196">
                  <c:v>5.6979528487558655E-2</c:v>
                </c:pt>
                <c:pt idx="197">
                  <c:v>4.6111278446821974E-2</c:v>
                </c:pt>
                <c:pt idx="198">
                  <c:v>4.8712592485589512E-2</c:v>
                </c:pt>
                <c:pt idx="199">
                  <c:v>6.2098711741861816E-2</c:v>
                </c:pt>
                <c:pt idx="200">
                  <c:v>3.7327380477783813E-2</c:v>
                </c:pt>
                <c:pt idx="201">
                  <c:v>5.6358229212778034E-2</c:v>
                </c:pt>
                <c:pt idx="202">
                  <c:v>3.3837848631377253E-2</c:v>
                </c:pt>
                <c:pt idx="203">
                  <c:v>6.0868711174133623E-2</c:v>
                </c:pt>
                <c:pt idx="204">
                  <c:v>4.2066415741460236E-2</c:v>
                </c:pt>
              </c:numCache>
            </c:numRef>
          </c:yVal>
          <c:smooth val="0"/>
        </c:ser>
        <c:dLbls>
          <c:showLegendKey val="0"/>
          <c:showVal val="0"/>
          <c:showCatName val="0"/>
          <c:showSerName val="0"/>
          <c:showPercent val="0"/>
          <c:showBubbleSize val="0"/>
        </c:dLbls>
        <c:axId val="127290752"/>
        <c:axId val="127305216"/>
      </c:scatterChart>
      <c:valAx>
        <c:axId val="127290752"/>
        <c:scaling>
          <c:orientation val="minMax"/>
          <c:max val="359.98999999999899"/>
          <c:min val="100"/>
        </c:scaling>
        <c:delete val="0"/>
        <c:axPos val="b"/>
        <c:title>
          <c:tx>
            <c:rich>
              <a:bodyPr/>
              <a:lstStyle/>
              <a:p>
                <a:pPr>
                  <a:defRPr sz="1600" b="0" i="0" u="none" strike="noStrike" baseline="0">
                    <a:solidFill>
                      <a:srgbClr val="000000"/>
                    </a:solidFill>
                    <a:latin typeface="Arial"/>
                    <a:ea typeface="Arial"/>
                    <a:cs typeface="Arial"/>
                  </a:defRPr>
                </a:pPr>
                <a:r>
                  <a:rPr lang="en-US" sz="1600" dirty="0" smtClean="0"/>
                  <a:t>Allele Size</a:t>
                </a:r>
                <a:r>
                  <a:rPr lang="en-US" sz="1600" baseline="0" dirty="0" smtClean="0"/>
                  <a:t> (nt)</a:t>
                </a:r>
                <a:endParaRPr lang="en-US" sz="1600" dirty="0"/>
              </a:p>
            </c:rich>
          </c:tx>
          <c:layout>
            <c:manualLayout>
              <c:xMode val="edge"/>
              <c:yMode val="edge"/>
              <c:x val="0.5060345297746871"/>
              <c:y val="0.928172273424545"/>
            </c:manualLayout>
          </c:layout>
          <c:overlay val="0"/>
          <c:spPr>
            <a:noFill/>
            <a:ln w="25400">
              <a:noFill/>
            </a:ln>
          </c:spPr>
        </c:title>
        <c:numFmt formatCode="0" sourceLinked="0"/>
        <c:majorTickMark val="out"/>
        <c:minorTickMark val="out"/>
        <c:tickLblPos val="nextTo"/>
        <c:spPr>
          <a:ln w="127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27305216"/>
        <c:crosses val="autoZero"/>
        <c:crossBetween val="midCat"/>
      </c:valAx>
      <c:valAx>
        <c:axId val="127305216"/>
        <c:scaling>
          <c:orientation val="minMax"/>
          <c:max val="0.319000000000003"/>
          <c:min val="0"/>
        </c:scaling>
        <c:delete val="0"/>
        <c:axPos val="l"/>
        <c:title>
          <c:tx>
            <c:rich>
              <a:bodyPr/>
              <a:lstStyle/>
              <a:p>
                <a:pPr>
                  <a:defRPr sz="1600" b="0" i="0" u="none" strike="noStrike" baseline="0">
                    <a:solidFill>
                      <a:srgbClr val="000000"/>
                    </a:solidFill>
                    <a:latin typeface="Arial"/>
                    <a:ea typeface="Arial"/>
                    <a:cs typeface="Arial"/>
                  </a:defRPr>
                </a:pPr>
                <a:r>
                  <a:rPr lang="en-US" sz="1600" dirty="0" smtClean="0"/>
                  <a:t>Standard Deviation of Allele Size</a:t>
                </a:r>
                <a:r>
                  <a:rPr lang="en-US" sz="1600" baseline="0" dirty="0" smtClean="0"/>
                  <a:t> (nt)</a:t>
                </a:r>
                <a:endParaRPr lang="en-US" sz="1600" dirty="0"/>
              </a:p>
            </c:rich>
          </c:tx>
          <c:layout>
            <c:manualLayout>
              <c:xMode val="edge"/>
              <c:yMode val="edge"/>
              <c:x val="3.3437468043767259E-2"/>
              <c:y val="0.1543440570641878"/>
            </c:manualLayout>
          </c:layout>
          <c:overlay val="0"/>
          <c:spPr>
            <a:noFill/>
            <a:ln w="25400">
              <a:noFill/>
            </a:ln>
          </c:spPr>
        </c:title>
        <c:numFmt formatCode="0.00" sourceLinked="0"/>
        <c:majorTickMark val="out"/>
        <c:minorTickMark val="out"/>
        <c:tickLblPos val="nextTo"/>
        <c:spPr>
          <a:ln w="127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27290752"/>
        <c:crosses val="autoZero"/>
        <c:crossBetween val="midCat"/>
        <c:majorUnit val="5.0000000000000114E-2"/>
        <c:minorUnit val="1.0000000000000047E-2"/>
      </c:valAx>
      <c:spPr>
        <a:noFill/>
        <a:ln w="25400">
          <a:noFill/>
        </a:ln>
      </c:spPr>
    </c:plotArea>
    <c:legend>
      <c:legendPos val="r"/>
      <c:legendEntry>
        <c:idx val="2"/>
        <c:delete val="1"/>
      </c:legendEntry>
      <c:legendEntry>
        <c:idx val="3"/>
        <c:delete val="1"/>
      </c:legendEntry>
      <c:legendEntry>
        <c:idx val="4"/>
        <c:delete val="1"/>
      </c:legendEntry>
      <c:legendEntry>
        <c:idx val="5"/>
        <c:delete val="1"/>
      </c:legendEntry>
      <c:layout>
        <c:manualLayout>
          <c:xMode val="edge"/>
          <c:yMode val="edge"/>
          <c:x val="0.21859443705900405"/>
          <c:y val="0.12415465312171817"/>
          <c:w val="0.18867946256755624"/>
          <c:h val="9.8468376543244529E-2"/>
        </c:manualLayout>
      </c:layout>
      <c:overlay val="0"/>
      <c:spPr>
        <a:no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D18S51!$T$2</c:f>
              <c:strCache>
                <c:ptCount val="1"/>
                <c:pt idx="0">
                  <c:v>Total (N=1036)</c:v>
                </c:pt>
              </c:strCache>
            </c:strRef>
          </c:tx>
          <c:spPr>
            <a:solidFill>
              <a:schemeClr val="bg1">
                <a:lumMod val="75000"/>
              </a:schemeClr>
            </a:solidFill>
          </c:spPr>
          <c:invertIfNegative val="0"/>
          <c:cat>
            <c:numRef>
              <c:f>D18S51!$S$3:$S$24</c:f>
              <c:numCache>
                <c:formatCode>General</c:formatCode>
                <c:ptCount val="22"/>
                <c:pt idx="0">
                  <c:v>9</c:v>
                </c:pt>
                <c:pt idx="1">
                  <c:v>10</c:v>
                </c:pt>
                <c:pt idx="2">
                  <c:v>11</c:v>
                </c:pt>
                <c:pt idx="3">
                  <c:v>12</c:v>
                </c:pt>
                <c:pt idx="4">
                  <c:v>13</c:v>
                </c:pt>
                <c:pt idx="5">
                  <c:v>13.2</c:v>
                </c:pt>
                <c:pt idx="6">
                  <c:v>14</c:v>
                </c:pt>
                <c:pt idx="7">
                  <c:v>14.2</c:v>
                </c:pt>
                <c:pt idx="8">
                  <c:v>15</c:v>
                </c:pt>
                <c:pt idx="9">
                  <c:v>15.2</c:v>
                </c:pt>
                <c:pt idx="10">
                  <c:v>16</c:v>
                </c:pt>
                <c:pt idx="11">
                  <c:v>16.2</c:v>
                </c:pt>
                <c:pt idx="12">
                  <c:v>17</c:v>
                </c:pt>
                <c:pt idx="13">
                  <c:v>18</c:v>
                </c:pt>
                <c:pt idx="14">
                  <c:v>19</c:v>
                </c:pt>
                <c:pt idx="15">
                  <c:v>20</c:v>
                </c:pt>
                <c:pt idx="16">
                  <c:v>21</c:v>
                </c:pt>
                <c:pt idx="17">
                  <c:v>21.2</c:v>
                </c:pt>
                <c:pt idx="18">
                  <c:v>22</c:v>
                </c:pt>
                <c:pt idx="19">
                  <c:v>23</c:v>
                </c:pt>
                <c:pt idx="20">
                  <c:v>24</c:v>
                </c:pt>
                <c:pt idx="21">
                  <c:v>28</c:v>
                </c:pt>
              </c:numCache>
            </c:numRef>
          </c:cat>
          <c:val>
            <c:numRef>
              <c:f>D18S51!$T$3:$T$24</c:f>
              <c:numCache>
                <c:formatCode>0.000</c:formatCode>
                <c:ptCount val="22"/>
                <c:pt idx="0">
                  <c:v>9.6525096525096527E-4</c:v>
                </c:pt>
                <c:pt idx="1">
                  <c:v>4.8262548262548262E-3</c:v>
                </c:pt>
                <c:pt idx="2">
                  <c:v>7.2393822393822397E-3</c:v>
                </c:pt>
                <c:pt idx="3">
                  <c:v>9.4111969111969118E-2</c:v>
                </c:pt>
                <c:pt idx="4">
                  <c:v>0.10472972972972974</c:v>
                </c:pt>
                <c:pt idx="5">
                  <c:v>1.4478764478764478E-3</c:v>
                </c:pt>
                <c:pt idx="6">
                  <c:v>0.12934362934362933</c:v>
                </c:pt>
                <c:pt idx="7">
                  <c:v>9.6525096525096527E-4</c:v>
                </c:pt>
                <c:pt idx="8">
                  <c:v>0.16698841698841696</c:v>
                </c:pt>
                <c:pt idx="9">
                  <c:v>4.8262548262548264E-4</c:v>
                </c:pt>
                <c:pt idx="10">
                  <c:v>0.14816602316602318</c:v>
                </c:pt>
                <c:pt idx="11">
                  <c:v>4.8262548262548264E-4</c:v>
                </c:pt>
                <c:pt idx="12">
                  <c:v>0.13320463320463319</c:v>
                </c:pt>
                <c:pt idx="13">
                  <c:v>8.7837837837837843E-2</c:v>
                </c:pt>
                <c:pt idx="14">
                  <c:v>6.1293436293436289E-2</c:v>
                </c:pt>
                <c:pt idx="15">
                  <c:v>3.5714285714285719E-2</c:v>
                </c:pt>
                <c:pt idx="16">
                  <c:v>9.6525096525096523E-3</c:v>
                </c:pt>
                <c:pt idx="17">
                  <c:v>4.8262548262548264E-4</c:v>
                </c:pt>
                <c:pt idx="18">
                  <c:v>8.6872586872586872E-3</c:v>
                </c:pt>
                <c:pt idx="19">
                  <c:v>1.9305019305019305E-3</c:v>
                </c:pt>
                <c:pt idx="20">
                  <c:v>9.6525096525096527E-4</c:v>
                </c:pt>
                <c:pt idx="21">
                  <c:v>4.8262548262548264E-4</c:v>
                </c:pt>
              </c:numCache>
            </c:numRef>
          </c:val>
        </c:ser>
        <c:ser>
          <c:idx val="1"/>
          <c:order val="1"/>
          <c:tx>
            <c:strRef>
              <c:f>D18S51!$U$2</c:f>
              <c:strCache>
                <c:ptCount val="1"/>
                <c:pt idx="0">
                  <c:v>Black (N=342)</c:v>
                </c:pt>
              </c:strCache>
            </c:strRef>
          </c:tx>
          <c:spPr>
            <a:solidFill>
              <a:schemeClr val="tx1"/>
            </a:solidFill>
          </c:spPr>
          <c:invertIfNegative val="0"/>
          <c:cat>
            <c:numRef>
              <c:f>D18S51!$S$3:$S$24</c:f>
              <c:numCache>
                <c:formatCode>General</c:formatCode>
                <c:ptCount val="22"/>
                <c:pt idx="0">
                  <c:v>9</c:v>
                </c:pt>
                <c:pt idx="1">
                  <c:v>10</c:v>
                </c:pt>
                <c:pt idx="2">
                  <c:v>11</c:v>
                </c:pt>
                <c:pt idx="3">
                  <c:v>12</c:v>
                </c:pt>
                <c:pt idx="4">
                  <c:v>13</c:v>
                </c:pt>
                <c:pt idx="5">
                  <c:v>13.2</c:v>
                </c:pt>
                <c:pt idx="6">
                  <c:v>14</c:v>
                </c:pt>
                <c:pt idx="7">
                  <c:v>14.2</c:v>
                </c:pt>
                <c:pt idx="8">
                  <c:v>15</c:v>
                </c:pt>
                <c:pt idx="9">
                  <c:v>15.2</c:v>
                </c:pt>
                <c:pt idx="10">
                  <c:v>16</c:v>
                </c:pt>
                <c:pt idx="11">
                  <c:v>16.2</c:v>
                </c:pt>
                <c:pt idx="12">
                  <c:v>17</c:v>
                </c:pt>
                <c:pt idx="13">
                  <c:v>18</c:v>
                </c:pt>
                <c:pt idx="14">
                  <c:v>19</c:v>
                </c:pt>
                <c:pt idx="15">
                  <c:v>20</c:v>
                </c:pt>
                <c:pt idx="16">
                  <c:v>21</c:v>
                </c:pt>
                <c:pt idx="17">
                  <c:v>21.2</c:v>
                </c:pt>
                <c:pt idx="18">
                  <c:v>22</c:v>
                </c:pt>
                <c:pt idx="19">
                  <c:v>23</c:v>
                </c:pt>
                <c:pt idx="20">
                  <c:v>24</c:v>
                </c:pt>
                <c:pt idx="21">
                  <c:v>28</c:v>
                </c:pt>
              </c:numCache>
            </c:numRef>
          </c:cat>
          <c:val>
            <c:numRef>
              <c:f>D18S51!$U$3:$U$24</c:f>
              <c:numCache>
                <c:formatCode>0.000</c:formatCode>
                <c:ptCount val="22"/>
                <c:pt idx="0">
                  <c:v>2.9239766081871343E-3</c:v>
                </c:pt>
                <c:pt idx="1">
                  <c:v>4.3859649122807015E-3</c:v>
                </c:pt>
                <c:pt idx="2">
                  <c:v>1.4619883040935672E-3</c:v>
                </c:pt>
                <c:pt idx="3">
                  <c:v>7.6023391812865493E-2</c:v>
                </c:pt>
                <c:pt idx="4">
                  <c:v>4.0935672514619881E-2</c:v>
                </c:pt>
                <c:pt idx="5">
                  <c:v>4.3859649122807015E-3</c:v>
                </c:pt>
                <c:pt idx="6">
                  <c:v>7.1637426900584791E-2</c:v>
                </c:pt>
                <c:pt idx="7">
                  <c:v>0</c:v>
                </c:pt>
                <c:pt idx="8">
                  <c:v>0.1652046783625731</c:v>
                </c:pt>
                <c:pt idx="9">
                  <c:v>1.4619883040935672E-3</c:v>
                </c:pt>
                <c:pt idx="10">
                  <c:v>0.17105263157894737</c:v>
                </c:pt>
                <c:pt idx="11">
                  <c:v>0</c:v>
                </c:pt>
                <c:pt idx="12">
                  <c:v>0.15204678362573099</c:v>
                </c:pt>
                <c:pt idx="13">
                  <c:v>0.12134502923976609</c:v>
                </c:pt>
                <c:pt idx="14">
                  <c:v>9.9415204678362568E-2</c:v>
                </c:pt>
                <c:pt idx="15">
                  <c:v>6.2865497076023388E-2</c:v>
                </c:pt>
                <c:pt idx="16">
                  <c:v>1.023391812865497E-2</c:v>
                </c:pt>
                <c:pt idx="17">
                  <c:v>1.4619883040935672E-3</c:v>
                </c:pt>
                <c:pt idx="18">
                  <c:v>7.3099415204678367E-3</c:v>
                </c:pt>
                <c:pt idx="19">
                  <c:v>4.3859649122807015E-3</c:v>
                </c:pt>
                <c:pt idx="20">
                  <c:v>1.4619883040935672E-3</c:v>
                </c:pt>
                <c:pt idx="21">
                  <c:v>0</c:v>
                </c:pt>
              </c:numCache>
            </c:numRef>
          </c:val>
        </c:ser>
        <c:ser>
          <c:idx val="2"/>
          <c:order val="2"/>
          <c:tx>
            <c:strRef>
              <c:f>D18S51!$V$2</c:f>
              <c:strCache>
                <c:ptCount val="1"/>
                <c:pt idx="0">
                  <c:v>Asian (N=97)</c:v>
                </c:pt>
              </c:strCache>
            </c:strRef>
          </c:tx>
          <c:spPr>
            <a:solidFill>
              <a:srgbClr val="66FF33"/>
            </a:solidFill>
          </c:spPr>
          <c:invertIfNegative val="0"/>
          <c:cat>
            <c:numRef>
              <c:f>D18S51!$S$3:$S$24</c:f>
              <c:numCache>
                <c:formatCode>General</c:formatCode>
                <c:ptCount val="22"/>
                <c:pt idx="0">
                  <c:v>9</c:v>
                </c:pt>
                <c:pt idx="1">
                  <c:v>10</c:v>
                </c:pt>
                <c:pt idx="2">
                  <c:v>11</c:v>
                </c:pt>
                <c:pt idx="3">
                  <c:v>12</c:v>
                </c:pt>
                <c:pt idx="4">
                  <c:v>13</c:v>
                </c:pt>
                <c:pt idx="5">
                  <c:v>13.2</c:v>
                </c:pt>
                <c:pt idx="6">
                  <c:v>14</c:v>
                </c:pt>
                <c:pt idx="7">
                  <c:v>14.2</c:v>
                </c:pt>
                <c:pt idx="8">
                  <c:v>15</c:v>
                </c:pt>
                <c:pt idx="9">
                  <c:v>15.2</c:v>
                </c:pt>
                <c:pt idx="10">
                  <c:v>16</c:v>
                </c:pt>
                <c:pt idx="11">
                  <c:v>16.2</c:v>
                </c:pt>
                <c:pt idx="12">
                  <c:v>17</c:v>
                </c:pt>
                <c:pt idx="13">
                  <c:v>18</c:v>
                </c:pt>
                <c:pt idx="14">
                  <c:v>19</c:v>
                </c:pt>
                <c:pt idx="15">
                  <c:v>20</c:v>
                </c:pt>
                <c:pt idx="16">
                  <c:v>21</c:v>
                </c:pt>
                <c:pt idx="17">
                  <c:v>21.2</c:v>
                </c:pt>
                <c:pt idx="18">
                  <c:v>22</c:v>
                </c:pt>
                <c:pt idx="19">
                  <c:v>23</c:v>
                </c:pt>
                <c:pt idx="20">
                  <c:v>24</c:v>
                </c:pt>
                <c:pt idx="21">
                  <c:v>28</c:v>
                </c:pt>
              </c:numCache>
            </c:numRef>
          </c:cat>
          <c:val>
            <c:numRef>
              <c:f>D18S51!$V$3:$V$24</c:f>
              <c:numCache>
                <c:formatCode>0.000</c:formatCode>
                <c:ptCount val="22"/>
                <c:pt idx="0">
                  <c:v>0</c:v>
                </c:pt>
                <c:pt idx="1">
                  <c:v>0</c:v>
                </c:pt>
                <c:pt idx="2">
                  <c:v>0</c:v>
                </c:pt>
                <c:pt idx="3">
                  <c:v>3.6082474226804127E-2</c:v>
                </c:pt>
                <c:pt idx="4">
                  <c:v>0.21649484536082475</c:v>
                </c:pt>
                <c:pt idx="5">
                  <c:v>0</c:v>
                </c:pt>
                <c:pt idx="6">
                  <c:v>0.23711340206185569</c:v>
                </c:pt>
                <c:pt idx="7">
                  <c:v>0</c:v>
                </c:pt>
                <c:pt idx="8">
                  <c:v>0.18041237113402062</c:v>
                </c:pt>
                <c:pt idx="9">
                  <c:v>0</c:v>
                </c:pt>
                <c:pt idx="10">
                  <c:v>0.12886597938144331</c:v>
                </c:pt>
                <c:pt idx="11">
                  <c:v>0</c:v>
                </c:pt>
                <c:pt idx="12">
                  <c:v>6.7010309278350513E-2</c:v>
                </c:pt>
                <c:pt idx="13">
                  <c:v>3.0927835051546393E-2</c:v>
                </c:pt>
                <c:pt idx="14">
                  <c:v>4.1237113402061848E-2</c:v>
                </c:pt>
                <c:pt idx="15">
                  <c:v>2.5773195876288662E-2</c:v>
                </c:pt>
                <c:pt idx="16">
                  <c:v>1.0309278350515462E-2</c:v>
                </c:pt>
                <c:pt idx="17">
                  <c:v>0</c:v>
                </c:pt>
                <c:pt idx="18">
                  <c:v>1.5463917525773196E-2</c:v>
                </c:pt>
                <c:pt idx="19">
                  <c:v>5.154639175257731E-3</c:v>
                </c:pt>
                <c:pt idx="20">
                  <c:v>0</c:v>
                </c:pt>
                <c:pt idx="21">
                  <c:v>5.154639175257731E-3</c:v>
                </c:pt>
              </c:numCache>
            </c:numRef>
          </c:val>
        </c:ser>
        <c:ser>
          <c:idx val="3"/>
          <c:order val="3"/>
          <c:tx>
            <c:strRef>
              <c:f>D18S51!$W$2</c:f>
              <c:strCache>
                <c:ptCount val="1"/>
                <c:pt idx="0">
                  <c:v>Caucasian (N=361)</c:v>
                </c:pt>
              </c:strCache>
            </c:strRef>
          </c:tx>
          <c:spPr>
            <a:solidFill>
              <a:srgbClr val="00B0F0"/>
            </a:solidFill>
          </c:spPr>
          <c:invertIfNegative val="0"/>
          <c:cat>
            <c:numRef>
              <c:f>D18S51!$S$3:$S$24</c:f>
              <c:numCache>
                <c:formatCode>General</c:formatCode>
                <c:ptCount val="22"/>
                <c:pt idx="0">
                  <c:v>9</c:v>
                </c:pt>
                <c:pt idx="1">
                  <c:v>10</c:v>
                </c:pt>
                <c:pt idx="2">
                  <c:v>11</c:v>
                </c:pt>
                <c:pt idx="3">
                  <c:v>12</c:v>
                </c:pt>
                <c:pt idx="4">
                  <c:v>13</c:v>
                </c:pt>
                <c:pt idx="5">
                  <c:v>13.2</c:v>
                </c:pt>
                <c:pt idx="6">
                  <c:v>14</c:v>
                </c:pt>
                <c:pt idx="7">
                  <c:v>14.2</c:v>
                </c:pt>
                <c:pt idx="8">
                  <c:v>15</c:v>
                </c:pt>
                <c:pt idx="9">
                  <c:v>15.2</c:v>
                </c:pt>
                <c:pt idx="10">
                  <c:v>16</c:v>
                </c:pt>
                <c:pt idx="11">
                  <c:v>16.2</c:v>
                </c:pt>
                <c:pt idx="12">
                  <c:v>17</c:v>
                </c:pt>
                <c:pt idx="13">
                  <c:v>18</c:v>
                </c:pt>
                <c:pt idx="14">
                  <c:v>19</c:v>
                </c:pt>
                <c:pt idx="15">
                  <c:v>20</c:v>
                </c:pt>
                <c:pt idx="16">
                  <c:v>21</c:v>
                </c:pt>
                <c:pt idx="17">
                  <c:v>21.2</c:v>
                </c:pt>
                <c:pt idx="18">
                  <c:v>22</c:v>
                </c:pt>
                <c:pt idx="19">
                  <c:v>23</c:v>
                </c:pt>
                <c:pt idx="20">
                  <c:v>24</c:v>
                </c:pt>
                <c:pt idx="21">
                  <c:v>28</c:v>
                </c:pt>
              </c:numCache>
            </c:numRef>
          </c:cat>
          <c:val>
            <c:numRef>
              <c:f>D18S51!$W$3:$W$24</c:f>
              <c:numCache>
                <c:formatCode>0.000</c:formatCode>
                <c:ptCount val="22"/>
                <c:pt idx="0">
                  <c:v>0</c:v>
                </c:pt>
                <c:pt idx="1">
                  <c:v>8.3102493074792231E-3</c:v>
                </c:pt>
                <c:pt idx="2">
                  <c:v>9.6952908587257611E-3</c:v>
                </c:pt>
                <c:pt idx="3">
                  <c:v>0.11357340720221608</c:v>
                </c:pt>
                <c:pt idx="4">
                  <c:v>0.12326869806094183</c:v>
                </c:pt>
                <c:pt idx="5">
                  <c:v>0</c:v>
                </c:pt>
                <c:pt idx="6">
                  <c:v>0.13434903047091412</c:v>
                </c:pt>
                <c:pt idx="7">
                  <c:v>1.3850415512465374E-3</c:v>
                </c:pt>
                <c:pt idx="8">
                  <c:v>0.17036011080332411</c:v>
                </c:pt>
                <c:pt idx="9">
                  <c:v>0</c:v>
                </c:pt>
                <c:pt idx="10">
                  <c:v>0.14681440443213295</c:v>
                </c:pt>
                <c:pt idx="11">
                  <c:v>1.3850415512465374E-3</c:v>
                </c:pt>
                <c:pt idx="12">
                  <c:v>0.13850415512465372</c:v>
                </c:pt>
                <c:pt idx="13">
                  <c:v>7.7562326869806089E-2</c:v>
                </c:pt>
                <c:pt idx="14">
                  <c:v>4.016620498614959E-2</c:v>
                </c:pt>
                <c:pt idx="15">
                  <c:v>1.8005540166204984E-2</c:v>
                </c:pt>
                <c:pt idx="16">
                  <c:v>9.6952908587257611E-3</c:v>
                </c:pt>
                <c:pt idx="17">
                  <c:v>0</c:v>
                </c:pt>
                <c:pt idx="18">
                  <c:v>6.9252077562326876E-3</c:v>
                </c:pt>
                <c:pt idx="19">
                  <c:v>0</c:v>
                </c:pt>
                <c:pt idx="20">
                  <c:v>0</c:v>
                </c:pt>
                <c:pt idx="21">
                  <c:v>0</c:v>
                </c:pt>
              </c:numCache>
            </c:numRef>
          </c:val>
        </c:ser>
        <c:ser>
          <c:idx val="4"/>
          <c:order val="4"/>
          <c:tx>
            <c:strRef>
              <c:f>D18S51!$X$2</c:f>
              <c:strCache>
                <c:ptCount val="1"/>
                <c:pt idx="0">
                  <c:v>Hispanic (N=236)</c:v>
                </c:pt>
              </c:strCache>
            </c:strRef>
          </c:tx>
          <c:spPr>
            <a:solidFill>
              <a:srgbClr val="FF9900"/>
            </a:solidFill>
          </c:spPr>
          <c:invertIfNegative val="0"/>
          <c:cat>
            <c:numRef>
              <c:f>D18S51!$S$3:$S$24</c:f>
              <c:numCache>
                <c:formatCode>General</c:formatCode>
                <c:ptCount val="22"/>
                <c:pt idx="0">
                  <c:v>9</c:v>
                </c:pt>
                <c:pt idx="1">
                  <c:v>10</c:v>
                </c:pt>
                <c:pt idx="2">
                  <c:v>11</c:v>
                </c:pt>
                <c:pt idx="3">
                  <c:v>12</c:v>
                </c:pt>
                <c:pt idx="4">
                  <c:v>13</c:v>
                </c:pt>
                <c:pt idx="5">
                  <c:v>13.2</c:v>
                </c:pt>
                <c:pt idx="6">
                  <c:v>14</c:v>
                </c:pt>
                <c:pt idx="7">
                  <c:v>14.2</c:v>
                </c:pt>
                <c:pt idx="8">
                  <c:v>15</c:v>
                </c:pt>
                <c:pt idx="9">
                  <c:v>15.2</c:v>
                </c:pt>
                <c:pt idx="10">
                  <c:v>16</c:v>
                </c:pt>
                <c:pt idx="11">
                  <c:v>16.2</c:v>
                </c:pt>
                <c:pt idx="12">
                  <c:v>17</c:v>
                </c:pt>
                <c:pt idx="13">
                  <c:v>18</c:v>
                </c:pt>
                <c:pt idx="14">
                  <c:v>19</c:v>
                </c:pt>
                <c:pt idx="15">
                  <c:v>20</c:v>
                </c:pt>
                <c:pt idx="16">
                  <c:v>21</c:v>
                </c:pt>
                <c:pt idx="17">
                  <c:v>21.2</c:v>
                </c:pt>
                <c:pt idx="18">
                  <c:v>22</c:v>
                </c:pt>
                <c:pt idx="19">
                  <c:v>23</c:v>
                </c:pt>
                <c:pt idx="20">
                  <c:v>24</c:v>
                </c:pt>
                <c:pt idx="21">
                  <c:v>28</c:v>
                </c:pt>
              </c:numCache>
            </c:numRef>
          </c:cat>
          <c:val>
            <c:numRef>
              <c:f>D18S51!$X$3:$X$24</c:f>
              <c:numCache>
                <c:formatCode>0.000</c:formatCode>
                <c:ptCount val="22"/>
                <c:pt idx="0">
                  <c:v>0</c:v>
                </c:pt>
                <c:pt idx="1">
                  <c:v>2.1186440677966102E-3</c:v>
                </c:pt>
                <c:pt idx="2">
                  <c:v>1.4830508474576272E-2</c:v>
                </c:pt>
                <c:pt idx="3">
                  <c:v>0.11440677966101695</c:v>
                </c:pt>
                <c:pt idx="4">
                  <c:v>0.1228813559322034</c:v>
                </c:pt>
                <c:pt idx="5">
                  <c:v>0</c:v>
                </c:pt>
                <c:pt idx="6">
                  <c:v>0.16101694915254239</c:v>
                </c:pt>
                <c:pt idx="7">
                  <c:v>2.1186440677966102E-3</c:v>
                </c:pt>
                <c:pt idx="8">
                  <c:v>0.15889830508474576</c:v>
                </c:pt>
                <c:pt idx="9">
                  <c:v>0</c:v>
                </c:pt>
                <c:pt idx="10">
                  <c:v>0.125</c:v>
                </c:pt>
                <c:pt idx="11">
                  <c:v>0</c:v>
                </c:pt>
                <c:pt idx="12">
                  <c:v>0.125</c:v>
                </c:pt>
                <c:pt idx="13">
                  <c:v>7.8389830508474576E-2</c:v>
                </c:pt>
                <c:pt idx="14">
                  <c:v>4.6610169491525424E-2</c:v>
                </c:pt>
                <c:pt idx="15">
                  <c:v>2.7542372881355935E-2</c:v>
                </c:pt>
                <c:pt idx="16">
                  <c:v>8.4745762711864406E-3</c:v>
                </c:pt>
                <c:pt idx="17">
                  <c:v>0</c:v>
                </c:pt>
                <c:pt idx="18">
                  <c:v>1.0593220338983052E-2</c:v>
                </c:pt>
                <c:pt idx="19">
                  <c:v>0</c:v>
                </c:pt>
                <c:pt idx="20">
                  <c:v>2.1186440677966102E-3</c:v>
                </c:pt>
                <c:pt idx="21">
                  <c:v>0</c:v>
                </c:pt>
              </c:numCache>
            </c:numRef>
          </c:val>
        </c:ser>
        <c:dLbls>
          <c:showLegendKey val="0"/>
          <c:showVal val="0"/>
          <c:showCatName val="0"/>
          <c:showSerName val="0"/>
          <c:showPercent val="0"/>
          <c:showBubbleSize val="0"/>
        </c:dLbls>
        <c:gapWidth val="150"/>
        <c:axId val="167099392"/>
        <c:axId val="167105664"/>
      </c:barChart>
      <c:catAx>
        <c:axId val="167099392"/>
        <c:scaling>
          <c:orientation val="minMax"/>
        </c:scaling>
        <c:delete val="0"/>
        <c:axPos val="b"/>
        <c:title>
          <c:tx>
            <c:rich>
              <a:bodyPr/>
              <a:lstStyle/>
              <a:p>
                <a:pPr>
                  <a:defRPr sz="1800">
                    <a:latin typeface="Arial" pitchFamily="34" charset="0"/>
                    <a:cs typeface="Arial" pitchFamily="34" charset="0"/>
                  </a:defRPr>
                </a:pPr>
                <a:r>
                  <a:rPr lang="en-US" sz="1800">
                    <a:latin typeface="Arial" pitchFamily="34" charset="0"/>
                    <a:cs typeface="Arial" pitchFamily="34" charset="0"/>
                  </a:rPr>
                  <a:t>D18S51 Alleles</a:t>
                </a:r>
              </a:p>
            </c:rich>
          </c:tx>
          <c:layout/>
          <c:overlay val="0"/>
        </c:title>
        <c:numFmt formatCode="General" sourceLinked="1"/>
        <c:majorTickMark val="out"/>
        <c:minorTickMark val="none"/>
        <c:tickLblPos val="nextTo"/>
        <c:txPr>
          <a:bodyPr/>
          <a:lstStyle/>
          <a:p>
            <a:pPr>
              <a:defRPr sz="1600">
                <a:latin typeface="Arial" pitchFamily="34" charset="0"/>
                <a:cs typeface="Arial" pitchFamily="34" charset="0"/>
              </a:defRPr>
            </a:pPr>
            <a:endParaRPr lang="en-US"/>
          </a:p>
        </c:txPr>
        <c:crossAx val="167105664"/>
        <c:crosses val="autoZero"/>
        <c:auto val="1"/>
        <c:lblAlgn val="ctr"/>
        <c:lblOffset val="100"/>
        <c:noMultiLvlLbl val="0"/>
      </c:catAx>
      <c:valAx>
        <c:axId val="167105664"/>
        <c:scaling>
          <c:orientation val="minMax"/>
        </c:scaling>
        <c:delete val="0"/>
        <c:axPos val="l"/>
        <c:majorGridlines>
          <c:spPr>
            <a:ln w="6350">
              <a:solidFill>
                <a:schemeClr val="bg1">
                  <a:lumMod val="75000"/>
                </a:schemeClr>
              </a:solidFill>
              <a:prstDash val="sysDot"/>
            </a:ln>
          </c:spPr>
        </c:majorGridlines>
        <c:title>
          <c:tx>
            <c:rich>
              <a:bodyPr rot="-5400000" vert="horz"/>
              <a:lstStyle/>
              <a:p>
                <a:pPr>
                  <a:defRPr sz="1600">
                    <a:latin typeface="Arial" pitchFamily="34" charset="0"/>
                    <a:cs typeface="Arial" pitchFamily="34" charset="0"/>
                  </a:defRPr>
                </a:pPr>
                <a:r>
                  <a:rPr lang="en-US" sz="1600">
                    <a:latin typeface="Arial" pitchFamily="34" charset="0"/>
                    <a:cs typeface="Arial" pitchFamily="34" charset="0"/>
                  </a:rPr>
                  <a:t>Allele Frequency</a:t>
                </a:r>
              </a:p>
            </c:rich>
          </c:tx>
          <c:layout/>
          <c:overlay val="0"/>
        </c:title>
        <c:numFmt formatCode="0.000" sourceLinked="1"/>
        <c:majorTickMark val="out"/>
        <c:minorTickMark val="none"/>
        <c:tickLblPos val="nextTo"/>
        <c:txPr>
          <a:bodyPr/>
          <a:lstStyle/>
          <a:p>
            <a:pPr>
              <a:defRPr sz="1200">
                <a:latin typeface="Arial" pitchFamily="34" charset="0"/>
                <a:cs typeface="Arial" pitchFamily="34" charset="0"/>
              </a:defRPr>
            </a:pPr>
            <a:endParaRPr lang="en-US"/>
          </a:p>
        </c:txPr>
        <c:crossAx val="167099392"/>
        <c:crosses val="autoZero"/>
        <c:crossBetween val="between"/>
      </c:valAx>
    </c:plotArea>
    <c:legend>
      <c:legendPos val="b"/>
      <c:layout/>
      <c:overlay val="0"/>
      <c:txPr>
        <a:bodyPr/>
        <a:lstStyle/>
        <a:p>
          <a:pPr>
            <a:defRPr sz="14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11147253447788E-2"/>
          <c:y val="0.25113334791484432"/>
          <c:w val="0.78751622607967131"/>
          <c:h val="0.46606226305046472"/>
        </c:manualLayout>
      </c:layout>
      <c:lineChart>
        <c:grouping val="standard"/>
        <c:varyColors val="0"/>
        <c:ser>
          <c:idx val="0"/>
          <c:order val="0"/>
          <c:tx>
            <c:v>Unrelated</c:v>
          </c:tx>
          <c:marker>
            <c:symbol val="none"/>
          </c:marker>
          <c:cat>
            <c:numRef>
              <c:f>'LRs PO'!$AU$27:$AU$52</c:f>
              <c:numCache>
                <c:formatCode>General</c:formatCode>
                <c:ptCount val="26"/>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numCache>
            </c:numRef>
          </c:cat>
          <c:val>
            <c:numRef>
              <c:f>'LRs PO'!$BG$27:$BG$52</c:f>
              <c:numCache>
                <c:formatCode>General</c:formatCode>
                <c:ptCount val="26"/>
                <c:pt idx="0">
                  <c:v>3.3000000000000002E-2</c:v>
                </c:pt>
                <c:pt idx="1">
                  <c:v>7.1999999999999995E-2</c:v>
                </c:pt>
                <c:pt idx="2">
                  <c:v>5.1000000000000004E-2</c:v>
                </c:pt>
                <c:pt idx="3">
                  <c:v>2.4E-2</c:v>
                </c:pt>
                <c:pt idx="4">
                  <c:v>5.8000000000000003E-2</c:v>
                </c:pt>
                <c:pt idx="5">
                  <c:v>4.5999999999999999E-2</c:v>
                </c:pt>
                <c:pt idx="6">
                  <c:v>9.0000000000000028E-3</c:v>
                </c:pt>
                <c:pt idx="7">
                  <c:v>2.1999999999999999E-2</c:v>
                </c:pt>
                <c:pt idx="8">
                  <c:v>8.0000000000000227E-3</c:v>
                </c:pt>
                <c:pt idx="9">
                  <c:v>3.0000000000000066E-3</c:v>
                </c:pt>
                <c:pt idx="10">
                  <c:v>6.0000000000000114E-3</c:v>
                </c:pt>
              </c:numCache>
            </c:numRef>
          </c:val>
          <c:smooth val="1"/>
        </c:ser>
        <c:ser>
          <c:idx val="1"/>
          <c:order val="1"/>
          <c:tx>
            <c:v>Related</c:v>
          </c:tx>
          <c:marker>
            <c:symbol val="none"/>
          </c:marker>
          <c:cat>
            <c:numRef>
              <c:f>'LRs PO'!$AU$27:$AU$52</c:f>
              <c:numCache>
                <c:formatCode>General</c:formatCode>
                <c:ptCount val="26"/>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numCache>
            </c:numRef>
          </c:cat>
          <c:val>
            <c:numRef>
              <c:f>'LRs PO'!$AV$27:$AV$52</c:f>
              <c:numCache>
                <c:formatCode>General</c:formatCode>
                <c:ptCount val="26"/>
                <c:pt idx="11">
                  <c:v>0</c:v>
                </c:pt>
                <c:pt idx="12">
                  <c:v>1.6000000000000021E-2</c:v>
                </c:pt>
                <c:pt idx="13">
                  <c:v>0.14000000000000001</c:v>
                </c:pt>
                <c:pt idx="14">
                  <c:v>0.35400000000000031</c:v>
                </c:pt>
                <c:pt idx="15">
                  <c:v>0.31400000000000078</c:v>
                </c:pt>
                <c:pt idx="16">
                  <c:v>0.12400000000000012</c:v>
                </c:pt>
                <c:pt idx="17">
                  <c:v>4.3999999999999997E-2</c:v>
                </c:pt>
                <c:pt idx="18">
                  <c:v>7.0000000000000114E-3</c:v>
                </c:pt>
                <c:pt idx="19">
                  <c:v>1.0000000000000033E-3</c:v>
                </c:pt>
              </c:numCache>
            </c:numRef>
          </c:val>
          <c:smooth val="1"/>
        </c:ser>
        <c:dLbls>
          <c:showLegendKey val="0"/>
          <c:showVal val="0"/>
          <c:showCatName val="0"/>
          <c:showSerName val="0"/>
          <c:showPercent val="0"/>
          <c:showBubbleSize val="0"/>
        </c:dLbls>
        <c:marker val="1"/>
        <c:smooth val="0"/>
        <c:axId val="137055232"/>
        <c:axId val="137057024"/>
      </c:lineChart>
      <c:catAx>
        <c:axId val="137055232"/>
        <c:scaling>
          <c:orientation val="minMax"/>
        </c:scaling>
        <c:delete val="0"/>
        <c:axPos val="b"/>
        <c:numFmt formatCode="General" sourceLinked="1"/>
        <c:majorTickMark val="out"/>
        <c:minorTickMark val="none"/>
        <c:tickLblPos val="nextTo"/>
        <c:txPr>
          <a:bodyPr rot="0" vert="horz"/>
          <a:lstStyle/>
          <a:p>
            <a:pPr>
              <a:defRPr/>
            </a:pPr>
            <a:endParaRPr lang="en-US"/>
          </a:p>
        </c:txPr>
        <c:crossAx val="137057024"/>
        <c:crosses val="autoZero"/>
        <c:auto val="1"/>
        <c:lblAlgn val="ctr"/>
        <c:lblOffset val="100"/>
        <c:tickLblSkip val="2"/>
        <c:tickMarkSkip val="2"/>
        <c:noMultiLvlLbl val="0"/>
      </c:catAx>
      <c:valAx>
        <c:axId val="137057024"/>
        <c:scaling>
          <c:orientation val="minMax"/>
          <c:max val="0.5"/>
          <c:min val="0"/>
        </c:scaling>
        <c:delete val="0"/>
        <c:axPos val="l"/>
        <c:numFmt formatCode="General" sourceLinked="0"/>
        <c:majorTickMark val="out"/>
        <c:minorTickMark val="none"/>
        <c:tickLblPos val="nextTo"/>
        <c:txPr>
          <a:bodyPr rot="0" vert="horz"/>
          <a:lstStyle/>
          <a:p>
            <a:pPr>
              <a:defRPr/>
            </a:pPr>
            <a:endParaRPr lang="en-US"/>
          </a:p>
        </c:txPr>
        <c:crossAx val="137055232"/>
        <c:crosses val="autoZero"/>
        <c:crossBetween val="midCat"/>
        <c:maj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52099737532821"/>
          <c:y val="0.19094830537487542"/>
          <c:w val="0.75110717410323713"/>
          <c:h val="0.52624737125250654"/>
        </c:manualLayout>
      </c:layout>
      <c:lineChart>
        <c:grouping val="standard"/>
        <c:varyColors val="0"/>
        <c:ser>
          <c:idx val="0"/>
          <c:order val="0"/>
          <c:tx>
            <c:v>Unrelated</c:v>
          </c:tx>
          <c:marker>
            <c:symbol val="none"/>
          </c:marker>
          <c:cat>
            <c:numRef>
              <c:f>'LRs HS'!$AU$10:$AU$35</c:f>
              <c:numCache>
                <c:formatCode>General</c:formatCode>
                <c:ptCount val="26"/>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numCache>
            </c:numRef>
          </c:cat>
          <c:val>
            <c:numRef>
              <c:f>'LRs HS'!$BG$10:$BG$35</c:f>
              <c:numCache>
                <c:formatCode>General</c:formatCode>
                <c:ptCount val="26"/>
                <c:pt idx="6">
                  <c:v>0</c:v>
                </c:pt>
                <c:pt idx="7">
                  <c:v>2.0000000000000052E-3</c:v>
                </c:pt>
                <c:pt idx="8">
                  <c:v>6.7000000000000004E-2</c:v>
                </c:pt>
                <c:pt idx="9">
                  <c:v>0.35200000000000031</c:v>
                </c:pt>
                <c:pt idx="10">
                  <c:v>0.42400000000000032</c:v>
                </c:pt>
                <c:pt idx="11">
                  <c:v>0.13400000000000001</c:v>
                </c:pt>
                <c:pt idx="12">
                  <c:v>2.1000000000000012E-2</c:v>
                </c:pt>
                <c:pt idx="13">
                  <c:v>0</c:v>
                </c:pt>
              </c:numCache>
            </c:numRef>
          </c:val>
          <c:smooth val="1"/>
        </c:ser>
        <c:ser>
          <c:idx val="1"/>
          <c:order val="1"/>
          <c:tx>
            <c:v>Related</c:v>
          </c:tx>
          <c:marker>
            <c:symbol val="none"/>
          </c:marker>
          <c:cat>
            <c:numRef>
              <c:f>'LRs HS'!$AU$10:$AU$35</c:f>
              <c:numCache>
                <c:formatCode>General</c:formatCode>
                <c:ptCount val="26"/>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numCache>
            </c:numRef>
          </c:cat>
          <c:val>
            <c:numRef>
              <c:f>'LRs HS'!$AV$10:$AV$35</c:f>
              <c:numCache>
                <c:formatCode>General</c:formatCode>
                <c:ptCount val="26"/>
                <c:pt idx="8">
                  <c:v>0</c:v>
                </c:pt>
                <c:pt idx="9">
                  <c:v>1.4999999999999998E-2</c:v>
                </c:pt>
                <c:pt idx="10">
                  <c:v>0.15800000000000042</c:v>
                </c:pt>
                <c:pt idx="11">
                  <c:v>0.3840000000000009</c:v>
                </c:pt>
                <c:pt idx="12">
                  <c:v>0.33000000000000101</c:v>
                </c:pt>
                <c:pt idx="13">
                  <c:v>9.8000000000000226E-2</c:v>
                </c:pt>
                <c:pt idx="14">
                  <c:v>1.2999999999999998E-2</c:v>
                </c:pt>
                <c:pt idx="15">
                  <c:v>2.0000000000000052E-3</c:v>
                </c:pt>
              </c:numCache>
            </c:numRef>
          </c:val>
          <c:smooth val="1"/>
        </c:ser>
        <c:dLbls>
          <c:showLegendKey val="0"/>
          <c:showVal val="0"/>
          <c:showCatName val="0"/>
          <c:showSerName val="0"/>
          <c:showPercent val="0"/>
          <c:showBubbleSize val="0"/>
        </c:dLbls>
        <c:marker val="1"/>
        <c:smooth val="0"/>
        <c:axId val="137153536"/>
        <c:axId val="137163520"/>
      </c:lineChart>
      <c:catAx>
        <c:axId val="137153536"/>
        <c:scaling>
          <c:orientation val="minMax"/>
        </c:scaling>
        <c:delete val="0"/>
        <c:axPos val="b"/>
        <c:numFmt formatCode="General" sourceLinked="1"/>
        <c:majorTickMark val="out"/>
        <c:minorTickMark val="none"/>
        <c:tickLblPos val="nextTo"/>
        <c:txPr>
          <a:bodyPr rot="0" vert="horz"/>
          <a:lstStyle/>
          <a:p>
            <a:pPr>
              <a:defRPr/>
            </a:pPr>
            <a:endParaRPr lang="en-US"/>
          </a:p>
        </c:txPr>
        <c:crossAx val="137163520"/>
        <c:crosses val="autoZero"/>
        <c:auto val="1"/>
        <c:lblAlgn val="ctr"/>
        <c:lblOffset val="100"/>
        <c:tickLblSkip val="2"/>
        <c:tickMarkSkip val="2"/>
        <c:noMultiLvlLbl val="0"/>
      </c:catAx>
      <c:valAx>
        <c:axId val="137163520"/>
        <c:scaling>
          <c:orientation val="minMax"/>
          <c:min val="0"/>
        </c:scaling>
        <c:delete val="0"/>
        <c:axPos val="l"/>
        <c:numFmt formatCode="General" sourceLinked="0"/>
        <c:majorTickMark val="out"/>
        <c:minorTickMark val="none"/>
        <c:tickLblPos val="nextTo"/>
        <c:txPr>
          <a:bodyPr rot="0" vert="horz"/>
          <a:lstStyle/>
          <a:p>
            <a:pPr>
              <a:defRPr/>
            </a:pPr>
            <a:endParaRPr lang="en-US"/>
          </a:p>
        </c:txPr>
        <c:crossAx val="137153536"/>
        <c:crosses val="autoZero"/>
        <c:crossBetween val="midCat"/>
        <c:majorUnit val="0.1"/>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52099737532821"/>
          <c:y val="0.19270997375328086"/>
          <c:w val="0.76777384076990374"/>
          <c:h val="0.52448566525338181"/>
        </c:manualLayout>
      </c:layout>
      <c:lineChart>
        <c:grouping val="standard"/>
        <c:varyColors val="0"/>
        <c:ser>
          <c:idx val="0"/>
          <c:order val="0"/>
          <c:tx>
            <c:v>Unrelated</c:v>
          </c:tx>
          <c:marker>
            <c:symbol val="none"/>
          </c:marker>
          <c:cat>
            <c:numRef>
              <c:f>'LRs FS'!$DP$9:$DP$34</c:f>
              <c:numCache>
                <c:formatCode>General</c:formatCode>
                <c:ptCount val="26"/>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numCache>
            </c:numRef>
          </c:cat>
          <c:val>
            <c:numRef>
              <c:f>'LRs FS'!$EB$9:$EB$34</c:f>
              <c:numCache>
                <c:formatCode>General</c:formatCode>
                <c:ptCount val="26"/>
                <c:pt idx="3">
                  <c:v>4.0000000000000034E-4</c:v>
                </c:pt>
                <c:pt idx="4">
                  <c:v>5.8000000000000013E-3</c:v>
                </c:pt>
                <c:pt idx="5">
                  <c:v>4.8400000000000012E-2</c:v>
                </c:pt>
                <c:pt idx="6">
                  <c:v>0.14360000000000001</c:v>
                </c:pt>
                <c:pt idx="7">
                  <c:v>0.24660000000000001</c:v>
                </c:pt>
                <c:pt idx="8">
                  <c:v>0.27300000000000002</c:v>
                </c:pt>
                <c:pt idx="9">
                  <c:v>0.17840000000000042</c:v>
                </c:pt>
                <c:pt idx="10">
                  <c:v>7.640000000000001E-2</c:v>
                </c:pt>
                <c:pt idx="11">
                  <c:v>2.3E-2</c:v>
                </c:pt>
                <c:pt idx="12">
                  <c:v>3.2000000000000097E-3</c:v>
                </c:pt>
                <c:pt idx="13">
                  <c:v>1.1999999999999999E-3</c:v>
                </c:pt>
              </c:numCache>
            </c:numRef>
          </c:val>
          <c:smooth val="1"/>
        </c:ser>
        <c:ser>
          <c:idx val="1"/>
          <c:order val="1"/>
          <c:tx>
            <c:v>Related</c:v>
          </c:tx>
          <c:marker>
            <c:symbol val="none"/>
          </c:marker>
          <c:cat>
            <c:numRef>
              <c:f>'LRs FS'!$DP$9:$DP$34</c:f>
              <c:numCache>
                <c:formatCode>General</c:formatCode>
                <c:ptCount val="26"/>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pt idx="21">
                  <c:v>11</c:v>
                </c:pt>
                <c:pt idx="22">
                  <c:v>12</c:v>
                </c:pt>
                <c:pt idx="23">
                  <c:v>13</c:v>
                </c:pt>
                <c:pt idx="24">
                  <c:v>14</c:v>
                </c:pt>
                <c:pt idx="25">
                  <c:v>15</c:v>
                </c:pt>
              </c:numCache>
            </c:numRef>
          </c:cat>
          <c:val>
            <c:numRef>
              <c:f>'LRs FS'!$DQ$9:$DQ$34</c:f>
              <c:numCache>
                <c:formatCode>General</c:formatCode>
                <c:ptCount val="26"/>
                <c:pt idx="8">
                  <c:v>1.1999999999999999E-3</c:v>
                </c:pt>
                <c:pt idx="9">
                  <c:v>6.2000000000000163E-3</c:v>
                </c:pt>
                <c:pt idx="10">
                  <c:v>2.5200000000000011E-2</c:v>
                </c:pt>
                <c:pt idx="11">
                  <c:v>7.3200000000000001E-2</c:v>
                </c:pt>
                <c:pt idx="12">
                  <c:v>0.1288</c:v>
                </c:pt>
                <c:pt idx="13">
                  <c:v>0.18980000000000039</c:v>
                </c:pt>
                <c:pt idx="14">
                  <c:v>0.20400000000000001</c:v>
                </c:pt>
                <c:pt idx="15">
                  <c:v>0.1706</c:v>
                </c:pt>
                <c:pt idx="16">
                  <c:v>0.10740000000000002</c:v>
                </c:pt>
                <c:pt idx="17">
                  <c:v>5.2600000000000001E-2</c:v>
                </c:pt>
                <c:pt idx="18">
                  <c:v>2.6800000000000056E-2</c:v>
                </c:pt>
                <c:pt idx="19">
                  <c:v>1.1400000000000039E-2</c:v>
                </c:pt>
                <c:pt idx="20">
                  <c:v>2.2000000000000066E-3</c:v>
                </c:pt>
                <c:pt idx="21">
                  <c:v>4.0000000000000034E-4</c:v>
                </c:pt>
                <c:pt idx="22">
                  <c:v>0</c:v>
                </c:pt>
                <c:pt idx="23">
                  <c:v>2.0000000000000052E-4</c:v>
                </c:pt>
              </c:numCache>
            </c:numRef>
          </c:val>
          <c:smooth val="1"/>
        </c:ser>
        <c:dLbls>
          <c:showLegendKey val="0"/>
          <c:showVal val="0"/>
          <c:showCatName val="0"/>
          <c:showSerName val="0"/>
          <c:showPercent val="0"/>
          <c:showBubbleSize val="0"/>
        </c:dLbls>
        <c:marker val="1"/>
        <c:smooth val="0"/>
        <c:axId val="137095424"/>
        <c:axId val="137097216"/>
      </c:lineChart>
      <c:catAx>
        <c:axId val="137095424"/>
        <c:scaling>
          <c:orientation val="minMax"/>
        </c:scaling>
        <c:delete val="0"/>
        <c:axPos val="b"/>
        <c:numFmt formatCode="General" sourceLinked="1"/>
        <c:majorTickMark val="out"/>
        <c:minorTickMark val="none"/>
        <c:tickLblPos val="nextTo"/>
        <c:txPr>
          <a:bodyPr rot="0" vert="horz"/>
          <a:lstStyle/>
          <a:p>
            <a:pPr>
              <a:defRPr/>
            </a:pPr>
            <a:endParaRPr lang="en-US"/>
          </a:p>
        </c:txPr>
        <c:crossAx val="137097216"/>
        <c:crosses val="autoZero"/>
        <c:auto val="1"/>
        <c:lblAlgn val="ctr"/>
        <c:lblOffset val="100"/>
        <c:tickLblSkip val="2"/>
        <c:tickMarkSkip val="2"/>
        <c:noMultiLvlLbl val="0"/>
      </c:catAx>
      <c:valAx>
        <c:axId val="137097216"/>
        <c:scaling>
          <c:orientation val="minMax"/>
          <c:max val="0.5"/>
          <c:min val="0"/>
        </c:scaling>
        <c:delete val="0"/>
        <c:axPos val="l"/>
        <c:numFmt formatCode="General" sourceLinked="0"/>
        <c:majorTickMark val="out"/>
        <c:minorTickMark val="none"/>
        <c:tickLblPos val="nextTo"/>
        <c:txPr>
          <a:bodyPr rot="0" vert="horz"/>
          <a:lstStyle/>
          <a:p>
            <a:pPr>
              <a:defRPr/>
            </a:pPr>
            <a:endParaRPr lang="en-US"/>
          </a:p>
        </c:txPr>
        <c:crossAx val="137095424"/>
        <c:crosses val="autoZero"/>
        <c:crossBetween val="midCat"/>
        <c:majorUnit val="0.1"/>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drawings/drawing1.xml><?xml version="1.0" encoding="utf-8"?>
<c:userShapes xmlns:c="http://schemas.openxmlformats.org/drawingml/2006/chart">
  <cdr:relSizeAnchor xmlns:cdr="http://schemas.openxmlformats.org/drawingml/2006/chartDrawing">
    <cdr:from>
      <cdr:x>0.14888</cdr:x>
      <cdr:y>0.80374</cdr:y>
    </cdr:from>
    <cdr:to>
      <cdr:x>0.9881</cdr:x>
      <cdr:y>0.83086</cdr:y>
    </cdr:to>
    <cdr:sp macro="" textlink="">
      <cdr:nvSpPr>
        <cdr:cNvPr id="130051" name="Text Box 3"/>
        <cdr:cNvSpPr txBox="1">
          <a:spLocks xmlns:a="http://schemas.openxmlformats.org/drawingml/2006/main" noChangeArrowheads="1" noTextEdit="1"/>
        </cdr:cNvSpPr>
      </cdr:nvSpPr>
      <cdr:spPr bwMode="auto">
        <a:xfrm xmlns:a="http://schemas.openxmlformats.org/drawingml/2006/main">
          <a:off x="611532" y="3394596"/>
          <a:ext cx="3429245" cy="1144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0" rIns="0" bIns="0" anchor="ctr" upright="1"/>
        <a:lstStyle xmlns:a="http://schemas.openxmlformats.org/drawingml/2006/main"/>
        <a:p xmlns:a="http://schemas.openxmlformats.org/drawingml/2006/main">
          <a:pPr algn="r" rtl="0">
            <a:defRPr sz="1000"/>
          </a:pPr>
          <a:fld id="{29493107-E20D-4265-BCBB-95101D9F7CCF}" type="TxLink">
            <a:rPr lang="en-US" sz="800" b="0" i="0" u="none" strike="noStrike" baseline="0">
              <a:solidFill>
                <a:srgbClr val="00FFFF"/>
              </a:solidFill>
              <a:latin typeface="Arial"/>
              <a:cs typeface="Arial"/>
            </a:rPr>
            <a:pPr algn="r" rtl="0">
              <a:defRPr sz="1000"/>
            </a:pPr>
            <a:t> </a:t>
          </a:fld>
          <a:endParaRPr lang="en-US" sz="800" b="0" i="0" u="none" strike="noStrike" baseline="0">
            <a:solidFill>
              <a:srgbClr val="00FFFF"/>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0.2034</cdr:x>
      <cdr:y>0.27284</cdr:y>
    </cdr:from>
    <cdr:to>
      <cdr:x>0.4524</cdr:x>
      <cdr:y>0.32028</cdr:y>
    </cdr:to>
    <cdr:sp macro="" textlink="">
      <cdr:nvSpPr>
        <cdr:cNvPr id="2049" name="Text Box 1"/>
        <cdr:cNvSpPr txBox="1">
          <a:spLocks xmlns:a="http://schemas.openxmlformats.org/drawingml/2006/main" noChangeArrowheads="1" noTextEdit="1"/>
        </cdr:cNvSpPr>
      </cdr:nvSpPr>
      <cdr:spPr bwMode="auto">
        <a:xfrm xmlns:a="http://schemas.openxmlformats.org/drawingml/2006/main">
          <a:off x="826552" y="1202944"/>
          <a:ext cx="1007983" cy="20695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fld id="{A0EFFDE8-F05B-4730-9704-E14076F6371D}" type="TxLink">
            <a:rPr lang="en-US" sz="800" b="0" i="0" u="none" strike="noStrike" baseline="0">
              <a:solidFill>
                <a:srgbClr val="0000FF"/>
              </a:solidFill>
              <a:latin typeface="Arial"/>
              <a:cs typeface="Arial"/>
            </a:rPr>
            <a:pPr algn="ctr" rtl="0">
              <a:defRPr sz="1000"/>
            </a:pPr>
            <a:t>s(LIZ 500): 0.061 bp</a:t>
          </a:fld>
          <a:endParaRPr lang="en-US" sz="800" b="0" i="0" u="none" strike="noStrike" baseline="0">
            <a:solidFill>
              <a:srgbClr val="0000FF"/>
            </a:solidFill>
            <a:latin typeface="Arial"/>
            <a:cs typeface="Arial"/>
          </a:endParaRPr>
        </a:p>
      </cdr:txBody>
    </cdr:sp>
  </cdr:relSizeAnchor>
  <cdr:relSizeAnchor xmlns:cdr="http://schemas.openxmlformats.org/drawingml/2006/chartDrawing">
    <cdr:from>
      <cdr:x>0.20266</cdr:x>
      <cdr:y>0.30952</cdr:y>
    </cdr:from>
    <cdr:to>
      <cdr:x>0.45166</cdr:x>
      <cdr:y>0.35794</cdr:y>
    </cdr:to>
    <cdr:sp macro="" textlink="">
      <cdr:nvSpPr>
        <cdr:cNvPr id="2050" name="Text Box 2"/>
        <cdr:cNvSpPr txBox="1">
          <a:spLocks xmlns:a="http://schemas.openxmlformats.org/drawingml/2006/main" noChangeArrowheads="1" noTextEdit="1"/>
        </cdr:cNvSpPr>
      </cdr:nvSpPr>
      <cdr:spPr bwMode="auto">
        <a:xfrm xmlns:a="http://schemas.openxmlformats.org/drawingml/2006/main">
          <a:off x="823587" y="1362964"/>
          <a:ext cx="1007983" cy="21122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fld id="{BD4FB248-70E6-4BEC-9510-718C5FA7B38E}" type="TxLink">
            <a:rPr lang="en-US" sz="800" b="0" i="0" u="none" strike="noStrike" baseline="0">
              <a:solidFill>
                <a:srgbClr val="FF0000"/>
              </a:solidFill>
              <a:latin typeface="Arial"/>
              <a:cs typeface="Arial"/>
            </a:rPr>
            <a:pPr algn="ctr" rtl="0">
              <a:defRPr sz="1000"/>
            </a:pPr>
            <a:t>s(LIZ 600): 0.049 bp</a:t>
          </a:fld>
          <a:endParaRPr lang="en-US" sz="800" b="0" i="0" u="none" strike="noStrike" baseline="0">
            <a:solidFill>
              <a:srgbClr val="FF0000"/>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CC830-99DB-4ABE-978D-661CFBF49814}"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9E34FB-EA70-4125-A83C-AD3B6A72F530}" type="slidenum">
              <a:rPr lang="en-US" smtClean="0"/>
              <a:pPr/>
              <a:t>‹#›</a:t>
            </a:fld>
            <a:endParaRPr lang="en-US"/>
          </a:p>
        </p:txBody>
      </p:sp>
    </p:spTree>
    <p:extLst>
      <p:ext uri="{BB962C8B-B14F-4D97-AF65-F5344CB8AC3E}">
        <p14:creationId xmlns:p14="http://schemas.microsoft.com/office/powerpoint/2010/main" val="297194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stl.nist.gov/strbase/seq_ref.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1.1 </a:t>
            </a:r>
            <a:r>
              <a:rPr lang="en-US" sz="1200" kern="1200" dirty="0" smtClean="0">
                <a:solidFill>
                  <a:schemeClr val="tx1"/>
                </a:solidFill>
                <a:effectLst/>
                <a:latin typeface="+mn-lt"/>
                <a:ea typeface="+mn-ea"/>
                <a:cs typeface="+mn-cs"/>
              </a:rPr>
              <a:t>Steps involved in the overall process of forensic DNA typing. This book focuses on understanding the data through data interpretation and statistical interpretation.</a:t>
            </a:r>
          </a:p>
        </p:txBody>
      </p:sp>
      <p:sp>
        <p:nvSpPr>
          <p:cNvPr id="4" name="Slide Number Placeholder 3"/>
          <p:cNvSpPr>
            <a:spLocks noGrp="1"/>
          </p:cNvSpPr>
          <p:nvPr>
            <p:ph type="sldNum" sz="quarter" idx="10"/>
          </p:nvPr>
        </p:nvSpPr>
        <p:spPr/>
        <p:txBody>
          <a:bodyPr/>
          <a:lstStyle/>
          <a:p>
            <a:fld id="{C09E34FB-EA70-4125-A83C-AD3B6A72F530}" type="slidenum">
              <a:rPr lang="en-US" smtClean="0"/>
              <a:pPr/>
              <a:t>3</a:t>
            </a:fld>
            <a:endParaRPr lang="en-US"/>
          </a:p>
        </p:txBody>
      </p:sp>
    </p:spTree>
    <p:extLst>
      <p:ext uri="{BB962C8B-B14F-4D97-AF65-F5344CB8AC3E}">
        <p14:creationId xmlns:p14="http://schemas.microsoft.com/office/powerpoint/2010/main" val="164508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a:t>
            </a:r>
            <a:r>
              <a:rPr lang="en-US" b="1" baseline="0" dirty="0" smtClean="0"/>
              <a:t> 2.1 </a:t>
            </a:r>
            <a:r>
              <a:rPr lang="en-US" sz="1200" kern="1200" dirty="0" smtClean="0">
                <a:solidFill>
                  <a:schemeClr val="tx1"/>
                </a:solidFill>
                <a:effectLst/>
                <a:latin typeface="+mn-lt"/>
                <a:ea typeface="+mn-ea"/>
                <a:cs typeface="+mn-cs"/>
              </a:rPr>
              <a:t>(a) Depiction of a CCD camera image from a multi-capillary electrophoresis system that collects fluorescence signal at a single point in time (a “frame”). Spatial calibration defines the position of capillaries along the x-axis of the CCD camera image. Spectral calibration with virtual filters (open boxes) assign y-axis positions to dye colors. A sixth dye position, which can be activated in ABI 3500 series instruments, is available between the red and orange dye channels. (b) Illustration of overlapping dye emission spectra requiring spectral deconvolution by the data collection software. Spectral calibration helps define, for example, how much “green” dye signal is in the “blue” region (colored box), in order to reduce or eliminate pull-up (</a:t>
            </a:r>
            <a:r>
              <a:rPr lang="en-US" sz="1200" kern="1200" dirty="0" err="1" smtClean="0">
                <a:solidFill>
                  <a:schemeClr val="tx1"/>
                </a:solidFill>
                <a:effectLst/>
                <a:latin typeface="+mn-lt"/>
                <a:ea typeface="+mn-ea"/>
                <a:cs typeface="+mn-cs"/>
              </a:rPr>
              <a:t>bleedthrough</a:t>
            </a:r>
            <a:r>
              <a:rPr lang="en-US" sz="1200" kern="1200" dirty="0" smtClean="0">
                <a:solidFill>
                  <a:schemeClr val="tx1"/>
                </a:solidFill>
                <a:effectLst/>
                <a:latin typeface="+mn-lt"/>
                <a:ea typeface="+mn-ea"/>
                <a:cs typeface="+mn-cs"/>
              </a:rPr>
              <a:t>) between the dye colors depicted in the sample </a:t>
            </a:r>
            <a:r>
              <a:rPr lang="en-US" sz="1200" kern="1200" dirty="0" err="1" smtClean="0">
                <a:solidFill>
                  <a:schemeClr val="tx1"/>
                </a:solidFill>
                <a:effectLst/>
                <a:latin typeface="+mn-lt"/>
                <a:ea typeface="+mn-ea"/>
                <a:cs typeface="+mn-cs"/>
              </a:rPr>
              <a:t>electropherogram</a:t>
            </a:r>
            <a:r>
              <a:rPr lang="en-US" sz="1200" kern="1200" dirty="0" smtClean="0">
                <a:solidFill>
                  <a:schemeClr val="tx1"/>
                </a:solidFill>
                <a:effectLst/>
                <a:latin typeface="+mn-lt"/>
                <a:ea typeface="+mn-ea"/>
                <a:cs typeface="+mn-cs"/>
              </a:rPr>
              <a:t>. (c) Variable binning of the red channel involves collecting more signal along the y-axis of the CCD camera image to even signal peak balance between red dye labeled and other STR kit </a:t>
            </a:r>
            <a:r>
              <a:rPr lang="en-US" sz="1200" kern="1200" dirty="0" err="1" smtClean="0">
                <a:solidFill>
                  <a:schemeClr val="tx1"/>
                </a:solidFill>
                <a:effectLst/>
                <a:latin typeface="+mn-lt"/>
                <a:ea typeface="+mn-ea"/>
                <a:cs typeface="+mn-cs"/>
              </a:rPr>
              <a:t>amplicons</a:t>
            </a:r>
            <a:r>
              <a:rPr lang="en-US" sz="1200" kern="1200" dirty="0" smtClean="0">
                <a:solidFill>
                  <a:schemeClr val="tx1"/>
                </a:solidFill>
                <a:effectLst/>
                <a:latin typeface="+mn-lt"/>
                <a:ea typeface="+mn-ea"/>
                <a:cs typeface="+mn-cs"/>
              </a:rPr>
              <a:t>. See also Figure 2.2.</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13</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21650-8CB7-4D64-BA9A-7F345407D8E5}" type="slidenum">
              <a:rPr lang="en-US" altLang="en-US"/>
              <a:pPr/>
              <a:t>114</a:t>
            </a:fld>
            <a:endParaRPr lang="en-US" altLang="en-US"/>
          </a:p>
        </p:txBody>
      </p:sp>
      <p:sp>
        <p:nvSpPr>
          <p:cNvPr id="45058" name="Rectangle 2"/>
          <p:cNvSpPr>
            <a:spLocks noGrp="1" noRot="1" noChangeAspect="1" noChangeArrowheads="1" noTextEdit="1"/>
          </p:cNvSpPr>
          <p:nvPr>
            <p:ph type="sldImg"/>
          </p:nvPr>
        </p:nvSpPr>
        <p:spPr>
          <a:xfrm>
            <a:off x="1030288" y="1139825"/>
            <a:ext cx="5243512" cy="3932238"/>
          </a:xfrm>
          <a:ln/>
        </p:spPr>
      </p:sp>
      <p:sp>
        <p:nvSpPr>
          <p:cNvPr id="45059" name="Rectangle 3"/>
          <p:cNvSpPr>
            <a:spLocks noGrp="1" noChangeArrowheads="1"/>
          </p:cNvSpPr>
          <p:nvPr>
            <p:ph type="body" idx="1"/>
          </p:nvPr>
        </p:nvSpPr>
        <p:spPr>
          <a:xfrm>
            <a:off x="1062038" y="5330825"/>
            <a:ext cx="5110162" cy="3074988"/>
          </a:xfrm>
        </p:spPr>
        <p:txBody>
          <a:bodyPr/>
          <a:lstStyle/>
          <a:p>
            <a:r>
              <a:rPr lang="en-US" altLang="en-US" b="1" dirty="0" smtClean="0"/>
              <a:t>Figure 14.2</a:t>
            </a:r>
            <a:r>
              <a:rPr lang="en-US" altLang="en-US" dirty="0" smtClean="0"/>
              <a:t> </a:t>
            </a:r>
            <a:r>
              <a:rPr lang="en-US" altLang="en-US" b="1" dirty="0" smtClean="0"/>
              <a:t>(a</a:t>
            </a:r>
            <a:r>
              <a:rPr lang="en-US" altLang="en-US" b="1" dirty="0"/>
              <a:t>)</a:t>
            </a:r>
            <a:r>
              <a:rPr lang="en-US" altLang="en-US" dirty="0"/>
              <a:t> Mendelian inheritance patterns with a mother possessing alleles A and B contributing one of them to the child while the father who possesses alleles C and D also contributes one of his alleles to the child. </a:t>
            </a:r>
            <a:r>
              <a:rPr lang="en-US" altLang="en-US" b="1" dirty="0"/>
              <a:t>(b)</a:t>
            </a:r>
            <a:r>
              <a:rPr lang="en-US" altLang="en-US" dirty="0"/>
              <a:t> An example pedigree for a family where the parents possess different alleles enabling identification of the obligate paternal allele in each of the children. This scenario can become more complicated to interpret if mutations occur or maternal and paternal alleles are shared.</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14.2 (c)</a:t>
            </a:r>
            <a:r>
              <a:rPr lang="en-US" b="0" dirty="0" smtClean="0"/>
              <a:t> Example data showing family inheritance at the STR</a:t>
            </a:r>
            <a:r>
              <a:rPr lang="en-US" b="0" baseline="0" dirty="0" smtClean="0"/>
              <a:t> locus D21S11 </a:t>
            </a:r>
            <a:r>
              <a:rPr lang="en-US" b="0" dirty="0" smtClean="0"/>
              <a:t>and</a:t>
            </a:r>
            <a:r>
              <a:rPr lang="en-US" b="0" baseline="0" dirty="0" smtClean="0"/>
              <a:t> identification of the obligate paternal allele once the mother’s alleles are compared to the tested children (shown with red arrows).</a:t>
            </a:r>
          </a:p>
        </p:txBody>
      </p:sp>
      <p:sp>
        <p:nvSpPr>
          <p:cNvPr id="4" name="Slide Number Placeholder 3"/>
          <p:cNvSpPr>
            <a:spLocks noGrp="1"/>
          </p:cNvSpPr>
          <p:nvPr>
            <p:ph type="sldNum" sz="quarter" idx="10"/>
          </p:nvPr>
        </p:nvSpPr>
        <p:spPr/>
        <p:txBody>
          <a:bodyPr/>
          <a:lstStyle/>
          <a:p>
            <a:fld id="{031A7820-FAC3-4E21-ABB1-786CC465D05A}" type="slidenum">
              <a:rPr lang="en-US" smtClean="0"/>
              <a:t>115</a:t>
            </a:fld>
            <a:endParaRPr lang="en-US"/>
          </a:p>
        </p:txBody>
      </p:sp>
    </p:spTree>
    <p:extLst>
      <p:ext uri="{BB962C8B-B14F-4D97-AF65-F5344CB8AC3E}">
        <p14:creationId xmlns:p14="http://schemas.microsoft.com/office/powerpoint/2010/main" val="34723537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14.3 </a:t>
            </a:r>
            <a:r>
              <a:rPr lang="en-US" dirty="0" smtClean="0"/>
              <a:t>NIST standard</a:t>
            </a:r>
            <a:r>
              <a:rPr lang="en-US" baseline="0" dirty="0" smtClean="0"/>
              <a:t> reference family pedigree containing 23 individuals with genotype information at 46 autosomal STRs and 17 Y-STRs available at http://www.cstl.nist.gov/strbase/kinship.htm. </a:t>
            </a:r>
            <a:endParaRPr lang="en-US" dirty="0"/>
          </a:p>
        </p:txBody>
      </p:sp>
      <p:sp>
        <p:nvSpPr>
          <p:cNvPr id="4" name="Slide Number Placeholder 3"/>
          <p:cNvSpPr>
            <a:spLocks noGrp="1"/>
          </p:cNvSpPr>
          <p:nvPr>
            <p:ph type="sldNum" sz="quarter" idx="10"/>
          </p:nvPr>
        </p:nvSpPr>
        <p:spPr/>
        <p:txBody>
          <a:bodyPr/>
          <a:lstStyle/>
          <a:p>
            <a:fld id="{031A7820-FAC3-4E21-ABB1-786CC465D05A}" type="slidenum">
              <a:rPr lang="en-US" smtClean="0"/>
              <a:t>116</a:t>
            </a:fld>
            <a:endParaRPr lang="en-US"/>
          </a:p>
        </p:txBody>
      </p:sp>
    </p:spTree>
    <p:extLst>
      <p:ext uri="{BB962C8B-B14F-4D97-AF65-F5344CB8AC3E}">
        <p14:creationId xmlns:p14="http://schemas.microsoft.com/office/powerpoint/2010/main" val="5151302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1877C-DC38-45C3-BA90-460D27F300D3}" type="slidenum">
              <a:rPr lang="en-US" altLang="en-US"/>
              <a:pPr/>
              <a:t>117</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Figure 14.4 </a:t>
            </a:r>
            <a:r>
              <a:rPr lang="en-US" sz="1200" kern="1200" dirty="0" smtClean="0">
                <a:solidFill>
                  <a:schemeClr val="tx1"/>
                </a:solidFill>
                <a:effectLst/>
                <a:latin typeface="+mn-lt"/>
                <a:ea typeface="+mn-ea"/>
                <a:cs typeface="+mn-cs"/>
              </a:rPr>
              <a:t>STR results illustrated for two different family trios where (a) normal transmission of alleles occurred versus (b) a mutation of paternal allele 14 into the child’s allele 13.</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Figure 14.5 </a:t>
            </a:r>
            <a:r>
              <a:rPr lang="en-US" sz="1200" kern="1200" dirty="0" smtClean="0">
                <a:solidFill>
                  <a:schemeClr val="tx1"/>
                </a:solidFill>
                <a:effectLst/>
                <a:latin typeface="+mn-lt"/>
                <a:ea typeface="+mn-ea"/>
                <a:cs typeface="+mn-cs"/>
              </a:rPr>
              <a:t>Illustration of the overlap in likelihood ratio distributions between related and unrelated individuals showing where false positives and false negatives can arise. Figure courtesy of Kristen O’Connor, former NIST postdoc.</a:t>
            </a:r>
            <a:endParaRPr lang="en-US" dirty="0" smtClean="0"/>
          </a:p>
        </p:txBody>
      </p:sp>
      <p:sp>
        <p:nvSpPr>
          <p:cNvPr id="4" name="Slide Number Placeholder 3"/>
          <p:cNvSpPr>
            <a:spLocks noGrp="1"/>
          </p:cNvSpPr>
          <p:nvPr>
            <p:ph type="sldNum" sz="quarter" idx="5"/>
          </p:nvPr>
        </p:nvSpPr>
        <p:spPr/>
        <p:txBody>
          <a:bodyPr/>
          <a:lstStyle/>
          <a:p>
            <a:pPr>
              <a:defRPr/>
            </a:pPr>
            <a:fld id="{F5EB1AF6-EF38-4166-A4C0-5BFFCFAEBF90}" type="slidenum">
              <a:rPr lang="en-US" smtClean="0"/>
              <a:pPr>
                <a:defRPr/>
              </a:pPr>
              <a:t>118</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Figure 14.6 </a:t>
            </a:r>
            <a:r>
              <a:rPr lang="en-US" sz="1200" kern="1200" dirty="0" smtClean="0">
                <a:solidFill>
                  <a:schemeClr val="tx1"/>
                </a:solidFill>
                <a:effectLst/>
                <a:latin typeface="+mn-lt"/>
                <a:ea typeface="+mn-ea"/>
                <a:cs typeface="+mn-cs"/>
              </a:rPr>
              <a:t>Illustration of the overlap in likelihood ratio distributions between related and unrelated individuals showing where false positives and false negatives can arise. </a:t>
            </a:r>
            <a:r>
              <a:rPr lang="en-US" altLang="en-US" dirty="0" smtClean="0">
                <a:solidFill>
                  <a:schemeClr val="tx2"/>
                </a:solidFill>
                <a:latin typeface="Calibri" pitchFamily="34" charset="0"/>
              </a:rPr>
              <a:t>The degree of overlap corresponds with possible values for false positive or false negative results. Full siblings and half siblings </a:t>
            </a:r>
            <a:r>
              <a:rPr lang="en-US" altLang="en-US" dirty="0" smtClean="0"/>
              <a:t>may have true relatives with LR &lt;1 because these individuals may not share any alleles at a locus. </a:t>
            </a:r>
            <a:r>
              <a:rPr lang="en-US" sz="1200" kern="1200" dirty="0" smtClean="0">
                <a:solidFill>
                  <a:schemeClr val="tx1"/>
                </a:solidFill>
                <a:effectLst/>
                <a:latin typeface="+mn-lt"/>
                <a:ea typeface="+mn-ea"/>
                <a:cs typeface="+mn-cs"/>
              </a:rPr>
              <a:t>Figure courtesy of Kristen O’Connor, former NIST postdoc.</a:t>
            </a:r>
            <a:endParaRPr lang="en-US" dirty="0" smtClean="0"/>
          </a:p>
          <a:p>
            <a:pPr eaLnBrk="1" hangingPunct="1">
              <a:spcBef>
                <a:spcPct val="0"/>
              </a:spcBef>
            </a:pPr>
            <a:endParaRPr lang="en-US" altLang="en-US" b="1" dirty="0" smtClean="0"/>
          </a:p>
        </p:txBody>
      </p:sp>
      <p:sp>
        <p:nvSpPr>
          <p:cNvPr id="12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7BAD2F1-2CB7-4E93-B334-D2EAEA3EE042}" type="slidenum">
              <a:rPr lang="en-US" altLang="en-US" sz="1200">
                <a:latin typeface="Calibri" pitchFamily="34" charset="0"/>
                <a:cs typeface="Arial" charset="0"/>
              </a:rPr>
              <a:pPr algn="r" eaLnBrk="1" hangingPunct="1"/>
              <a:t>119</a:t>
            </a:fld>
            <a:endParaRPr lang="en-US" altLang="en-US" sz="1200">
              <a:latin typeface="Calibri" pitchFamily="34" charset="0"/>
              <a:cs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43C7C-2F81-4954-B1AA-78C7F88C5D15}" type="slidenum">
              <a:rPr lang="en-US" altLang="en-US"/>
              <a:pPr/>
              <a:t>120</a:t>
            </a:fld>
            <a:endParaRPr lang="en-US" altLang="en-US"/>
          </a:p>
        </p:txBody>
      </p:sp>
      <p:sp>
        <p:nvSpPr>
          <p:cNvPr id="67586" name="Rectangle 2"/>
          <p:cNvSpPr>
            <a:spLocks noGrp="1" noRot="1" noChangeAspect="1" noChangeArrowheads="1" noTextEdit="1"/>
          </p:cNvSpPr>
          <p:nvPr>
            <p:ph type="sldImg"/>
          </p:nvPr>
        </p:nvSpPr>
        <p:spPr>
          <a:xfrm>
            <a:off x="1030288" y="1139825"/>
            <a:ext cx="5243512" cy="3932238"/>
          </a:xfrm>
          <a:ln/>
        </p:spPr>
      </p:sp>
      <p:sp>
        <p:nvSpPr>
          <p:cNvPr id="67587" name="Rectangle 3"/>
          <p:cNvSpPr>
            <a:spLocks noGrp="1" noChangeArrowheads="1"/>
          </p:cNvSpPr>
          <p:nvPr>
            <p:ph type="body" idx="1"/>
          </p:nvPr>
        </p:nvSpPr>
        <p:spPr>
          <a:xfrm>
            <a:off x="1062038" y="5330825"/>
            <a:ext cx="5110162" cy="3074988"/>
          </a:xfrm>
        </p:spPr>
        <p:txBody>
          <a:bodyPr/>
          <a:lstStyle/>
          <a:p>
            <a:r>
              <a:rPr lang="en-US" altLang="en-US" b="1" dirty="0" smtClean="0"/>
              <a:t>D.N.A. Box 14.1 </a:t>
            </a:r>
            <a:r>
              <a:rPr lang="en-US" altLang="en-US" dirty="0" smtClean="0"/>
              <a:t>(a</a:t>
            </a:r>
            <a:r>
              <a:rPr lang="en-US" altLang="en-US" dirty="0"/>
              <a:t>) A three generation family pedigree with results from a single genetic locus (STR marker FGA). Squares represent males and circles females. (b) A Punnett square showing the possible allele combinations for offspring of individuals #1 and #2 in the pedigree. Individual #3 is 22,23.2 and inherited the 22 allele from his father and the 23.2 allele from his mother. (c) A Punnett square for one of the families in the second generation showing possible allele combinations for offspring of individuals #4 and #7.  </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0827C-2161-4851-8B60-DE41FBD3D1C9}" type="slidenum">
              <a:rPr lang="en-US"/>
              <a:pPr/>
              <a:t>122</a:t>
            </a:fld>
            <a:endParaRPr lang="en-US"/>
          </a:p>
        </p:txBody>
      </p:sp>
      <p:sp>
        <p:nvSpPr>
          <p:cNvPr id="40962" name="Rectangle 2"/>
          <p:cNvSpPr>
            <a:spLocks noGrp="1" noRot="1" noChangeAspect="1" noChangeArrowheads="1" noTextEdit="1"/>
          </p:cNvSpPr>
          <p:nvPr>
            <p:ph type="sldImg"/>
          </p:nvPr>
        </p:nvSpPr>
        <p:spPr>
          <a:xfrm>
            <a:off x="1143000" y="685800"/>
            <a:ext cx="4573588" cy="3430588"/>
          </a:xfrm>
          <a:ln/>
        </p:spPr>
      </p:sp>
      <p:sp>
        <p:nvSpPr>
          <p:cNvPr id="40963" name="Rectangle 3"/>
          <p:cNvSpPr>
            <a:spLocks noGrp="1" noChangeArrowheads="1"/>
          </p:cNvSpPr>
          <p:nvPr>
            <p:ph type="body" idx="1"/>
          </p:nvPr>
        </p:nvSpPr>
        <p:spPr>
          <a:xfrm>
            <a:off x="686098" y="4343705"/>
            <a:ext cx="5485805" cy="4113892"/>
          </a:xfrm>
        </p:spPr>
        <p:txBody>
          <a:bodyPr/>
          <a:lstStyle/>
          <a:p>
            <a:r>
              <a:rPr lang="en-US" b="1" dirty="0" smtClean="0"/>
              <a:t>Figure 15.1 (a)</a:t>
            </a:r>
            <a:r>
              <a:rPr lang="en-US" dirty="0" smtClean="0"/>
              <a:t> Illustration </a:t>
            </a:r>
            <a:r>
              <a:rPr lang="en-US" dirty="0"/>
              <a:t>of inheritance patterns from recombining autosomal genetic markers and the lineage markers from the Y-chromosome and mitochondrial DNA.</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D4481-916D-4670-AA40-8FE5CCE74065}" type="slidenum">
              <a:rPr lang="en-US"/>
              <a:pPr/>
              <a:t>123</a:t>
            </a:fld>
            <a:endParaRPr lang="en-US"/>
          </a:p>
        </p:txBody>
      </p:sp>
      <p:sp>
        <p:nvSpPr>
          <p:cNvPr id="10242" name="Rectangle 2"/>
          <p:cNvSpPr>
            <a:spLocks noGrp="1" noRot="1" noChangeAspect="1" noChangeArrowheads="1" noTextEdit="1"/>
          </p:cNvSpPr>
          <p:nvPr>
            <p:ph type="sldImg"/>
          </p:nvPr>
        </p:nvSpPr>
        <p:spPr>
          <a:xfrm>
            <a:off x="1033463" y="1139825"/>
            <a:ext cx="5240337" cy="3932238"/>
          </a:xfrm>
          <a:ln/>
        </p:spPr>
      </p:sp>
      <p:sp>
        <p:nvSpPr>
          <p:cNvPr id="10243" name="Rectangle 3"/>
          <p:cNvSpPr>
            <a:spLocks noGrp="1" noChangeArrowheads="1"/>
          </p:cNvSpPr>
          <p:nvPr>
            <p:ph type="body" idx="1"/>
          </p:nvPr>
        </p:nvSpPr>
        <p:spPr>
          <a:xfrm>
            <a:off x="1062039" y="5330824"/>
            <a:ext cx="5110162" cy="3074989"/>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15.1 (b</a:t>
            </a:r>
            <a:r>
              <a:rPr lang="en-US" b="1" dirty="0" smtClean="0"/>
              <a:t>) </a:t>
            </a:r>
            <a:r>
              <a:rPr lang="en-US" sz="1200" kern="1200" dirty="0" smtClean="0">
                <a:solidFill>
                  <a:schemeClr val="tx1"/>
                </a:solidFill>
                <a:effectLst/>
                <a:latin typeface="+mn-lt"/>
                <a:ea typeface="+mn-ea"/>
                <a:cs typeface="+mn-cs"/>
              </a:rPr>
              <a:t>Lineage markers involve </a:t>
            </a:r>
            <a:r>
              <a:rPr lang="en-US" sz="1200" kern="1200" dirty="0" err="1" smtClean="0">
                <a:solidFill>
                  <a:schemeClr val="tx1"/>
                </a:solidFill>
                <a:effectLst/>
                <a:latin typeface="+mn-lt"/>
                <a:ea typeface="+mn-ea"/>
                <a:cs typeface="+mn-cs"/>
              </a:rPr>
              <a:t>uniparental</a:t>
            </a:r>
            <a:r>
              <a:rPr lang="en-US" sz="1200" kern="1200" dirty="0" smtClean="0">
                <a:solidFill>
                  <a:schemeClr val="tx1"/>
                </a:solidFill>
                <a:effectLst/>
                <a:latin typeface="+mn-lt"/>
                <a:ea typeface="+mn-ea"/>
                <a:cs typeface="+mn-cs"/>
              </a:rPr>
              <a:t> inheritance and assume linkage so that the product rule cannot be used. Essentially Y‑STRs and </a:t>
            </a:r>
            <a:r>
              <a:rPr lang="en-US" sz="1200" kern="1200" dirty="0" err="1" smtClean="0">
                <a:solidFill>
                  <a:schemeClr val="tx1"/>
                </a:solidFill>
                <a:effectLst/>
                <a:latin typeface="+mn-lt"/>
                <a:ea typeface="+mn-ea"/>
                <a:cs typeface="+mn-cs"/>
              </a:rPr>
              <a:t>mtDNA</a:t>
            </a:r>
            <a:r>
              <a:rPr lang="en-US" sz="1200" kern="1200" dirty="0" smtClean="0">
                <a:solidFill>
                  <a:schemeClr val="tx1"/>
                </a:solidFill>
                <a:effectLst/>
                <a:latin typeface="+mn-lt"/>
                <a:ea typeface="+mn-ea"/>
                <a:cs typeface="+mn-cs"/>
              </a:rPr>
              <a:t> can each be treated as a single genetic locus with many alleles (haplotypes).</a:t>
            </a:r>
          </a:p>
          <a:p>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b="1" dirty="0" smtClean="0"/>
              <a:t>Figure 15.2 </a:t>
            </a:r>
            <a:r>
              <a:rPr lang="en-US" altLang="en-US" dirty="0"/>
              <a:t>Possible genetic contributors to a son and daughter with mtDNA, X- or Y-</a:t>
            </a:r>
            <a:r>
              <a:rPr lang="en-US" altLang="en-US" dirty="0" err="1"/>
              <a:t>chromosomei</a:t>
            </a:r>
            <a:r>
              <a:rPr lang="en-US" altLang="en-US" dirty="0"/>
              <a:t>. </a:t>
            </a:r>
            <a:r>
              <a:rPr lang="en-US" altLang="en-US" b="0" i="0" dirty="0" smtClean="0"/>
              <a:t>Specific alleles with autosomal loci can be contributed by any or none of the grandparents</a:t>
            </a:r>
          </a:p>
          <a:p>
            <a:endParaRPr lang="en-US" b="1" dirty="0"/>
          </a:p>
        </p:txBody>
      </p:sp>
      <p:sp>
        <p:nvSpPr>
          <p:cNvPr id="4" name="Slide Number Placeholder 3"/>
          <p:cNvSpPr>
            <a:spLocks noGrp="1"/>
          </p:cNvSpPr>
          <p:nvPr>
            <p:ph type="sldNum" sz="quarter" idx="10"/>
          </p:nvPr>
        </p:nvSpPr>
        <p:spPr/>
        <p:txBody>
          <a:bodyPr/>
          <a:lstStyle/>
          <a:p>
            <a:fld id="{87EDD8C5-DE50-474B-923F-D1793BCB5B3D}" type="slidenum">
              <a:rPr lang="en-US" smtClean="0"/>
              <a:t>124</a:t>
            </a:fld>
            <a:endParaRPr lang="en-US"/>
          </a:p>
        </p:txBody>
      </p:sp>
    </p:spTree>
    <p:extLst>
      <p:ext uri="{BB962C8B-B14F-4D97-AF65-F5344CB8AC3E}">
        <p14:creationId xmlns:p14="http://schemas.microsoft.com/office/powerpoint/2010/main" val="67009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2.2 </a:t>
            </a:r>
            <a:r>
              <a:rPr lang="en-US" sz="1200" kern="1200" dirty="0" smtClean="0">
                <a:solidFill>
                  <a:schemeClr val="tx1"/>
                </a:solidFill>
                <a:effectLst/>
                <a:latin typeface="+mn-lt"/>
                <a:ea typeface="+mn-ea"/>
                <a:cs typeface="+mn-cs"/>
              </a:rPr>
              <a:t>(a) A series of CCD camera images (see also Figure 2.1) are used to create a sample </a:t>
            </a:r>
            <a:r>
              <a:rPr lang="en-US" sz="1200" kern="1200" dirty="0" err="1" smtClean="0">
                <a:solidFill>
                  <a:schemeClr val="tx1"/>
                </a:solidFill>
                <a:effectLst/>
                <a:latin typeface="+mn-lt"/>
                <a:ea typeface="+mn-ea"/>
                <a:cs typeface="+mn-cs"/>
              </a:rPr>
              <a:t>electropherogram</a:t>
            </a:r>
            <a:r>
              <a:rPr lang="en-US" sz="1200" kern="1200" dirty="0" smtClean="0">
                <a:solidFill>
                  <a:schemeClr val="tx1"/>
                </a:solidFill>
                <a:effectLst/>
                <a:latin typeface="+mn-lt"/>
                <a:ea typeface="+mn-ea"/>
                <a:cs typeface="+mn-cs"/>
              </a:rPr>
              <a:t> through signal collection at virtual filter points defined on the CCD camera image with spatial and spectral calibration. (b) Data points in sample </a:t>
            </a:r>
            <a:r>
              <a:rPr lang="en-US" sz="1200" kern="1200" dirty="0" err="1" smtClean="0">
                <a:solidFill>
                  <a:schemeClr val="tx1"/>
                </a:solidFill>
                <a:effectLst/>
                <a:latin typeface="+mn-lt"/>
                <a:ea typeface="+mn-ea"/>
                <a:cs typeface="+mn-cs"/>
              </a:rPr>
              <a:t>electropherogram</a:t>
            </a:r>
            <a:r>
              <a:rPr lang="en-US" sz="1200" kern="1200" dirty="0" smtClean="0">
                <a:solidFill>
                  <a:schemeClr val="tx1"/>
                </a:solidFill>
                <a:effectLst/>
                <a:latin typeface="+mn-lt"/>
                <a:ea typeface="+mn-ea"/>
                <a:cs typeface="+mn-cs"/>
              </a:rPr>
              <a:t> come from combining signal from multiple pixels within the virtual filter window. Typically around 8000 frames are collected in a 30 to 40 minute CE run.</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14</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b="1" dirty="0" smtClean="0"/>
              <a:t>Figure 15.3</a:t>
            </a:r>
            <a:r>
              <a:rPr lang="en-US" b="0" dirty="0" smtClean="0"/>
              <a:t> </a:t>
            </a:r>
            <a:r>
              <a:rPr lang="en-US" dirty="0"/>
              <a:t>Summary of issues faced with lineage markers. A Y-STR profile or mtDNA sequence haplotype is generated from a forensic evidence sample. An online population database is queried (EMPOP for mtDNA or YHRD /USYSTR for Y-STRs). The number of matching haplotypes is counted and a haplotype frequency estimate provided often with a sampling confidence interval or a subpopulation theta correction. This approach assumes that the population database reliably represents the real-world variation for the haplotype lineage being measured.</a:t>
            </a:r>
          </a:p>
        </p:txBody>
      </p:sp>
      <p:sp>
        <p:nvSpPr>
          <p:cNvPr id="4" name="Slide Number Placeholder 3"/>
          <p:cNvSpPr>
            <a:spLocks noGrp="1"/>
          </p:cNvSpPr>
          <p:nvPr>
            <p:ph type="sldNum" sz="quarter" idx="10"/>
          </p:nvPr>
        </p:nvSpPr>
        <p:spPr/>
        <p:txBody>
          <a:bodyPr/>
          <a:lstStyle/>
          <a:p>
            <a:fld id="{87EDD8C5-DE50-474B-923F-D1793BCB5B3D}" type="slidenum">
              <a:rPr lang="en-US" smtClean="0"/>
              <a:t>125</a:t>
            </a:fld>
            <a:endParaRPr lang="en-US"/>
          </a:p>
        </p:txBody>
      </p:sp>
    </p:spTree>
    <p:extLst>
      <p:ext uri="{BB962C8B-B14F-4D97-AF65-F5344CB8AC3E}">
        <p14:creationId xmlns:p14="http://schemas.microsoft.com/office/powerpoint/2010/main" val="20061623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14AACFF-F448-47A8-B5E4-00B7FCDF88FB}" type="slidenum">
              <a:rPr lang="en-US" smtClean="0"/>
              <a:pPr/>
              <a:t>126</a:t>
            </a:fld>
            <a:endParaRPr lang="en-US" smtClean="0"/>
          </a:p>
        </p:txBody>
      </p:sp>
      <p:sp>
        <p:nvSpPr>
          <p:cNvPr id="24579" name="Rectangle 2"/>
          <p:cNvSpPr>
            <a:spLocks noGrp="1" noRot="1" noChangeAspect="1" noChangeArrowheads="1" noTextEdit="1"/>
          </p:cNvSpPr>
          <p:nvPr>
            <p:ph type="sldImg"/>
          </p:nvPr>
        </p:nvSpPr>
        <p:spPr bwMode="auto">
          <a:xfrm>
            <a:off x="1030288" y="1139825"/>
            <a:ext cx="5241925" cy="3932238"/>
          </a:xfrm>
          <a:noFill/>
          <a:ln>
            <a:solidFill>
              <a:srgbClr val="000000"/>
            </a:solidFill>
            <a:miter lim="800000"/>
            <a:headEnd/>
            <a:tailEnd/>
          </a:ln>
        </p:spPr>
      </p:sp>
      <p:sp>
        <p:nvSpPr>
          <p:cNvPr id="24580" name="Rectangle 3"/>
          <p:cNvSpPr>
            <a:spLocks noGrp="1" noChangeArrowheads="1"/>
          </p:cNvSpPr>
          <p:nvPr>
            <p:ph type="body" idx="1"/>
          </p:nvPr>
        </p:nvSpPr>
        <p:spPr bwMode="auto">
          <a:xfrm>
            <a:off x="1062040" y="5330824"/>
            <a:ext cx="5110162" cy="3074989"/>
          </a:xfrm>
          <a:noFill/>
        </p:spPr>
        <p:txBody>
          <a:bodyPr wrap="square" numCol="1" anchor="t" anchorCtr="0" compatLnSpc="1">
            <a:prstTxWarp prst="textNoShape">
              <a:avLst/>
            </a:prstTxWarp>
          </a:bodyPr>
          <a:lstStyle/>
          <a:p>
            <a:pPr eaLnBrk="1" hangingPunct="1"/>
            <a:r>
              <a:rPr lang="en-US" b="1" dirty="0" smtClean="0"/>
              <a:t>Figure 15.4 </a:t>
            </a:r>
            <a:r>
              <a:rPr lang="en-US" dirty="0" smtClean="0"/>
              <a:t>Comparison of two forensic Y-STR haplotype databases illustrating numbers of samples with various sets of Y-STR markers (as of March 2014).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D.N.A. Box</a:t>
            </a:r>
            <a:r>
              <a:rPr lang="en-US" b="1" baseline="0" dirty="0" smtClean="0"/>
              <a:t> 15.1  </a:t>
            </a:r>
            <a:r>
              <a:rPr lang="en-US" baseline="0" dirty="0" smtClean="0"/>
              <a:t>Y-chromosome duplication</a:t>
            </a: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9815F3-9A37-4F7E-959B-3D7356121D94}" type="slidenum">
              <a:rPr lang="en-US"/>
              <a:pPr fontAlgn="base">
                <a:spcBef>
                  <a:spcPct val="0"/>
                </a:spcBef>
                <a:spcAft>
                  <a:spcPct val="0"/>
                </a:spcAft>
              </a:pPr>
              <a:t>127</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92658-4762-46FB-9E0D-DD7CD2CC06B3}" type="slidenum">
              <a:rPr lang="en-US"/>
              <a:pPr/>
              <a:t>128</a:t>
            </a:fld>
            <a:endParaRPr lang="en-US"/>
          </a:p>
        </p:txBody>
      </p:sp>
      <p:sp>
        <p:nvSpPr>
          <p:cNvPr id="62466" name="Rectangle 2"/>
          <p:cNvSpPr>
            <a:spLocks noGrp="1" noRot="1" noChangeAspect="1" noChangeArrowheads="1" noTextEdit="1"/>
          </p:cNvSpPr>
          <p:nvPr>
            <p:ph type="sldImg"/>
          </p:nvPr>
        </p:nvSpPr>
        <p:spPr>
          <a:xfrm>
            <a:off x="1144588" y="685800"/>
            <a:ext cx="4570412" cy="3429000"/>
          </a:xfrm>
          <a:ln/>
        </p:spPr>
      </p:sp>
      <p:sp>
        <p:nvSpPr>
          <p:cNvPr id="62467" name="Rectangle 3"/>
          <p:cNvSpPr>
            <a:spLocks noGrp="1" noChangeArrowheads="1"/>
          </p:cNvSpPr>
          <p:nvPr>
            <p:ph type="body" idx="1"/>
          </p:nvPr>
        </p:nvSpPr>
        <p:spPr>
          <a:xfrm>
            <a:off x="915294" y="4343704"/>
            <a:ext cx="5027414" cy="4113892"/>
          </a:xfrm>
        </p:spPr>
        <p:txBody>
          <a:bodyPr/>
          <a:lstStyle/>
          <a:p>
            <a:r>
              <a:rPr lang="en-US" b="1" dirty="0" smtClean="0"/>
              <a:t>D.N.A.</a:t>
            </a:r>
            <a:r>
              <a:rPr lang="en-US" b="1" baseline="0" dirty="0" smtClean="0"/>
              <a:t> Box 15.1 </a:t>
            </a:r>
            <a:r>
              <a:rPr lang="en-US" baseline="0" dirty="0" smtClean="0"/>
              <a:t>Y-STR duplication and deletion</a:t>
            </a:r>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16.1 </a:t>
            </a:r>
            <a:r>
              <a:rPr lang="en-US" sz="1200" kern="1200" dirty="0" smtClean="0">
                <a:solidFill>
                  <a:schemeClr val="tx1"/>
                </a:solidFill>
                <a:effectLst/>
                <a:latin typeface="+mn-lt"/>
                <a:ea typeface="+mn-ea"/>
                <a:cs typeface="+mn-cs"/>
              </a:rPr>
              <a:t>Illustration of several categories of Q-to-K comparisons with terms or phrases that can be used to define a relationship between the Q and K profile results. Some ambiguity or uncertainty exists when the phrase “cannot be excluded from” is used with DNA mixtures, which is why it is crucial to provide a statistical weight-of-evidence to these results. </a:t>
            </a:r>
          </a:p>
        </p:txBody>
      </p:sp>
      <p:sp>
        <p:nvSpPr>
          <p:cNvPr id="4" name="Slide Number Placeholder 3"/>
          <p:cNvSpPr>
            <a:spLocks noGrp="1"/>
          </p:cNvSpPr>
          <p:nvPr>
            <p:ph type="sldNum" sz="quarter" idx="10"/>
          </p:nvPr>
        </p:nvSpPr>
        <p:spPr/>
        <p:txBody>
          <a:bodyPr/>
          <a:lstStyle/>
          <a:p>
            <a:fld id="{9B977C19-E437-404D-BC60-F9653DC70510}" type="slidenum">
              <a:rPr lang="en-US" smtClean="0"/>
              <a:t>130</a:t>
            </a:fld>
            <a:endParaRPr lang="en-US"/>
          </a:p>
        </p:txBody>
      </p:sp>
    </p:spTree>
    <p:extLst>
      <p:ext uri="{BB962C8B-B14F-4D97-AF65-F5344CB8AC3E}">
        <p14:creationId xmlns:p14="http://schemas.microsoft.com/office/powerpoint/2010/main" val="27497210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16.2 </a:t>
            </a:r>
            <a:r>
              <a:rPr lang="en-US" dirty="0" smtClean="0"/>
              <a:t>Illustration of transfer levels</a:t>
            </a:r>
            <a:endParaRPr lang="en-US" dirty="0"/>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131</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16.3 </a:t>
            </a:r>
            <a:r>
              <a:rPr lang="en-US" sz="1200" kern="1200" dirty="0" smtClean="0">
                <a:solidFill>
                  <a:schemeClr val="tx1"/>
                </a:solidFill>
                <a:latin typeface="+mn-lt"/>
                <a:ea typeface="+mn-ea"/>
                <a:cs typeface="+mn-cs"/>
              </a:rPr>
              <a:t>An investigator supplies evidence and reference samples to a forensic laboratory for testing. Following the DNA testing process, the laboratory provides the investigator with a summary of results in the form of a written report. This report is based on sample electropherogram data, bench notes and worksheets created during data interpretation, and conclusions drawn from evaluation of the evidence results and comparisons to reference sample(s) were suitable. While the written report is the primary means of communicating results obtained, electronic data and bench notes are often requested by the defense during discovery in order to evaluate information underlying the report conclusions. As specialized software is required to view the electronic data, it is not always requested during discovery (dotted outline of box).</a:t>
            </a:r>
          </a:p>
          <a:p>
            <a:endParaRPr lang="en-US" dirty="0"/>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132</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Figure A4.1 </a:t>
            </a:r>
            <a:r>
              <a:rPr lang="en-US" sz="1200" kern="1200" dirty="0" smtClean="0">
                <a:solidFill>
                  <a:schemeClr val="tx1"/>
                </a:solidFill>
                <a:effectLst/>
                <a:latin typeface="+mn-lt"/>
                <a:ea typeface="+mn-ea"/>
                <a:cs typeface="+mn-cs"/>
              </a:rPr>
              <a:t>Mixture profile using the Identifiler STR kit and 1 ng input DNA. Profile courtesy of Dr. Robin Cotton and Dr. Catherine </a:t>
            </a:r>
            <a:r>
              <a:rPr lang="en-US" sz="1200" kern="1200" dirty="0" err="1" smtClean="0">
                <a:solidFill>
                  <a:schemeClr val="tx1"/>
                </a:solidFill>
                <a:effectLst/>
                <a:latin typeface="+mn-lt"/>
                <a:ea typeface="+mn-ea"/>
                <a:cs typeface="+mn-cs"/>
              </a:rPr>
              <a:t>Grgicak</a:t>
            </a:r>
            <a:r>
              <a:rPr lang="en-US" sz="1200" kern="1200" dirty="0" smtClean="0">
                <a:solidFill>
                  <a:schemeClr val="tx1"/>
                </a:solidFill>
                <a:effectLst/>
                <a:latin typeface="+mn-lt"/>
                <a:ea typeface="+mn-ea"/>
                <a:cs typeface="+mn-cs"/>
              </a:rPr>
              <a:t>, Boston University.</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(ID_2_SAB_NG1_R1,4_A1_V1)</a:t>
            </a:r>
          </a:p>
        </p:txBody>
      </p:sp>
      <p:sp>
        <p:nvSpPr>
          <p:cNvPr id="4" name="Slide Number Placeholder 3"/>
          <p:cNvSpPr>
            <a:spLocks noGrp="1"/>
          </p:cNvSpPr>
          <p:nvPr>
            <p:ph type="sldNum" sz="quarter" idx="10"/>
          </p:nvPr>
        </p:nvSpPr>
        <p:spPr/>
        <p:txBody>
          <a:bodyPr/>
          <a:lstStyle/>
          <a:p>
            <a:fld id="{1926A72C-B4F6-483B-A121-ADB2A73CB3FE}" type="slidenum">
              <a:rPr lang="en-US" smtClean="0"/>
              <a:pPr/>
              <a:t>134</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A4.2 </a:t>
            </a:r>
            <a:r>
              <a:rPr lang="en-US" sz="1200" kern="1200" dirty="0" smtClean="0">
                <a:solidFill>
                  <a:schemeClr val="tx1"/>
                </a:solidFill>
                <a:effectLst/>
                <a:latin typeface="+mn-lt"/>
                <a:ea typeface="+mn-ea"/>
                <a:cs typeface="+mn-cs"/>
              </a:rPr>
              <a:t>A portion of the electropherogram shown in Figure A4.1 displaying the four alleles observed at STR locus D2S1338. The top value in the box underneath each peak is the allele (number of STR repeats) and the bottom value is the peak height in relative fluorescence units (RFU).</a:t>
            </a:r>
          </a:p>
        </p:txBody>
      </p:sp>
      <p:sp>
        <p:nvSpPr>
          <p:cNvPr id="4" name="Slide Number Placeholder 3"/>
          <p:cNvSpPr>
            <a:spLocks noGrp="1"/>
          </p:cNvSpPr>
          <p:nvPr>
            <p:ph type="sldNum" sz="quarter" idx="10"/>
          </p:nvPr>
        </p:nvSpPr>
        <p:spPr/>
        <p:txBody>
          <a:bodyPr/>
          <a:lstStyle/>
          <a:p>
            <a:fld id="{1926A72C-B4F6-483B-A121-ADB2A73CB3FE}" type="slidenum">
              <a:rPr lang="en-US" smtClean="0"/>
              <a:pPr/>
              <a:t>135</a:t>
            </a:fld>
            <a:endParaRPr lang="en-US"/>
          </a:p>
        </p:txBody>
      </p:sp>
    </p:spTree>
    <p:extLst>
      <p:ext uri="{BB962C8B-B14F-4D97-AF65-F5344CB8AC3E}">
        <p14:creationId xmlns:p14="http://schemas.microsoft.com/office/powerpoint/2010/main" val="15597394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A4.3</a:t>
            </a:r>
            <a:r>
              <a:rPr lang="en-US" sz="1200" kern="1200" dirty="0" smtClean="0">
                <a:solidFill>
                  <a:schemeClr val="tx1"/>
                </a:solidFill>
                <a:effectLst/>
                <a:latin typeface="+mn-lt"/>
                <a:ea typeface="+mn-ea"/>
                <a:cs typeface="+mn-cs"/>
              </a:rPr>
              <a:t> A portion of the electropherogram shown in Figure A4.1 displaying the three alleles observed at STR locus D8S1179. </a:t>
            </a:r>
          </a:p>
        </p:txBody>
      </p:sp>
      <p:sp>
        <p:nvSpPr>
          <p:cNvPr id="4" name="Slide Number Placeholder 3"/>
          <p:cNvSpPr>
            <a:spLocks noGrp="1"/>
          </p:cNvSpPr>
          <p:nvPr>
            <p:ph type="sldNum" sz="quarter" idx="10"/>
          </p:nvPr>
        </p:nvSpPr>
        <p:spPr/>
        <p:txBody>
          <a:bodyPr/>
          <a:lstStyle/>
          <a:p>
            <a:fld id="{1926A72C-B4F6-483B-A121-ADB2A73CB3FE}" type="slidenum">
              <a:rPr lang="en-US" smtClean="0"/>
              <a:pPr/>
              <a:t>136</a:t>
            </a:fld>
            <a:endParaRPr lang="en-US"/>
          </a:p>
        </p:txBody>
      </p:sp>
    </p:spTree>
    <p:extLst>
      <p:ext uri="{BB962C8B-B14F-4D97-AF65-F5344CB8AC3E}">
        <p14:creationId xmlns:p14="http://schemas.microsoft.com/office/powerpoint/2010/main" val="138211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2.3</a:t>
            </a:r>
            <a:r>
              <a:rPr lang="en-US" b="0" baseline="0" dirty="0" smtClean="0"/>
              <a:t> </a:t>
            </a:r>
            <a:r>
              <a:rPr lang="en-US" sz="1200" kern="1200" dirty="0" smtClean="0">
                <a:solidFill>
                  <a:schemeClr val="tx1"/>
                </a:solidFill>
                <a:effectLst/>
                <a:latin typeface="+mn-lt"/>
                <a:ea typeface="+mn-ea"/>
                <a:cs typeface="+mn-cs"/>
              </a:rPr>
              <a:t>Graphical representation of signal range and limitations when determining instrument response to amount of substance being analyzed. Signal saturation often prevents a linear response at the upper end of a reliable dynamic range. Staying above the limit of quantitation and limit of detection ensures sufficient signal exists to reliably distinguish instrument signal from background noise.</a:t>
            </a:r>
          </a:p>
        </p:txBody>
      </p:sp>
      <p:sp>
        <p:nvSpPr>
          <p:cNvPr id="4" name="Slide Number Placeholder 3"/>
          <p:cNvSpPr>
            <a:spLocks noGrp="1"/>
          </p:cNvSpPr>
          <p:nvPr>
            <p:ph type="sldNum" sz="quarter" idx="10"/>
          </p:nvPr>
        </p:nvSpPr>
        <p:spPr/>
        <p:txBody>
          <a:bodyPr/>
          <a:lstStyle/>
          <a:p>
            <a:fld id="{D198DF3E-C110-4E2D-B422-2FBE000E4C40}" type="slidenum">
              <a:rPr lang="en-US" smtClean="0"/>
              <a:t>15</a:t>
            </a:fld>
            <a:endParaRPr lang="en-US"/>
          </a:p>
        </p:txBody>
      </p:sp>
    </p:spTree>
    <p:extLst>
      <p:ext uri="{BB962C8B-B14F-4D97-AF65-F5344CB8AC3E}">
        <p14:creationId xmlns:p14="http://schemas.microsoft.com/office/powerpoint/2010/main" val="214462908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A4.4 </a:t>
            </a:r>
            <a:r>
              <a:rPr lang="en-US" sz="1200" kern="1200" dirty="0" smtClean="0">
                <a:solidFill>
                  <a:schemeClr val="tx1"/>
                </a:solidFill>
                <a:effectLst/>
                <a:latin typeface="+mn-lt"/>
                <a:ea typeface="+mn-ea"/>
                <a:cs typeface="+mn-cs"/>
              </a:rPr>
              <a:t>An illustration to show the process of restricting genotypes for the perpetrator (Perp) using PHR information from the female victim’s (Victim) genotype (11, 13). (a) Considering the possibility that a portion of the 11 allele (11*) is shared between the victim and the perpetrator (if we assume a balanced sharing of the 11 and 16 alleles of the perpetrator). (b) Considering the possibility that a portion of the 13 allele (13*) is shared between the victim and the perpetrator (if we assume a balanced sharing of the 13 and 16 alleles of the perpetrator). (c) Assuming that the perpetrator genotype is homozygous 16, 16.  </a:t>
            </a:r>
          </a:p>
        </p:txBody>
      </p:sp>
      <p:sp>
        <p:nvSpPr>
          <p:cNvPr id="4" name="Slide Number Placeholder 3"/>
          <p:cNvSpPr>
            <a:spLocks noGrp="1"/>
          </p:cNvSpPr>
          <p:nvPr>
            <p:ph type="sldNum" sz="quarter" idx="10"/>
          </p:nvPr>
        </p:nvSpPr>
        <p:spPr/>
        <p:txBody>
          <a:bodyPr/>
          <a:lstStyle/>
          <a:p>
            <a:fld id="{F07778A7-1757-4482-AF10-0EFEA6E99E47}" type="slidenum">
              <a:rPr lang="en-US" smtClean="0"/>
              <a:t>137</a:t>
            </a:fld>
            <a:endParaRPr lang="en-US" dirty="0"/>
          </a:p>
        </p:txBody>
      </p:sp>
    </p:spTree>
    <p:extLst>
      <p:ext uri="{BB962C8B-B14F-4D97-AF65-F5344CB8AC3E}">
        <p14:creationId xmlns:p14="http://schemas.microsoft.com/office/powerpoint/2010/main" val="45542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2.4 </a:t>
            </a:r>
            <a:r>
              <a:rPr lang="en-US" sz="1200" kern="1200" dirty="0" smtClean="0">
                <a:solidFill>
                  <a:schemeClr val="tx1"/>
                </a:solidFill>
                <a:effectLst/>
                <a:latin typeface="+mn-lt"/>
                <a:ea typeface="+mn-ea"/>
                <a:cs typeface="+mn-cs"/>
              </a:rPr>
              <a:t>Illustration of the step-like function of (a) a binary threshold based approach where data are considered unreliable (probability of 0) below a threshold and considered reliable (probability of 1) above the threshold in spite of the fact that increasing data signal behaves as (b) a continuum similar to a continually upward sloping hill.</a:t>
            </a:r>
          </a:p>
        </p:txBody>
      </p:sp>
      <p:sp>
        <p:nvSpPr>
          <p:cNvPr id="4" name="Slide Number Placeholder 3"/>
          <p:cNvSpPr>
            <a:spLocks noGrp="1"/>
          </p:cNvSpPr>
          <p:nvPr>
            <p:ph type="sldNum" sz="quarter" idx="10"/>
          </p:nvPr>
        </p:nvSpPr>
        <p:spPr/>
        <p:txBody>
          <a:bodyPr/>
          <a:lstStyle/>
          <a:p>
            <a:fld id="{D198DF3E-C110-4E2D-B422-2FBE000E4C40}" type="slidenum">
              <a:rPr lang="en-US" smtClean="0"/>
              <a:t>16</a:t>
            </a:fld>
            <a:endParaRPr lang="en-US"/>
          </a:p>
        </p:txBody>
      </p:sp>
    </p:spTree>
    <p:extLst>
      <p:ext uri="{BB962C8B-B14F-4D97-AF65-F5344CB8AC3E}">
        <p14:creationId xmlns:p14="http://schemas.microsoft.com/office/powerpoint/2010/main" val="165348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5319807-3A67-4A08-B023-D48C529D157A}" type="slidenum">
              <a:rPr lang="en-US"/>
              <a:pPr/>
              <a:t>17</a:t>
            </a:fld>
            <a:endParaRPr lang="en-US"/>
          </a:p>
        </p:txBody>
      </p:sp>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a:t>
            </a:r>
            <a:r>
              <a:rPr lang="en-US" b="1" baseline="0" dirty="0" smtClean="0"/>
              <a:t>2.5 </a:t>
            </a:r>
            <a:r>
              <a:rPr lang="en-US" sz="1200" kern="1200" dirty="0" smtClean="0">
                <a:solidFill>
                  <a:schemeClr val="tx1"/>
                </a:solidFill>
                <a:effectLst/>
                <a:latin typeface="+mn-lt"/>
                <a:ea typeface="+mn-ea"/>
                <a:cs typeface="+mn-cs"/>
              </a:rPr>
              <a:t>Baseline noise levels can vary by amount of DNA template. With a high input of DNA (top panel), the baseline between alleles (indicated</a:t>
            </a:r>
            <a:r>
              <a:rPr lang="en-US" sz="1200" kern="1200" baseline="0" dirty="0" smtClean="0">
                <a:solidFill>
                  <a:schemeClr val="tx1"/>
                </a:solidFill>
                <a:effectLst/>
                <a:latin typeface="+mn-lt"/>
                <a:ea typeface="+mn-ea"/>
                <a:cs typeface="+mn-cs"/>
              </a:rPr>
              <a:t> by arrow) </a:t>
            </a:r>
            <a:r>
              <a:rPr lang="en-US" sz="1200" kern="1200" dirty="0" smtClean="0">
                <a:solidFill>
                  <a:schemeClr val="tx1"/>
                </a:solidFill>
                <a:effectLst/>
                <a:latin typeface="+mn-lt"/>
                <a:ea typeface="+mn-ea"/>
                <a:cs typeface="+mn-cs"/>
              </a:rPr>
              <a:t>exhibits more variation. A low input of DNA (middle panel) possesses baseline noise levels on the order of a negative control (bottom panel). Figure adapted from </a:t>
            </a:r>
            <a:r>
              <a:rPr lang="en-US" sz="1200" kern="1200" dirty="0" err="1" smtClean="0">
                <a:solidFill>
                  <a:schemeClr val="tx1"/>
                </a:solidFill>
                <a:effectLst/>
                <a:latin typeface="+mn-lt"/>
                <a:ea typeface="+mn-ea"/>
                <a:cs typeface="+mn-cs"/>
              </a:rPr>
              <a:t>Bregu</a:t>
            </a:r>
            <a:r>
              <a:rPr lang="en-US" sz="1200" kern="1200" dirty="0" smtClean="0">
                <a:solidFill>
                  <a:schemeClr val="tx1"/>
                </a:solidFill>
                <a:effectLst/>
                <a:latin typeface="+mn-lt"/>
                <a:ea typeface="+mn-ea"/>
                <a:cs typeface="+mn-cs"/>
              </a:rPr>
              <a:t> et al. 2013 courtesy of Catherine </a:t>
            </a:r>
            <a:r>
              <a:rPr lang="en-US" sz="1200" kern="1200" dirty="0" err="1" smtClean="0">
                <a:solidFill>
                  <a:schemeClr val="tx1"/>
                </a:solidFill>
                <a:effectLst/>
                <a:latin typeface="+mn-lt"/>
                <a:ea typeface="+mn-ea"/>
                <a:cs typeface="+mn-cs"/>
              </a:rPr>
              <a:t>Grgicak</a:t>
            </a:r>
            <a:r>
              <a:rPr lang="en-US" sz="1200" kern="1200" dirty="0" smtClean="0">
                <a:solidFill>
                  <a:schemeClr val="tx1"/>
                </a:solidFill>
                <a:effectLst/>
                <a:latin typeface="+mn-lt"/>
                <a:ea typeface="+mn-ea"/>
                <a:cs typeface="+mn-cs"/>
              </a:rPr>
              <a:t> (Boston University). </a:t>
            </a:r>
          </a:p>
        </p:txBody>
      </p:sp>
      <p:sp>
        <p:nvSpPr>
          <p:cNvPr id="112643"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defTabSz="914485"/>
            <a:fld id="{8E5E5A72-B8D4-4E8D-ACC0-84E8AE631001}" type="slidenum">
              <a:rPr lang="en-US" sz="1100"/>
              <a:pPr algn="r" defTabSz="914485"/>
              <a:t>17</a:t>
            </a:fld>
            <a:endParaRPr lang="en-US"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2.6</a:t>
            </a:r>
            <a:r>
              <a:rPr lang="en-US" baseline="0" dirty="0" smtClean="0"/>
              <a:t> Relationship of thresholds (dashed horizontal line) with detected data. </a:t>
            </a:r>
            <a:r>
              <a:rPr lang="en-US" dirty="0" smtClean="0"/>
              <a:t>(a) If a detection</a:t>
            </a:r>
            <a:r>
              <a:rPr lang="en-US" baseline="0" dirty="0" smtClean="0"/>
              <a:t> (analytical) threshold is set too low, then noise artifacts can be classified with real data. (b) If a detection (analytical) threshold is set too high, then real data is falsely excluded along with noise artifacts. A signal-to-noise ratio of 3 or 10 are used in analytical chemistry to define limits of detection (LOD) or limits of quantitation (LOQ), respectively. (c) Reliability of data increases with signal strength essentially lowering the risk of falsely designating signal as noise or noise as signal. Conversely, data uncertainty increases with lower signal strength, which increases the risk of confusing signal and noise designations. </a:t>
            </a:r>
            <a:endParaRPr lang="en-US" dirty="0"/>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D.N.A. Box 2.1</a:t>
            </a:r>
            <a:endParaRPr lang="en-US" dirty="0"/>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D.N.A. Box 2.3</a:t>
            </a:r>
            <a:endParaRPr lang="en-US" b="1" dirty="0"/>
          </a:p>
        </p:txBody>
      </p:sp>
      <p:sp>
        <p:nvSpPr>
          <p:cNvPr id="4" name="Slide Number Placeholder 3"/>
          <p:cNvSpPr>
            <a:spLocks noGrp="1"/>
          </p:cNvSpPr>
          <p:nvPr>
            <p:ph type="sldNum" sz="quarter" idx="10"/>
          </p:nvPr>
        </p:nvSpPr>
        <p:spPr/>
        <p:txBody>
          <a:bodyPr/>
          <a:lstStyle/>
          <a:p>
            <a:fld id="{D198DF3E-C110-4E2D-B422-2FBE000E4C40}" type="slidenum">
              <a:rPr lang="en-US" smtClean="0"/>
              <a:t>20</a:t>
            </a:fld>
            <a:endParaRPr lang="en-US"/>
          </a:p>
        </p:txBody>
      </p:sp>
    </p:spTree>
    <p:extLst>
      <p:ext uri="{BB962C8B-B14F-4D97-AF65-F5344CB8AC3E}">
        <p14:creationId xmlns:p14="http://schemas.microsoft.com/office/powerpoint/2010/main" val="145889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D.N.A.</a:t>
            </a:r>
            <a:r>
              <a:rPr lang="en-US" b="1" baseline="0" dirty="0" smtClean="0"/>
              <a:t> Box 2.4</a:t>
            </a:r>
          </a:p>
          <a:p>
            <a:endParaRPr lang="en-US" b="1" dirty="0" smtClean="0"/>
          </a:p>
          <a:p>
            <a:r>
              <a:rPr lang="en-US" baseline="0" dirty="0" smtClean="0"/>
              <a:t>A normal (Gaussian) distribution or area under the “bell curve” showing that 99.7% of random, independent values fall within 3 standard deviations (</a:t>
            </a:r>
            <a:r>
              <a:rPr lang="el-GR" baseline="0" dirty="0" smtClean="0"/>
              <a:t>σ</a:t>
            </a:r>
            <a:r>
              <a:rPr lang="en-US" baseline="0" dirty="0" smtClean="0"/>
              <a:t>) of the mean (</a:t>
            </a:r>
            <a:r>
              <a:rPr lang="el-GR" baseline="0" dirty="0" smtClean="0"/>
              <a:t>μ</a:t>
            </a:r>
            <a:r>
              <a:rPr lang="en-US" baseline="0" dirty="0" smtClean="0"/>
              <a:t>). A 95% confidence interval reflects data within about 2 standards deviations of the mean. </a:t>
            </a:r>
            <a:r>
              <a:rPr lang="en-US" dirty="0" smtClean="0"/>
              <a:t>Figure from Wikipedia (based an original graph by Jeremy Kemp)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About 68.27% of the values lie within 1 standard deviation of the mean. Similarly, about 95.45% of the values lie within 2 standard deviations of the mean. Nearly all (99.73%) of the values lie within 3 standard deviations of the mean.</a:t>
            </a:r>
          </a:p>
          <a:p>
            <a:endParaRPr lang="en-US" dirty="0" smtClean="0"/>
          </a:p>
          <a:p>
            <a:r>
              <a:rPr lang="en-US" dirty="0" smtClean="0"/>
              <a:t>http://upload.wikimedia.org/wikipedia/commons/thumb/8/8c/Standard_deviation_diagram.svg/2000px-Standard_deviation_diagram.svg.png</a:t>
            </a:r>
          </a:p>
          <a:p>
            <a:endParaRPr lang="en-US" dirty="0"/>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solidFill>
                  <a:srgbClr val="0000FF"/>
                </a:solidFill>
              </a:rPr>
              <a:t>D.N.A.</a:t>
            </a:r>
            <a:r>
              <a:rPr lang="en-US" sz="1600" b="1" baseline="0" dirty="0" smtClean="0">
                <a:solidFill>
                  <a:srgbClr val="0000FF"/>
                </a:solidFill>
              </a:rPr>
              <a:t> Box 2.5</a:t>
            </a:r>
            <a:r>
              <a:rPr lang="en-US" sz="1600" b="0" baseline="0" dirty="0" smtClean="0">
                <a:solidFill>
                  <a:srgbClr val="0000FF"/>
                </a:solidFill>
              </a:rPr>
              <a:t> (top) </a:t>
            </a:r>
            <a:r>
              <a:rPr lang="en-US" sz="1600" b="0" dirty="0" smtClean="0">
                <a:solidFill>
                  <a:srgbClr val="0000FF"/>
                </a:solidFill>
              </a:rPr>
              <a:t>ABI 3500 signal is approximately 4-fold relative to the ABI 3130 signal.</a:t>
            </a:r>
            <a:r>
              <a:rPr lang="en-US" sz="1200" b="0" baseline="0" dirty="0" smtClean="0">
                <a:solidFill>
                  <a:srgbClr val="0000FF"/>
                </a:solidFill>
              </a:rPr>
              <a:t> </a:t>
            </a:r>
            <a:r>
              <a:rPr lang="en-US" b="0" dirty="0" smtClean="0">
                <a:solidFill>
                  <a:srgbClr val="FF0000"/>
                </a:solidFill>
              </a:rPr>
              <a:t>This theoretically means that noise levels may </a:t>
            </a:r>
            <a:r>
              <a:rPr lang="en-US" b="0" smtClean="0">
                <a:solidFill>
                  <a:srgbClr val="FF0000"/>
                </a:solidFill>
              </a:rPr>
              <a:t>be higher on the ABI 3500.</a:t>
            </a:r>
            <a:endParaRPr lang="en-US" b="0" dirty="0" smtClean="0">
              <a:solidFill>
                <a:srgbClr val="FF0000"/>
              </a:solidFill>
            </a:endParaRPr>
          </a:p>
        </p:txBody>
      </p:sp>
      <p:sp>
        <p:nvSpPr>
          <p:cNvPr id="4" name="Slide Number Placeholder 3"/>
          <p:cNvSpPr>
            <a:spLocks noGrp="1"/>
          </p:cNvSpPr>
          <p:nvPr>
            <p:ph type="sldNum" sz="quarter" idx="10"/>
          </p:nvPr>
        </p:nvSpPr>
        <p:spPr/>
        <p:txBody>
          <a:bodyPr/>
          <a:lstStyle/>
          <a:p>
            <a:fld id="{D198DF3E-C110-4E2D-B422-2FBE000E4C40}" type="slidenum">
              <a:rPr lang="en-US" smtClean="0"/>
              <a:t>22</a:t>
            </a:fld>
            <a:endParaRPr lang="en-US"/>
          </a:p>
        </p:txBody>
      </p:sp>
    </p:spTree>
    <p:extLst>
      <p:ext uri="{BB962C8B-B14F-4D97-AF65-F5344CB8AC3E}">
        <p14:creationId xmlns:p14="http://schemas.microsoft.com/office/powerpoint/2010/main" val="397615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1.2</a:t>
            </a:r>
            <a:r>
              <a:rPr lang="en-US" dirty="0" smtClean="0"/>
              <a:t> </a:t>
            </a:r>
            <a:r>
              <a:rPr lang="en-US" sz="1200" kern="1200" dirty="0" smtClean="0">
                <a:solidFill>
                  <a:schemeClr val="tx1"/>
                </a:solidFill>
                <a:effectLst/>
                <a:latin typeface="+mn-lt"/>
                <a:ea typeface="+mn-ea"/>
                <a:cs typeface="+mn-cs"/>
              </a:rPr>
              <a:t>Overview of DNA interpretation process illustrating that sample data files, at least one allelic ladder data file, and information from laboratory SOPs are entered into genotyping software. Analysts (or expert system software) review the information from the software to produce the final sample DNA profile.</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8F2C521-0E52-4D9E-8CF7-1E6D4E94F58D}" type="slidenum">
              <a:rPr lang="en-US"/>
              <a:pPr/>
              <a:t>23</a:t>
            </a:fld>
            <a:endParaRPr lang="en-US"/>
          </a:p>
        </p:txBody>
      </p:sp>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eaLnBrk="1" hangingPunct="1"/>
            <a:r>
              <a:rPr lang="en-US" sz="1200" b="1" dirty="0" smtClean="0">
                <a:solidFill>
                  <a:srgbClr val="0000FF"/>
                </a:solidFill>
              </a:rPr>
              <a:t>D.N.A.</a:t>
            </a:r>
            <a:r>
              <a:rPr lang="en-US" sz="1200" b="1" baseline="0" dirty="0" smtClean="0">
                <a:solidFill>
                  <a:srgbClr val="0000FF"/>
                </a:solidFill>
              </a:rPr>
              <a:t> Box 2.5</a:t>
            </a:r>
            <a:r>
              <a:rPr lang="en-US" sz="1200" b="0" baseline="0" dirty="0" smtClean="0">
                <a:solidFill>
                  <a:srgbClr val="0000FF"/>
                </a:solidFill>
              </a:rPr>
              <a:t> (bottom</a:t>
            </a:r>
            <a:r>
              <a:rPr lang="en-US" sz="1200" b="0" baseline="0" dirty="0" smtClean="0">
                <a:solidFill>
                  <a:srgbClr val="0000FF"/>
                </a:solidFill>
              </a:rPr>
              <a:t>) Negative control with the ABI 3130 and Identifiler courtesy of Catherine </a:t>
            </a:r>
            <a:r>
              <a:rPr lang="en-US" sz="1200" b="0" baseline="0" dirty="0" err="1" smtClean="0">
                <a:solidFill>
                  <a:srgbClr val="0000FF"/>
                </a:solidFill>
              </a:rPr>
              <a:t>Grgicak</a:t>
            </a:r>
            <a:r>
              <a:rPr lang="en-US" sz="1200" b="0" baseline="0" dirty="0" smtClean="0">
                <a:solidFill>
                  <a:srgbClr val="0000FF"/>
                </a:solidFill>
              </a:rPr>
              <a:t> (Boston University).</a:t>
            </a:r>
            <a:endParaRPr lang="en-US" dirty="0" smtClean="0"/>
          </a:p>
        </p:txBody>
      </p:sp>
      <p:sp>
        <p:nvSpPr>
          <p:cNvPr id="32771" name="Slide Number Placeholder 3"/>
          <p:cNvSpPr txBox="1">
            <a:spLocks noGrp="1"/>
          </p:cNvSpPr>
          <p:nvPr/>
        </p:nvSpPr>
        <p:spPr bwMode="auto">
          <a:xfrm>
            <a:off x="3884414" y="8684381"/>
            <a:ext cx="2972098" cy="458108"/>
          </a:xfrm>
          <a:prstGeom prst="rect">
            <a:avLst/>
          </a:prstGeom>
          <a:noFill/>
          <a:ln w="9525">
            <a:noFill/>
            <a:miter lim="800000"/>
            <a:headEnd/>
            <a:tailEnd/>
          </a:ln>
        </p:spPr>
        <p:txBody>
          <a:bodyPr lIns="91424" tIns="45713" rIns="91424" bIns="45713" anchor="b"/>
          <a:lstStyle/>
          <a:p>
            <a:pPr algn="r" defTabSz="914485"/>
            <a:fld id="{9DF77EA3-2CA5-49A1-82D8-98F2E8416161}" type="slidenum">
              <a:rPr lang="en-US" sz="1100"/>
              <a:pPr algn="r" defTabSz="914485"/>
              <a:t>23</a:t>
            </a:fld>
            <a:endParaRPr lang="en-US"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3.1 </a:t>
            </a:r>
            <a:r>
              <a:rPr lang="en-US" dirty="0" smtClean="0"/>
              <a:t>Genotyping is performed through a comparison of sized peaks from PCR-amplified samples to allele size bins. These allele bins are defined with the genotyping software using size information from an allelic ladder run with each batch of samples. Any peak falling in a particular dye color and allele bin size range is designated as an allele for that locus. Peaks in both the allelic ladder and the PCR-amplified samples are sized using the same internal size standard so that they may be compared to one another. </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dirty="0" smtClean="0"/>
              <a:t>Figure 3.2 </a:t>
            </a:r>
            <a:r>
              <a:rPr lang="en-US" sz="1200" kern="1200" dirty="0" smtClean="0">
                <a:solidFill>
                  <a:schemeClr val="tx1"/>
                </a:solidFill>
                <a:effectLst/>
                <a:latin typeface="+mn-lt"/>
                <a:ea typeface="+mn-ea"/>
                <a:cs typeface="+mn-cs"/>
              </a:rPr>
              <a:t>Illustration of allelic ladder data overlaid on physical and virtual bins. Any peak falling outside a bin window is labeled “off-ladder” and would need to be reviewed for consideration as a potential variant allele or an artifact.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3.3</a:t>
            </a:r>
            <a:r>
              <a:rPr lang="en-US" b="1" baseline="0" dirty="0" smtClean="0"/>
              <a:t> </a:t>
            </a:r>
            <a:r>
              <a:rPr lang="en-US" sz="1200" kern="1200" dirty="0" smtClean="0">
                <a:solidFill>
                  <a:schemeClr val="tx1"/>
                </a:solidFill>
                <a:effectLst/>
                <a:latin typeface="+mn-lt"/>
                <a:ea typeface="+mn-ea"/>
                <a:cs typeface="+mn-cs"/>
              </a:rPr>
              <a:t>DNA sequence of a D18S51 allele containing 18 AGAA repeats. The STR repeat sequence is included in lowercase font with breaks between each repeat unit for emphasis. This top strand of the reference sequence is the reverse complement of </a:t>
            </a:r>
            <a:r>
              <a:rPr lang="en-US" sz="1200" kern="1200" dirty="0" err="1" smtClean="0">
                <a:solidFill>
                  <a:schemeClr val="tx1"/>
                </a:solidFill>
                <a:effectLst/>
                <a:latin typeface="+mn-lt"/>
                <a:ea typeface="+mn-ea"/>
                <a:cs typeface="+mn-cs"/>
              </a:rPr>
              <a:t>GenBank</a:t>
            </a:r>
            <a:r>
              <a:rPr lang="en-US" sz="1200" kern="1200" dirty="0" smtClean="0">
                <a:solidFill>
                  <a:schemeClr val="tx1"/>
                </a:solidFill>
                <a:effectLst/>
                <a:latin typeface="+mn-lt"/>
                <a:ea typeface="+mn-ea"/>
                <a:cs typeface="+mn-cs"/>
              </a:rPr>
              <a:t> entry AP001534 available from </a:t>
            </a:r>
            <a:r>
              <a:rPr lang="en-US" sz="1200" u="sng" kern="1200" dirty="0" smtClean="0">
                <a:solidFill>
                  <a:schemeClr val="tx1"/>
                </a:solidFill>
                <a:effectLst/>
                <a:latin typeface="+mn-lt"/>
                <a:ea typeface="+mn-ea"/>
                <a:cs typeface="+mn-cs"/>
                <a:hlinkClick r:id="rId3"/>
              </a:rPr>
              <a:t>http://www.cstl.nist.gov/strbase/seq_ref.htm</a:t>
            </a:r>
            <a:r>
              <a:rPr lang="en-US" sz="1200" kern="1200" dirty="0" smtClean="0">
                <a:solidFill>
                  <a:schemeClr val="tx1"/>
                </a:solidFill>
                <a:effectLst/>
                <a:latin typeface="+mn-lt"/>
                <a:ea typeface="+mn-ea"/>
                <a:cs typeface="+mn-cs"/>
              </a:rPr>
              <a:t>. The green underlined regions indicate PowerPlex 16 primer binding sites (</a:t>
            </a:r>
            <a:r>
              <a:rPr lang="en-US" sz="1200" kern="1200" dirty="0" err="1" smtClean="0">
                <a:solidFill>
                  <a:schemeClr val="tx1"/>
                </a:solidFill>
                <a:effectLst/>
                <a:latin typeface="+mn-lt"/>
                <a:ea typeface="+mn-ea"/>
                <a:cs typeface="+mn-cs"/>
              </a:rPr>
              <a:t>Krenke</a:t>
            </a:r>
            <a:r>
              <a:rPr lang="en-US" sz="1200" kern="1200" dirty="0" smtClean="0">
                <a:solidFill>
                  <a:schemeClr val="tx1"/>
                </a:solidFill>
                <a:effectLst/>
                <a:latin typeface="+mn-lt"/>
                <a:ea typeface="+mn-ea"/>
                <a:cs typeface="+mn-cs"/>
              </a:rPr>
              <a:t> et al. 2002) with the shaded portion showing the PCR product. This 18 AGAA repeat allele has 86 bases in the 5′-flanking region (“upstream”), 72 bases (18 x 4) in the repeat region, and 169 bases in the 3′-flanking region (“downstream”). At the asterisk point there are an additional three nucleotides created in the PCR product because Promega includes an ATT sequence at the 5′end of their reverse primer to aid full adenylation. Thus, when amplified with PowerPlex 16 primers a 330 bp (86 + 72 + 169 + 3) PCR product is created.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Other known flanking region variations that can impact allele sizes or amplification with certain STR kits are also illustrated. The blue underlined AAAG sequence that is immediately 3′ of the repeat region is replaced with AG[AGAG] for x.2 alleles and A[AAAG] for x.1 alleles (Dauber et al. 2009). The bracketed nine nucleotides [AAAGAGAGA] are deleted to create a “5.3” allele from one that contains 8 AGAA repeats (Kline et al. 2011). A G</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A mutation, shown in red font, 71 nucleotides upstream of the repeat (</a:t>
            </a:r>
            <a:r>
              <a:rPr lang="en-US" sz="1200" kern="1200" dirty="0" err="1" smtClean="0">
                <a:solidFill>
                  <a:schemeClr val="tx1"/>
                </a:solidFill>
                <a:effectLst/>
                <a:latin typeface="+mn-lt"/>
                <a:ea typeface="+mn-ea"/>
                <a:cs typeface="+mn-cs"/>
              </a:rPr>
              <a:t>Vanderheyden</a:t>
            </a:r>
            <a:r>
              <a:rPr lang="en-US" sz="1200" kern="1200" dirty="0" smtClean="0">
                <a:solidFill>
                  <a:schemeClr val="tx1"/>
                </a:solidFill>
                <a:effectLst/>
                <a:latin typeface="+mn-lt"/>
                <a:ea typeface="+mn-ea"/>
                <a:cs typeface="+mn-cs"/>
              </a:rPr>
              <a:t> et al. 2007) creates a primer binding site mutation in the PowerPlex 16 forward primer while a G</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A mutation 172 bases downstream of the repeat region (Kline et al. 2011) causes allele dropout in Applied Biosystems kits such as SGM Plus (Clayton et al. 2004).</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smtClean="0">
                <a:solidFill>
                  <a:schemeClr val="tx1"/>
                </a:solidFill>
                <a:effectLst/>
                <a:latin typeface="+mn-lt"/>
                <a:ea typeface="+mn-ea"/>
                <a:cs typeface="+mn-cs"/>
              </a:rPr>
              <a:t>Figure 3.4 (a) </a:t>
            </a:r>
            <a:r>
              <a:rPr lang="en-US" sz="1200" kern="1200" dirty="0" smtClean="0">
                <a:solidFill>
                  <a:schemeClr val="tx1"/>
                </a:solidFill>
                <a:effectLst/>
                <a:latin typeface="+mn-lt"/>
                <a:ea typeface="+mn-ea"/>
                <a:cs typeface="+mn-cs"/>
              </a:rPr>
              <a:t>DNA fragments sizes for different internal size standards. Each rectangle represents a specific DNA fragment size. Sizing precision improves with additional peaks. Note that the ABI GS500-ROX and -LIZ line has an open rectangle for the 250 nucleotide (nt) fragment since its electrophoretic behavior is atypical and is generally not used for size determinations. The electrophoretic behavior of the 340 nt fragment shown with grey shading can also be anomalous.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Example result with ILS-500 size standard (Promega Corporation, Madison, WI) that contains 21 fragments labeled with orange dye (for a 5-dye detection system) and evenly-spaced DNA fragments enabling Local Southern sizing between 66 nucleotides and 474 nucleotides.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F3CEB7-66B1-433A-AD18-45FA20CAA879}" type="slidenum">
              <a:rPr lang="en-US" smtClean="0"/>
              <a:t>28</a:t>
            </a:fld>
            <a:endParaRPr lang="en-US"/>
          </a:p>
        </p:txBody>
      </p:sp>
    </p:spTree>
    <p:extLst>
      <p:ext uri="{BB962C8B-B14F-4D97-AF65-F5344CB8AC3E}">
        <p14:creationId xmlns:p14="http://schemas.microsoft.com/office/powerpoint/2010/main" val="3000204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b="1" dirty="0" smtClean="0"/>
              <a:t>Figure 3.4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Example result with ILS-500 size standard (</a:t>
            </a:r>
            <a:r>
              <a:rPr lang="en-US" sz="1200" kern="1200" dirty="0" err="1" smtClean="0">
                <a:solidFill>
                  <a:schemeClr val="tx1"/>
                </a:solidFill>
                <a:effectLst/>
                <a:latin typeface="+mn-lt"/>
                <a:ea typeface="+mn-ea"/>
                <a:cs typeface="+mn-cs"/>
              </a:rPr>
              <a:t>Promega</a:t>
            </a:r>
            <a:r>
              <a:rPr lang="en-US" sz="1200" kern="1200" dirty="0" smtClean="0">
                <a:solidFill>
                  <a:schemeClr val="tx1"/>
                </a:solidFill>
                <a:effectLst/>
                <a:latin typeface="+mn-lt"/>
                <a:ea typeface="+mn-ea"/>
                <a:cs typeface="+mn-cs"/>
              </a:rPr>
              <a:t> Corporation, Madison, WI) that contains 21 fragments labeled with orange dye (for a 5-dye detection system) and evenly-spaced DNA fragments enabling Local Southern sizing between 66 nucleotides and 474 nucleotides.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3.5</a:t>
            </a:r>
            <a:r>
              <a:rPr lang="en-US" b="0" dirty="0" smtClean="0"/>
              <a:t> </a:t>
            </a:r>
            <a:r>
              <a:rPr lang="en-US" sz="1200" kern="1200" dirty="0" smtClean="0">
                <a:solidFill>
                  <a:schemeClr val="tx1"/>
                </a:solidFill>
                <a:effectLst/>
                <a:latin typeface="+mn-lt"/>
                <a:ea typeface="+mn-ea"/>
                <a:cs typeface="+mn-cs"/>
              </a:rPr>
              <a:t>Comparison of alleles present in D18S51 allelic ladders for various commercial STR kits. Dye-label colors are indicated as well as the specific alleles present. </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smtClean="0">
                <a:solidFill>
                  <a:schemeClr val="tx1"/>
                </a:solidFill>
                <a:effectLst/>
                <a:latin typeface="+mn-lt"/>
                <a:ea typeface="+mn-ea"/>
                <a:cs typeface="+mn-cs"/>
              </a:rPr>
              <a:t>Figure 3.6 </a:t>
            </a:r>
            <a:r>
              <a:rPr lang="en-US" sz="1200" kern="1200" dirty="0" smtClean="0">
                <a:solidFill>
                  <a:schemeClr val="tx1"/>
                </a:solidFill>
                <a:effectLst/>
                <a:latin typeface="+mn-lt"/>
                <a:ea typeface="+mn-ea"/>
                <a:cs typeface="+mn-cs"/>
              </a:rPr>
              <a:t>Comparison of SE33 allele designations with various STR kits. A “16.3” is called with the original </a:t>
            </a:r>
            <a:r>
              <a:rPr lang="en-US" sz="1200" kern="1200" dirty="0" err="1" smtClean="0">
                <a:solidFill>
                  <a:schemeClr val="tx1"/>
                </a:solidFill>
                <a:effectLst/>
                <a:latin typeface="+mn-lt"/>
                <a:ea typeface="+mn-ea"/>
                <a:cs typeface="+mn-cs"/>
              </a:rPr>
              <a:t>PowerPlex</a:t>
            </a:r>
            <a:r>
              <a:rPr lang="en-US" sz="1200" kern="1200" dirty="0" smtClean="0">
                <a:solidFill>
                  <a:schemeClr val="tx1"/>
                </a:solidFill>
                <a:effectLst/>
                <a:latin typeface="+mn-lt"/>
                <a:ea typeface="+mn-ea"/>
                <a:cs typeface="+mn-cs"/>
              </a:rPr>
              <a:t> ESI 17 kit that encompassed a hairpin structure in the SE33 flanking region. The </a:t>
            </a:r>
            <a:r>
              <a:rPr lang="en-US" sz="1200" kern="1200" dirty="0" err="1" smtClean="0">
                <a:solidFill>
                  <a:schemeClr val="tx1"/>
                </a:solidFill>
                <a:effectLst/>
                <a:latin typeface="+mn-lt"/>
                <a:ea typeface="+mn-ea"/>
                <a:cs typeface="+mn-cs"/>
              </a:rPr>
              <a:t>PowerPlex</a:t>
            </a:r>
            <a:r>
              <a:rPr lang="en-US" sz="1200" kern="1200" dirty="0" smtClean="0">
                <a:solidFill>
                  <a:schemeClr val="tx1"/>
                </a:solidFill>
                <a:effectLst/>
                <a:latin typeface="+mn-lt"/>
                <a:ea typeface="+mn-ea"/>
                <a:cs typeface="+mn-cs"/>
              </a:rPr>
              <a:t> ESI 17 Pro kit moved the SE33 reverse primer to avoid amplifying this region – and now provides a concordant 16.2 allele call (data not shown). Data courtesy of Becky Hill, NIST. </a:t>
            </a:r>
            <a:endParaRPr lang="en-US" dirty="0"/>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dirty="0" smtClean="0"/>
              <a:t>Figure 3.7 </a:t>
            </a:r>
            <a:r>
              <a:rPr lang="en-US" sz="1200" kern="1200" dirty="0" smtClean="0">
                <a:solidFill>
                  <a:schemeClr val="tx1"/>
                </a:solidFill>
                <a:effectLst/>
                <a:latin typeface="+mn-lt"/>
                <a:ea typeface="+mn-ea"/>
                <a:cs typeface="+mn-cs"/>
              </a:rPr>
              <a:t>Summary of results from </a:t>
            </a:r>
            <a:r>
              <a:rPr lang="en-US" sz="1200" kern="1200" dirty="0" err="1" smtClean="0">
                <a:solidFill>
                  <a:schemeClr val="tx1"/>
                </a:solidFill>
                <a:effectLst/>
                <a:latin typeface="+mn-lt"/>
                <a:ea typeface="+mn-ea"/>
                <a:cs typeface="+mn-cs"/>
              </a:rPr>
              <a:t>Raziel</a:t>
            </a:r>
            <a:r>
              <a:rPr lang="en-US" sz="1200" kern="1200" dirty="0" smtClean="0">
                <a:solidFill>
                  <a:schemeClr val="tx1"/>
                </a:solidFill>
                <a:effectLst/>
                <a:latin typeface="+mn-lt"/>
                <a:ea typeface="+mn-ea"/>
                <a:cs typeface="+mn-cs"/>
              </a:rPr>
              <a:t> et al. (2012) with a large D3S1358 allele. The largest D3S1358 allele in most STR kit allelic ladders contains either 19 or 20 repeats. Use of different STR kits including </a:t>
            </a:r>
            <a:r>
              <a:rPr lang="en-US" sz="1200" kern="1200" dirty="0" err="1" smtClean="0">
                <a:solidFill>
                  <a:schemeClr val="tx1"/>
                </a:solidFill>
                <a:effectLst/>
                <a:latin typeface="+mn-lt"/>
                <a:ea typeface="+mn-ea"/>
                <a:cs typeface="+mn-cs"/>
              </a:rPr>
              <a:t>PowerPlex</a:t>
            </a:r>
            <a:r>
              <a:rPr lang="en-US" sz="1200" kern="1200" dirty="0" smtClean="0">
                <a:solidFill>
                  <a:schemeClr val="tx1"/>
                </a:solidFill>
                <a:effectLst/>
                <a:latin typeface="+mn-lt"/>
                <a:ea typeface="+mn-ea"/>
                <a:cs typeface="+mn-cs"/>
              </a:rPr>
              <a:t> ESX 17, </a:t>
            </a:r>
            <a:r>
              <a:rPr lang="en-US" sz="1200" kern="1200" dirty="0" err="1" smtClean="0">
                <a:solidFill>
                  <a:schemeClr val="tx1"/>
                </a:solidFill>
                <a:effectLst/>
                <a:latin typeface="+mn-lt"/>
                <a:ea typeface="+mn-ea"/>
                <a:cs typeface="+mn-cs"/>
              </a:rPr>
              <a:t>PowerPlex</a:t>
            </a:r>
            <a:r>
              <a:rPr lang="en-US" sz="1200" kern="1200" dirty="0" smtClean="0">
                <a:solidFill>
                  <a:schemeClr val="tx1"/>
                </a:solidFill>
                <a:effectLst/>
                <a:latin typeface="+mn-lt"/>
                <a:ea typeface="+mn-ea"/>
                <a:cs typeface="+mn-cs"/>
              </a:rPr>
              <a:t> ESI 17, and </a:t>
            </a:r>
            <a:r>
              <a:rPr lang="en-US" sz="1200" kern="1200" dirty="0" err="1" smtClean="0">
                <a:solidFill>
                  <a:schemeClr val="tx1"/>
                </a:solidFill>
                <a:effectLst/>
                <a:latin typeface="+mn-lt"/>
                <a:ea typeface="+mn-ea"/>
                <a:cs typeface="+mn-cs"/>
              </a:rPr>
              <a:t>AmpliSTR</a:t>
            </a:r>
            <a:r>
              <a:rPr lang="en-US" sz="1200" kern="1200" dirty="0" smtClean="0">
                <a:solidFill>
                  <a:schemeClr val="tx1"/>
                </a:solidFill>
                <a:effectLst/>
                <a:latin typeface="+mn-lt"/>
                <a:ea typeface="+mn-ea"/>
                <a:cs typeface="+mn-cs"/>
              </a:rPr>
              <a:t> NGM, which have different loci adjacent to D3S1358, helped verify that the mystery allele was associated with a large D3S1358 allele because apparent tri-alleles changed with each STR kit result. Subsequent sequence analysis confirmed a 22 repeat D3S1358 allele. </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3.8 </a:t>
            </a:r>
            <a:r>
              <a:rPr lang="en-US" sz="1200" kern="1200" dirty="0" smtClean="0">
                <a:solidFill>
                  <a:schemeClr val="tx1"/>
                </a:solidFill>
                <a:effectLst/>
                <a:latin typeface="+mn-lt"/>
                <a:ea typeface="+mn-ea"/>
                <a:cs typeface="+mn-cs"/>
              </a:rPr>
              <a:t>Impact of large D8S1179 allele on different STR kits. This large D8S1179 allele appeared as a D21S11 allele 25 with (a) </a:t>
            </a:r>
            <a:r>
              <a:rPr lang="en-US" sz="1200" kern="1200" dirty="0" err="1" smtClean="0">
                <a:solidFill>
                  <a:schemeClr val="tx1"/>
                </a:solidFill>
                <a:effectLst/>
                <a:latin typeface="+mn-lt"/>
                <a:ea typeface="+mn-ea"/>
                <a:cs typeface="+mn-cs"/>
              </a:rPr>
              <a:t>AmpliSTR</a:t>
            </a:r>
            <a:r>
              <a:rPr lang="en-US" sz="1200" kern="1200" dirty="0" smtClean="0">
                <a:solidFill>
                  <a:schemeClr val="tx1"/>
                </a:solidFill>
                <a:effectLst/>
                <a:latin typeface="+mn-lt"/>
                <a:ea typeface="+mn-ea"/>
                <a:cs typeface="+mn-cs"/>
              </a:rPr>
              <a:t> NGM </a:t>
            </a:r>
            <a:r>
              <a:rPr lang="en-US" sz="1200" kern="1200" dirty="0" err="1"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and as FGA allele 16 with (b) </a:t>
            </a:r>
            <a:r>
              <a:rPr lang="en-US" sz="1200" kern="1200" dirty="0" err="1" smtClean="0">
                <a:solidFill>
                  <a:schemeClr val="tx1"/>
                </a:solidFill>
                <a:effectLst/>
                <a:latin typeface="+mn-lt"/>
                <a:ea typeface="+mn-ea"/>
                <a:cs typeface="+mn-cs"/>
              </a:rPr>
              <a:t>PowerPlex</a:t>
            </a:r>
            <a:r>
              <a:rPr lang="en-US" sz="1200" kern="1200" dirty="0" smtClean="0">
                <a:solidFill>
                  <a:schemeClr val="tx1"/>
                </a:solidFill>
                <a:effectLst/>
                <a:latin typeface="+mn-lt"/>
                <a:ea typeface="+mn-ea"/>
                <a:cs typeface="+mn-cs"/>
              </a:rPr>
              <a:t> ESX 17. No large D8S1179 allele was observed with (c) </a:t>
            </a:r>
            <a:r>
              <a:rPr lang="en-US" sz="1200" kern="1200" dirty="0" err="1" smtClean="0">
                <a:solidFill>
                  <a:schemeClr val="tx1"/>
                </a:solidFill>
                <a:effectLst/>
                <a:latin typeface="+mn-lt"/>
                <a:ea typeface="+mn-ea"/>
                <a:cs typeface="+mn-cs"/>
              </a:rPr>
              <a:t>PowerPlex</a:t>
            </a:r>
            <a:r>
              <a:rPr lang="en-US" sz="1200" kern="1200" dirty="0" smtClean="0">
                <a:solidFill>
                  <a:schemeClr val="tx1"/>
                </a:solidFill>
                <a:effectLst/>
                <a:latin typeface="+mn-lt"/>
                <a:ea typeface="+mn-ea"/>
                <a:cs typeface="+mn-cs"/>
              </a:rPr>
              <a:t> ESI 17 because this kit’s reverse primer is internal to a duplicated flanking region as illustrated in (d).  The large D8S1179 allele contains only 12 tetranucleotide repeats but has a 48 nucleotide (</a:t>
            </a:r>
            <a:r>
              <a:rPr lang="en-US" sz="1200" kern="1200" dirty="0" err="1" smtClean="0">
                <a:solidFill>
                  <a:schemeClr val="tx1"/>
                </a:solidFill>
                <a:effectLst/>
                <a:latin typeface="+mn-lt"/>
                <a:ea typeface="+mn-ea"/>
                <a:cs typeface="+mn-cs"/>
              </a:rPr>
              <a:t>nt</a:t>
            </a:r>
            <a:r>
              <a:rPr lang="en-US" sz="1200" kern="1200" dirty="0" smtClean="0">
                <a:solidFill>
                  <a:schemeClr val="tx1"/>
                </a:solidFill>
                <a:effectLst/>
                <a:latin typeface="+mn-lt"/>
                <a:ea typeface="+mn-ea"/>
                <a:cs typeface="+mn-cs"/>
              </a:rPr>
              <a:t>) duplication downstream of the repeat region. Data courtesy of Erica Butts, Becky Hill, and Margaret Kline, NIST. </a:t>
            </a:r>
          </a:p>
        </p:txBody>
      </p:sp>
      <p:sp>
        <p:nvSpPr>
          <p:cNvPr id="4" name="Slide Number Placeholder 3"/>
          <p:cNvSpPr>
            <a:spLocks noGrp="1"/>
          </p:cNvSpPr>
          <p:nvPr>
            <p:ph type="sldNum" sz="quarter" idx="10"/>
          </p:nvPr>
        </p:nvSpPr>
        <p:spPr/>
        <p:txBody>
          <a:bodyPr/>
          <a:lstStyle/>
          <a:p>
            <a:fld id="{E3F3CEB7-66B1-433A-AD18-45FA20CAA879}" type="slidenum">
              <a:rPr lang="en-US" smtClean="0"/>
              <a:t>33</a:t>
            </a:fld>
            <a:endParaRPr lang="en-US"/>
          </a:p>
        </p:txBody>
      </p:sp>
    </p:spTree>
    <p:extLst>
      <p:ext uri="{BB962C8B-B14F-4D97-AF65-F5344CB8AC3E}">
        <p14:creationId xmlns:p14="http://schemas.microsoft.com/office/powerpoint/2010/main" val="165206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1.3 </a:t>
            </a:r>
            <a:r>
              <a:rPr lang="en-US" sz="1200" kern="1200" dirty="0" smtClean="0">
                <a:solidFill>
                  <a:schemeClr val="tx1"/>
                </a:solidFill>
                <a:effectLst/>
                <a:latin typeface="+mn-lt"/>
                <a:ea typeface="+mn-ea"/>
                <a:cs typeface="+mn-cs"/>
              </a:rPr>
              <a:t>Steps in DNA interpretation. The evidentiary (Q) sample and reference (K) sample are processed from peaks to profile and then compared. If Q and K match, then a match probability is computed to assess the weight of this evidence. Finally, a report is written describing the results obtained. A separate technical review by another analyst in the originating laboratory is performed prior to the casework report being finalized and released by the laboratory.</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937E1-A7D4-4EB0-8104-7F83C3B01CA0}" type="slidenum">
              <a:rPr lang="en-US" altLang="en-US"/>
              <a:pPr/>
              <a:t>34</a:t>
            </a:fld>
            <a:endParaRPr lang="en-US" alt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en-US" altLang="en-US" b="1" dirty="0" smtClean="0"/>
              <a:t>Figure 3.9</a:t>
            </a:r>
            <a:r>
              <a:rPr lang="en-US" altLang="en-US" dirty="0" smtClean="0"/>
              <a:t> Schematic </a:t>
            </a:r>
            <a:r>
              <a:rPr lang="en-US" altLang="en-US" dirty="0"/>
              <a:t>of non-template nucleotide addition shown </a:t>
            </a:r>
            <a:r>
              <a:rPr lang="en-US" altLang="en-US" dirty="0" smtClean="0"/>
              <a:t>(a) </a:t>
            </a:r>
            <a:r>
              <a:rPr lang="en-US" altLang="en-US" dirty="0"/>
              <a:t>with illustrated measurement result </a:t>
            </a:r>
            <a:r>
              <a:rPr lang="en-US" altLang="en-US" dirty="0" smtClean="0"/>
              <a:t>(b).  </a:t>
            </a:r>
            <a:r>
              <a:rPr lang="en-US" altLang="en-US" dirty="0"/>
              <a:t>DNA polymerases add an extra nucleotide beyond the 3’-end of the target sequence extension product.  The amount of non-template addition is dependent on the sequence of the 5’-end of the opposing primer.  In the case of dye labeled PCR products where the fluorescent dye is on the forward primer, the reverse primer sequence is the critical one.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b="1" dirty="0" smtClean="0"/>
              <a:t>Figure 3.10 </a:t>
            </a:r>
            <a:r>
              <a:rPr lang="en-US" dirty="0" smtClean="0"/>
              <a:t>Stutter products</a:t>
            </a:r>
            <a:r>
              <a:rPr lang="en-US" baseline="0" dirty="0" smtClean="0"/>
              <a:t> observed at </a:t>
            </a:r>
            <a:r>
              <a:rPr lang="en-US" dirty="0" smtClean="0"/>
              <a:t>the trinucleotide</a:t>
            </a:r>
            <a:r>
              <a:rPr lang="en-US" baseline="0" dirty="0" smtClean="0"/>
              <a:t> Y-STR marker</a:t>
            </a:r>
            <a:r>
              <a:rPr lang="en-US" dirty="0" smtClean="0"/>
              <a:t> DYS481 </a:t>
            </a:r>
            <a:r>
              <a:rPr lang="en-US" baseline="0" dirty="0" smtClean="0"/>
              <a:t>from a single-source male DNA sample when amplified with the PowerPlex Y23 kit. Calculations of stutter percentages were performed using peak heights (no stutter filter was applied). </a:t>
            </a:r>
            <a:r>
              <a:rPr lang="en-US" dirty="0" smtClean="0"/>
              <a:t>Figure</a:t>
            </a:r>
            <a:r>
              <a:rPr lang="en-US" baseline="0" dirty="0" smtClean="0"/>
              <a:t> courtesy of Mike Coble, NIST.</a:t>
            </a:r>
            <a:endParaRPr lang="en-US" dirty="0" smtClean="0"/>
          </a:p>
        </p:txBody>
      </p:sp>
      <p:sp>
        <p:nvSpPr>
          <p:cNvPr id="16388" name="Slide Number Placeholder 3"/>
          <p:cNvSpPr>
            <a:spLocks noGrp="1"/>
          </p:cNvSpPr>
          <p:nvPr>
            <p:ph type="sldNum" sz="quarter" idx="5"/>
          </p:nvPr>
        </p:nvSpPr>
        <p:spPr>
          <a:noFill/>
        </p:spPr>
        <p:txBody>
          <a:bodyPr/>
          <a:lstStyle/>
          <a:p>
            <a:fld id="{2FE9DF83-C67E-457A-ADA5-E881322ED6A4}"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3.11</a:t>
            </a:r>
            <a:r>
              <a:rPr lang="en-US" dirty="0" smtClean="0"/>
              <a:t> Illustration</a:t>
            </a:r>
            <a:r>
              <a:rPr lang="en-US" baseline="0" dirty="0" smtClean="0"/>
              <a:t> of stutter product formation due to repeat unit bulges when strand breathing occurs during replication. </a:t>
            </a:r>
            <a:r>
              <a:rPr lang="en-US" altLang="en-US" dirty="0" smtClean="0"/>
              <a:t>During replication the two DNA strands can easily come apart in the repeat region and since each repeat unit is the same, the two strands can </a:t>
            </a:r>
            <a:r>
              <a:rPr lang="en-US" altLang="en-US" dirty="0" err="1" smtClean="0"/>
              <a:t>reanneal</a:t>
            </a:r>
            <a:r>
              <a:rPr lang="en-US" altLang="en-US" dirty="0" smtClean="0"/>
              <a:t> out of register such that the two strands are off-set by a single repeat unit. If the repeat unit bulge occurs in the template strand, then the resulting synthesized strand is one repeat unit shorter than the full length STR allele and “reverse stutter” (N-4 stutter product) occurs. If a repeat unit bulges out on the new synthesized strand during extension then an insertion results in the next round of amplification and “forward stutter” (N+4 stutter product) results. </a:t>
            </a:r>
          </a:p>
        </p:txBody>
      </p:sp>
      <p:sp>
        <p:nvSpPr>
          <p:cNvPr id="4" name="Slide Number Placeholder 3"/>
          <p:cNvSpPr>
            <a:spLocks noGrp="1"/>
          </p:cNvSpPr>
          <p:nvPr>
            <p:ph type="sldNum" sz="quarter" idx="10"/>
          </p:nvPr>
        </p:nvSpPr>
        <p:spPr/>
        <p:txBody>
          <a:bodyPr/>
          <a:lstStyle/>
          <a:p>
            <a:fld id="{E3F3CEB7-66B1-433A-AD18-45FA20CAA879}" type="slidenum">
              <a:rPr lang="en-US" smtClean="0"/>
              <a:t>36</a:t>
            </a:fld>
            <a:endParaRPr lang="en-US"/>
          </a:p>
        </p:txBody>
      </p:sp>
    </p:spTree>
    <p:extLst>
      <p:ext uri="{BB962C8B-B14F-4D97-AF65-F5344CB8AC3E}">
        <p14:creationId xmlns:p14="http://schemas.microsoft.com/office/powerpoint/2010/main" val="4044042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3.12</a:t>
            </a:r>
            <a:r>
              <a:rPr lang="en-US" b="0" dirty="0" smtClean="0"/>
              <a:t> </a:t>
            </a:r>
            <a:r>
              <a:rPr lang="en-US" sz="1200" b="0" i="0" u="none" strike="noStrike" kern="1200" baseline="0" dirty="0" smtClean="0">
                <a:solidFill>
                  <a:schemeClr val="tx1"/>
                </a:solidFill>
                <a:latin typeface="+mn-lt"/>
                <a:ea typeface="+mn-ea"/>
                <a:cs typeface="+mn-cs"/>
              </a:rPr>
              <a:t>A comparison of stutter ratio vs. (a) repeat allele designation and (b) longest uninterrupted stretch (LUS) of repeats for STR loci containing repeat units with the same A-T base content. This Identifiler data includes peak area information from 30 replicates each of FGA, </a:t>
            </a:r>
            <a:r>
              <a:rPr lang="en-US" sz="1200" b="0" i="0" u="none" strike="noStrike" kern="1200" baseline="0" dirty="0" err="1" smtClean="0">
                <a:solidFill>
                  <a:schemeClr val="tx1"/>
                </a:solidFill>
                <a:latin typeface="+mn-lt"/>
                <a:ea typeface="+mn-ea"/>
                <a:cs typeface="+mn-cs"/>
              </a:rPr>
              <a:t>vWA</a:t>
            </a:r>
            <a:r>
              <a:rPr lang="en-US" sz="1200" b="0" i="0" u="none" strike="noStrike" kern="1200" baseline="0" dirty="0" smtClean="0">
                <a:solidFill>
                  <a:schemeClr val="tx1"/>
                </a:solidFill>
                <a:latin typeface="+mn-lt"/>
                <a:ea typeface="+mn-ea"/>
                <a:cs typeface="+mn-cs"/>
              </a:rPr>
              <a:t>, D3S1358, D16S539, D18S51, D21S11, D8S1179, CSF1PO, D13S317, D5S818, D7S820, and TPOX. Reproduced with permission from (Brookes et al. 2012). </a:t>
            </a:r>
            <a:endParaRPr lang="en-US" dirty="0"/>
          </a:p>
        </p:txBody>
      </p:sp>
      <p:sp>
        <p:nvSpPr>
          <p:cNvPr id="4" name="Slide Number Placeholder 3"/>
          <p:cNvSpPr>
            <a:spLocks noGrp="1"/>
          </p:cNvSpPr>
          <p:nvPr>
            <p:ph type="sldNum" sz="quarter" idx="10"/>
          </p:nvPr>
        </p:nvSpPr>
        <p:spPr/>
        <p:txBody>
          <a:bodyPr/>
          <a:lstStyle/>
          <a:p>
            <a:fld id="{E3F3CEB7-66B1-433A-AD18-45FA20CAA879}" type="slidenum">
              <a:rPr lang="en-US" smtClean="0"/>
              <a:t>37</a:t>
            </a:fld>
            <a:endParaRPr lang="en-US"/>
          </a:p>
        </p:txBody>
      </p:sp>
    </p:spTree>
    <p:extLst>
      <p:ext uri="{BB962C8B-B14F-4D97-AF65-F5344CB8AC3E}">
        <p14:creationId xmlns:p14="http://schemas.microsoft.com/office/powerpoint/2010/main" val="4210992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0B4589-D6EA-4229-BD63-037AE6602BFB}" type="slidenum">
              <a:rPr lang="en-US" smtClean="0"/>
              <a:pPr/>
              <a:t>38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hangingPunct="0"/>
            <a:r>
              <a:rPr lang="en-US" b="1" dirty="0" smtClean="0"/>
              <a:t>Figure 3.13 </a:t>
            </a:r>
            <a:r>
              <a:rPr lang="en-US" sz="1200" kern="1200" dirty="0" smtClean="0">
                <a:solidFill>
                  <a:schemeClr val="tx1"/>
                </a:solidFill>
                <a:effectLst/>
                <a:latin typeface="+mn-lt"/>
                <a:ea typeface="+mn-ea"/>
                <a:cs typeface="+mn-cs"/>
              </a:rPr>
              <a:t>Stutter trends for Y-STR loci in </a:t>
            </a:r>
            <a:r>
              <a:rPr lang="en-US" sz="1200" kern="1200" dirty="0" err="1" smtClean="0">
                <a:solidFill>
                  <a:schemeClr val="tx1"/>
                </a:solidFill>
                <a:effectLst/>
                <a:latin typeface="+mn-lt"/>
                <a:ea typeface="+mn-ea"/>
                <a:cs typeface="+mn-cs"/>
              </a:rPr>
              <a:t>PowerPlex</a:t>
            </a:r>
            <a:r>
              <a:rPr lang="en-US" sz="1200" kern="1200" dirty="0" smtClean="0">
                <a:solidFill>
                  <a:schemeClr val="tx1"/>
                </a:solidFill>
                <a:effectLst/>
                <a:latin typeface="+mn-lt"/>
                <a:ea typeface="+mn-ea"/>
                <a:cs typeface="+mn-cs"/>
              </a:rPr>
              <a:t> Y23 shown on a repeat scale (using </a:t>
            </a:r>
            <a:r>
              <a:rPr lang="en-US" sz="1200" kern="1200" dirty="0" err="1" smtClean="0">
                <a:solidFill>
                  <a:schemeClr val="tx1"/>
                </a:solidFill>
                <a:effectLst/>
                <a:latin typeface="+mn-lt"/>
                <a:ea typeface="+mn-ea"/>
                <a:cs typeface="+mn-cs"/>
              </a:rPr>
              <a:t>STR_StutterFreq</a:t>
            </a:r>
            <a:r>
              <a:rPr lang="en-US" sz="1200" kern="1200" dirty="0" smtClean="0">
                <a:solidFill>
                  <a:schemeClr val="tx1"/>
                </a:solidFill>
                <a:effectLst/>
                <a:latin typeface="+mn-lt"/>
                <a:ea typeface="+mn-ea"/>
                <a:cs typeface="+mn-cs"/>
              </a:rPr>
              <a:t> program created by Dave </a:t>
            </a:r>
            <a:r>
              <a:rPr lang="en-US" sz="1200" kern="1200" dirty="0" err="1" smtClean="0">
                <a:solidFill>
                  <a:schemeClr val="tx1"/>
                </a:solidFill>
                <a:effectLst/>
                <a:latin typeface="+mn-lt"/>
                <a:ea typeface="+mn-ea"/>
                <a:cs typeface="+mn-cs"/>
              </a:rPr>
              <a:t>Duewer</a:t>
            </a:r>
            <a:r>
              <a:rPr lang="en-US" sz="1200" kern="1200" dirty="0" smtClean="0">
                <a:solidFill>
                  <a:schemeClr val="tx1"/>
                </a:solidFill>
                <a:effectLst/>
                <a:latin typeface="+mn-lt"/>
                <a:ea typeface="+mn-ea"/>
                <a:cs typeface="+mn-cs"/>
              </a:rPr>
              <a:t>, NIST). Note that loci with shorter repeat units, such as DYS392 and DYS481 which are tri-nucleotides, have a steeper growth in percent stutter with longer alleles than DYS448, which is a </a:t>
            </a:r>
            <a:r>
              <a:rPr lang="en-US" sz="1200" kern="1200" dirty="0" err="1" smtClean="0">
                <a:solidFill>
                  <a:schemeClr val="tx1"/>
                </a:solidFill>
                <a:effectLst/>
                <a:latin typeface="+mn-lt"/>
                <a:ea typeface="+mn-ea"/>
                <a:cs typeface="+mn-cs"/>
              </a:rPr>
              <a:t>hexa</a:t>
            </a:r>
            <a:r>
              <a:rPr lang="en-US" sz="1200" kern="1200" dirty="0" smtClean="0">
                <a:solidFill>
                  <a:schemeClr val="tx1"/>
                </a:solidFill>
                <a:effectLst/>
                <a:latin typeface="+mn-lt"/>
                <a:ea typeface="+mn-ea"/>
                <a:cs typeface="+mn-cs"/>
              </a:rPr>
              <a:t>-nucleotide repeat. Figure courtesy of Mike Coble, NIST.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BCD1E-7F7F-49B0-A720-E1DD6B40CF86}" type="slidenum">
              <a:rPr lang="en-US" altLang="en-US"/>
              <a:pPr/>
              <a:t>39</a:t>
            </a:fld>
            <a:endParaRPr lang="en-US" alt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altLang="en-US" b="1" dirty="0"/>
              <a:t>Figure </a:t>
            </a:r>
            <a:r>
              <a:rPr lang="en-US" altLang="en-US" b="1" dirty="0" smtClean="0"/>
              <a:t>3.14</a:t>
            </a:r>
            <a:r>
              <a:rPr lang="en-US" altLang="en-US" dirty="0" smtClean="0"/>
              <a:t> </a:t>
            </a:r>
            <a:r>
              <a:rPr lang="en-US" altLang="en-US" dirty="0"/>
              <a:t>Possible sequence variation in or around STR repeat regions and the impact on PCR amplification.  The asterisk symbolizes a DNA difference (base change, insertion or deletion of a nucleotide) from a typical allele for a STR locus.  In situation </a:t>
            </a:r>
            <a:r>
              <a:rPr lang="en-US" altLang="en-US" dirty="0" smtClean="0"/>
              <a:t>(a), </a:t>
            </a:r>
            <a:r>
              <a:rPr lang="en-US" altLang="en-US" dirty="0"/>
              <a:t>the variation occurs within the repeat region and should have no impact on the primer binding and the subsequent PCR amplification (although the overall </a:t>
            </a:r>
            <a:r>
              <a:rPr lang="en-US" altLang="en-US" dirty="0" err="1"/>
              <a:t>amplicon</a:t>
            </a:r>
            <a:r>
              <a:rPr lang="en-US" altLang="en-US" dirty="0"/>
              <a:t> size may vary slightly).  In situation </a:t>
            </a:r>
            <a:r>
              <a:rPr lang="en-US" altLang="en-US" dirty="0" smtClean="0"/>
              <a:t>(b), </a:t>
            </a:r>
            <a:r>
              <a:rPr lang="en-US" altLang="en-US" dirty="0"/>
              <a:t>the sequence variation occurs just outside the repeat in the flanking region but interior to the primer annealing sites.  Again, PCR should not be affected although the size of the PCR product may vary slightly.  However, in situation </a:t>
            </a:r>
            <a:r>
              <a:rPr lang="en-US" altLang="en-US" dirty="0" smtClean="0"/>
              <a:t>(c) </a:t>
            </a:r>
            <a:r>
              <a:rPr lang="en-US" altLang="en-US" dirty="0"/>
              <a:t>the PCR can fail due to a disruption in the annealing of a primer because the primer no longer perfectly matches the DNA template sequence.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80F8A-DA75-462B-BE03-C7FAAD32253F}" type="slidenum">
              <a:rPr lang="en-US" altLang="en-US"/>
              <a:pPr/>
              <a:t>40</a:t>
            </a:fld>
            <a:endParaRPr lang="en-US" alt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pPr>
              <a:spcBef>
                <a:spcPct val="0"/>
              </a:spcBef>
            </a:pPr>
            <a:r>
              <a:rPr lang="en-US" altLang="en-US" b="1" dirty="0" smtClean="0"/>
              <a:t>D.N.A. </a:t>
            </a:r>
            <a:r>
              <a:rPr lang="en-US" altLang="en-US" b="1" smtClean="0"/>
              <a:t>Box 3.1</a:t>
            </a:r>
            <a:r>
              <a:rPr lang="en-US" altLang="en-US" smtClean="0"/>
              <a:t> </a:t>
            </a:r>
            <a:r>
              <a:rPr lang="en-US" altLang="en-US" dirty="0" smtClean="0"/>
              <a:t>Peak </a:t>
            </a:r>
            <a:r>
              <a:rPr lang="en-US" altLang="en-US" dirty="0"/>
              <a:t>sizing with DNA fragment analysis.  An internal size standard, such as GS500-ROX (a), is analyzed along with the DNA sample and used to calibrate the peak data points to their DNA size (b).  This standard is labeled with a different color fluorescent dye, in this case ROX (detected as red), so that it can be spectrally distinguished from the STR alleles which are labeled in other colors. </a:t>
            </a:r>
          </a:p>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5D8AA-87CE-41E6-90C5-8224937FFB5C}" type="slidenum">
              <a:rPr lang="en-US" altLang="en-US"/>
              <a:pPr/>
              <a:t>41</a:t>
            </a:fld>
            <a:endParaRPr lang="en-US" alt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pPr>
              <a:spcBef>
                <a:spcPct val="0"/>
              </a:spcBef>
            </a:pPr>
            <a:r>
              <a:rPr lang="en-US" altLang="en-US" b="1" dirty="0" smtClean="0"/>
              <a:t>D.N.A. Box 3.2</a:t>
            </a:r>
            <a:r>
              <a:rPr lang="en-US" altLang="en-US" dirty="0" smtClean="0"/>
              <a:t> </a:t>
            </a:r>
            <a:r>
              <a:rPr lang="en-US" altLang="en-US" dirty="0"/>
              <a:t>Detection of a </a:t>
            </a:r>
            <a:r>
              <a:rPr lang="en-US" altLang="en-US" dirty="0" err="1"/>
              <a:t>microvariant</a:t>
            </a:r>
            <a:r>
              <a:rPr lang="en-US" altLang="en-US" dirty="0"/>
              <a:t> allele at the STR locus FGA.  The sample in the bottom panel is compared to the allelic ladder shown in the top panel using </a:t>
            </a:r>
            <a:r>
              <a:rPr lang="en-US" altLang="en-US" dirty="0" err="1"/>
              <a:t>Genotyper</a:t>
            </a:r>
            <a:r>
              <a:rPr lang="en-US" altLang="en-US" dirty="0"/>
              <a:t> 2.5 software.  Peaks are labeled with the allele category and the calculated fragment sizes using the internal sizing standard GS500-ROX.</a:t>
            </a:r>
          </a:p>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4.1</a:t>
            </a:r>
            <a:r>
              <a:rPr lang="en-US" b="0" dirty="0" smtClean="0"/>
              <a:t> Two situations</a:t>
            </a:r>
            <a:r>
              <a:rPr lang="en-US" b="0" baseline="0" dirty="0" smtClean="0"/>
              <a:t> compared with two methods for calculating heterozygote balance (</a:t>
            </a:r>
            <a:r>
              <a:rPr lang="en-US" b="0" baseline="0" dirty="0" err="1" smtClean="0"/>
              <a:t>Hb</a:t>
            </a:r>
            <a:r>
              <a:rPr lang="en-US" b="0" baseline="0" dirty="0" smtClean="0"/>
              <a:t>). Method #2 retains more information as it reflects the position of the taller peak. When </a:t>
            </a:r>
            <a:r>
              <a:rPr lang="en-US" b="0" baseline="0" dirty="0" err="1" smtClean="0"/>
              <a:t>Hb</a:t>
            </a:r>
            <a:r>
              <a:rPr lang="en-US" b="0" baseline="0" dirty="0" smtClean="0"/>
              <a:t> is &gt;1, then the taller peak is the larger-size allele. When the smaller-size allele is the tallest peak in the heterozygote, then Method #1 and Method #2 arrive at the same value.</a:t>
            </a:r>
            <a:endParaRPr lang="en-US" b="1" dirty="0"/>
          </a:p>
        </p:txBody>
      </p:sp>
      <p:sp>
        <p:nvSpPr>
          <p:cNvPr id="4" name="Slide Number Placeholder 3"/>
          <p:cNvSpPr>
            <a:spLocks noGrp="1"/>
          </p:cNvSpPr>
          <p:nvPr>
            <p:ph type="sldNum" sz="quarter" idx="10"/>
          </p:nvPr>
        </p:nvSpPr>
        <p:spPr/>
        <p:txBody>
          <a:bodyPr/>
          <a:lstStyle/>
          <a:p>
            <a:fld id="{EAAEF6AB-5916-4DBC-9051-04151203265D}" type="slidenum">
              <a:rPr lang="en-US" smtClean="0"/>
              <a:pPr/>
              <a:t>43</a:t>
            </a:fld>
            <a:endParaRPr lang="en-US"/>
          </a:p>
        </p:txBody>
      </p:sp>
    </p:spTree>
    <p:extLst>
      <p:ext uri="{BB962C8B-B14F-4D97-AF65-F5344CB8AC3E}">
        <p14:creationId xmlns:p14="http://schemas.microsoft.com/office/powerpoint/2010/main" val="3152415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4.2 </a:t>
            </a:r>
            <a:r>
              <a:rPr lang="en-US" sz="1200" kern="1200" dirty="0" smtClean="0">
                <a:solidFill>
                  <a:schemeClr val="tx1"/>
                </a:solidFill>
                <a:effectLst/>
                <a:latin typeface="+mn-lt"/>
                <a:ea typeface="+mn-ea"/>
                <a:cs typeface="+mn-cs"/>
              </a:rPr>
              <a:t>D18S51 peak height ratio observations from 242 heterozygotes examined with PowerPlex 16HS using 30 cycles and a 1 ng target DNA template amount.  Data courtesy of Becky</a:t>
            </a:r>
            <a:r>
              <a:rPr lang="en-US" sz="1200" kern="1200" baseline="0" dirty="0" smtClean="0">
                <a:solidFill>
                  <a:schemeClr val="tx1"/>
                </a:solidFill>
                <a:effectLst/>
                <a:latin typeface="+mn-lt"/>
                <a:ea typeface="+mn-ea"/>
                <a:cs typeface="+mn-cs"/>
              </a:rPr>
              <a:t> Hill, NIST. Plot generated with </a:t>
            </a:r>
            <a:r>
              <a:rPr lang="en-US" sz="1200" kern="1200" baseline="0" dirty="0" err="1" smtClean="0">
                <a:solidFill>
                  <a:schemeClr val="tx1"/>
                </a:solidFill>
                <a:effectLst/>
                <a:latin typeface="+mn-lt"/>
                <a:ea typeface="+mn-ea"/>
                <a:cs typeface="+mn-cs"/>
              </a:rPr>
              <a:t>STR_AlleleFreq</a:t>
            </a:r>
            <a:r>
              <a:rPr lang="en-US" sz="1200" kern="1200" baseline="0" dirty="0" smtClean="0">
                <a:solidFill>
                  <a:schemeClr val="tx1"/>
                </a:solidFill>
                <a:effectLst/>
                <a:latin typeface="+mn-lt"/>
                <a:ea typeface="+mn-ea"/>
                <a:cs typeface="+mn-cs"/>
              </a:rPr>
              <a:t> available at http://www.cstl.nist.gov/strbase/software.htm. </a:t>
            </a:r>
            <a:r>
              <a:rPr lang="en-US" sz="1200" kern="1200" dirty="0" smtClean="0">
                <a:solidFill>
                  <a:schemeClr val="tx1"/>
                </a:solidFill>
                <a:effectLst/>
                <a:latin typeface="+mn-lt"/>
                <a:ea typeface="+mn-ea"/>
                <a:cs typeface="+mn-cs"/>
              </a:rPr>
              <a:t>Fifteen samples (blue diamonds) fell between 60 % and 70 % PHR, four samples (green diamonds) were in the range of 50 % to 60 % PHR, and one sample (red diamond) fell below 50 % PHR. </a:t>
            </a:r>
          </a:p>
        </p:txBody>
      </p:sp>
      <p:sp>
        <p:nvSpPr>
          <p:cNvPr id="4" name="Slide Number Placeholder 3"/>
          <p:cNvSpPr>
            <a:spLocks noGrp="1"/>
          </p:cNvSpPr>
          <p:nvPr>
            <p:ph type="sldNum" sz="quarter" idx="10"/>
          </p:nvPr>
        </p:nvSpPr>
        <p:spPr/>
        <p:txBody>
          <a:bodyPr/>
          <a:lstStyle/>
          <a:p>
            <a:fld id="{EAAEF6AB-5916-4DBC-9051-04151203265D}" type="slidenum">
              <a:rPr lang="en-US" smtClean="0"/>
              <a:pPr/>
              <a:t>44</a:t>
            </a:fld>
            <a:endParaRPr lang="en-US"/>
          </a:p>
        </p:txBody>
      </p:sp>
    </p:spTree>
    <p:extLst>
      <p:ext uri="{BB962C8B-B14F-4D97-AF65-F5344CB8AC3E}">
        <p14:creationId xmlns:p14="http://schemas.microsoft.com/office/powerpoint/2010/main" val="207672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1.4 </a:t>
            </a:r>
            <a:r>
              <a:rPr lang="en-US" sz="1200" kern="1200" dirty="0" smtClean="0">
                <a:solidFill>
                  <a:schemeClr val="tx1"/>
                </a:solidFill>
                <a:effectLst/>
                <a:latin typeface="+mn-lt"/>
                <a:ea typeface="+mn-ea"/>
                <a:cs typeface="+mn-cs"/>
              </a:rPr>
              <a:t>An example of the transformation of sample information that occurs at a single STR locus during the course of data interpretation. This same transformation occurs with all other STR loci that are PCR amplified in a multiplex kit. Additional information (indicated across the bottom) helps convert the initial data through steps of color separation, sizing, and allele calling. An analyst must review the initial software results as part of the interpretation process. Expert system software can take a sample from raw data to genotype for high-quality single-source samples. </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4.3</a:t>
            </a:r>
            <a:r>
              <a:rPr lang="en-US" b="1" baseline="0" dirty="0" smtClean="0"/>
              <a:t> </a:t>
            </a:r>
            <a:r>
              <a:rPr lang="en-US" sz="1200" kern="1200" dirty="0" smtClean="0">
                <a:solidFill>
                  <a:schemeClr val="tx1"/>
                </a:solidFill>
                <a:effectLst/>
                <a:latin typeface="+mn-lt"/>
                <a:ea typeface="+mn-ea"/>
                <a:cs typeface="+mn-cs"/>
              </a:rPr>
              <a:t>Hypothetical heterozygous alleles illustrating the general trend that heterozygote balance decreases with DNA template levels until one of the alleles fails to be amplified.  When allele drop-out occurs (shown here at the 0.05 ng DNA template level), then a false homozygote is observed. Here the PHR values are shown as a percentage of the shorter height allele to the taller height allele (see Method #1 in Figure 4.1). </a:t>
            </a:r>
          </a:p>
        </p:txBody>
      </p:sp>
      <p:sp>
        <p:nvSpPr>
          <p:cNvPr id="4" name="Slide Number Placeholder 3"/>
          <p:cNvSpPr>
            <a:spLocks noGrp="1"/>
          </p:cNvSpPr>
          <p:nvPr>
            <p:ph type="sldNum" sz="quarter" idx="10"/>
          </p:nvPr>
        </p:nvSpPr>
        <p:spPr/>
        <p:txBody>
          <a:bodyPr/>
          <a:lstStyle/>
          <a:p>
            <a:fld id="{EAAEF6AB-5916-4DBC-9051-04151203265D}" type="slidenum">
              <a:rPr lang="en-US" smtClean="0"/>
              <a:pPr/>
              <a:t>45</a:t>
            </a:fld>
            <a:endParaRPr lang="en-US"/>
          </a:p>
        </p:txBody>
      </p:sp>
    </p:spTree>
    <p:extLst>
      <p:ext uri="{BB962C8B-B14F-4D97-AF65-F5344CB8AC3E}">
        <p14:creationId xmlns:p14="http://schemas.microsoft.com/office/powerpoint/2010/main" val="435649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4.4</a:t>
            </a:r>
            <a:r>
              <a:rPr lang="en-US" b="0" dirty="0" smtClean="0"/>
              <a:t> Probability of allele drop-out as a function of the surviving sister allele peak height. With a single detected</a:t>
            </a:r>
            <a:r>
              <a:rPr lang="en-US" b="0" baseline="0" dirty="0" smtClean="0"/>
              <a:t> peak at 100 RFU (blue arrows), there is approximately a 7 % chance of a sister heterozygous allele having dropped out (i.e., being below the analytical threshold). Likewise with a single peak at 75 RFU (green dotted arrows), there is approximately a 22 % chance of a sister heterozygous allele having dropped out.</a:t>
            </a:r>
            <a:r>
              <a:rPr lang="en-US" b="0" dirty="0" smtClean="0"/>
              <a:t> Adapted</a:t>
            </a:r>
            <a:r>
              <a:rPr lang="en-US" b="0" baseline="0" dirty="0" smtClean="0"/>
              <a:t> from Gill et al. 2009. </a:t>
            </a:r>
            <a:endParaRPr lang="en-US" b="1" dirty="0"/>
          </a:p>
        </p:txBody>
      </p:sp>
      <p:sp>
        <p:nvSpPr>
          <p:cNvPr id="4" name="Slide Number Placeholder 3"/>
          <p:cNvSpPr>
            <a:spLocks noGrp="1"/>
          </p:cNvSpPr>
          <p:nvPr>
            <p:ph type="sldNum" sz="quarter" idx="10"/>
          </p:nvPr>
        </p:nvSpPr>
        <p:spPr/>
        <p:txBody>
          <a:bodyPr/>
          <a:lstStyle/>
          <a:p>
            <a:fld id="{EAAEF6AB-5916-4DBC-9051-04151203265D}" type="slidenum">
              <a:rPr lang="en-US" smtClean="0"/>
              <a:pPr/>
              <a:t>46</a:t>
            </a:fld>
            <a:endParaRPr lang="en-US"/>
          </a:p>
        </p:txBody>
      </p:sp>
    </p:spTree>
    <p:extLst>
      <p:ext uri="{BB962C8B-B14F-4D97-AF65-F5344CB8AC3E}">
        <p14:creationId xmlns:p14="http://schemas.microsoft.com/office/powerpoint/2010/main" val="2198510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4.5 </a:t>
            </a:r>
            <a:r>
              <a:rPr lang="en-US" b="0" dirty="0" smtClean="0"/>
              <a:t>The</a:t>
            </a:r>
            <a:r>
              <a:rPr lang="en-US" b="0" baseline="0" dirty="0" smtClean="0"/>
              <a:t> stochastic threshold (ST) is fundamentally connected to the analytical threshold (AT) through the lowest expected peak height ratio. The peak on the left below the AT has effectively “dropped-out” because it is not designated as a real peak. </a:t>
            </a:r>
            <a:endParaRPr lang="en-US" b="1" dirty="0"/>
          </a:p>
        </p:txBody>
      </p:sp>
      <p:sp>
        <p:nvSpPr>
          <p:cNvPr id="4" name="Slide Number Placeholder 3"/>
          <p:cNvSpPr>
            <a:spLocks noGrp="1"/>
          </p:cNvSpPr>
          <p:nvPr>
            <p:ph type="sldNum" sz="quarter" idx="10"/>
          </p:nvPr>
        </p:nvSpPr>
        <p:spPr/>
        <p:txBody>
          <a:bodyPr/>
          <a:lstStyle/>
          <a:p>
            <a:fld id="{EAAEF6AB-5916-4DBC-9051-04151203265D}" type="slidenum">
              <a:rPr lang="en-US" smtClean="0"/>
              <a:pPr/>
              <a:t>47</a:t>
            </a:fld>
            <a:endParaRPr lang="en-US"/>
          </a:p>
        </p:txBody>
      </p:sp>
    </p:spTree>
    <p:extLst>
      <p:ext uri="{BB962C8B-B14F-4D97-AF65-F5344CB8AC3E}">
        <p14:creationId xmlns:p14="http://schemas.microsoft.com/office/powerpoint/2010/main" val="1276654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hangingPunct="1"/>
            <a:r>
              <a:rPr lang="en-US" altLang="en-US" b="1" dirty="0" smtClean="0"/>
              <a:t>Figure 4.6 </a:t>
            </a:r>
            <a:r>
              <a:rPr lang="en-US" sz="1200" kern="1200" dirty="0" smtClean="0">
                <a:solidFill>
                  <a:schemeClr val="tx1"/>
                </a:solidFill>
                <a:effectLst/>
                <a:latin typeface="+mn-lt"/>
                <a:ea typeface="+mn-ea"/>
                <a:cs typeface="+mn-cs"/>
              </a:rPr>
              <a:t>Impact of a sequence polymorphism in the primer binding site illustrated with a hypothetical heterozygous individual. Heterozygous allele peaks may be (a) well-balanced, (b) slightly imbalanced due to some primer binding disruption, or (c) exhibit allele drop-out because a mutation near the 3’-end of the primer binding site fully disrupts appropriate primer annealing during the PCR amplification. </a:t>
            </a:r>
            <a:endParaRPr lang="en-US" sz="1200" kern="1200" dirty="0">
              <a:solidFill>
                <a:schemeClr val="tx1"/>
              </a:solidFill>
              <a:effectLst/>
              <a:latin typeface="+mn-lt"/>
              <a:ea typeface="+mn-ea"/>
              <a:cs typeface="+mn-cs"/>
            </a:endParaRP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D4AB1-43D0-4A7B-9DB2-64705FC004FE}"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4.7 </a:t>
            </a:r>
            <a:r>
              <a:rPr lang="en-US" sz="1200" kern="1200" dirty="0" smtClean="0">
                <a:solidFill>
                  <a:schemeClr val="tx1"/>
                </a:solidFill>
                <a:effectLst/>
                <a:latin typeface="+mn-lt"/>
                <a:ea typeface="+mn-ea"/>
                <a:cs typeface="+mn-cs"/>
              </a:rPr>
              <a:t>Relative size ranges and dye colors for D18S51 alleles (spanning 7 to 27 AGAA repeats) in 14 different STR kits.</a:t>
            </a:r>
          </a:p>
          <a:p>
            <a:pPr eaLnBrk="1" hangingPunct="1"/>
            <a:endParaRPr lang="en-US"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Figure 4.8 </a:t>
            </a:r>
            <a:r>
              <a:rPr lang="en-US" sz="1200" kern="1200" dirty="0" smtClean="0">
                <a:solidFill>
                  <a:schemeClr val="tx1"/>
                </a:solidFill>
                <a:effectLst/>
                <a:latin typeface="+mn-lt"/>
                <a:ea typeface="+mn-ea"/>
                <a:cs typeface="+mn-cs"/>
              </a:rPr>
              <a:t>(a) D18S51 typing results from three different STR kits. (b) Illustration of the two D18S51 alleles present in these samples with the relative positions of the reverse PCR primers for the various STR kits (with colors corresponding to the results in the top portion of the figure). The allele 13 possesses a G</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A mutation at nucleotide position 172 downstream from the D18S51 repeat region. The NGM </a:t>
            </a:r>
            <a:r>
              <a:rPr lang="en-US" sz="1200" kern="1200" dirty="0" err="1" smtClean="0">
                <a:solidFill>
                  <a:schemeClr val="tx1"/>
                </a:solidFill>
                <a:effectLst/>
                <a:latin typeface="+mn-lt"/>
                <a:ea typeface="+mn-ea"/>
                <a:cs typeface="+mn-cs"/>
              </a:rPr>
              <a:t>SElect</a:t>
            </a:r>
            <a:r>
              <a:rPr lang="en-US" sz="1200" kern="1200" dirty="0" smtClean="0">
                <a:solidFill>
                  <a:schemeClr val="tx1"/>
                </a:solidFill>
                <a:effectLst/>
                <a:latin typeface="+mn-lt"/>
                <a:ea typeface="+mn-ea"/>
                <a:cs typeface="+mn-cs"/>
              </a:rPr>
              <a:t> kit reverse D18S51 primer spans this mutation and is disrupted from appropriately annealing thus causing an amplification failure that gives rise to the null allele. Data courtesy of Becky Hill, NIST (originally published in Hill et al. 2011b).</a:t>
            </a:r>
            <a:endParaRPr lang="en-US" sz="1200" dirty="0" smtClean="0"/>
          </a:p>
        </p:txBody>
      </p:sp>
      <p:sp>
        <p:nvSpPr>
          <p:cNvPr id="4" name="Slide Number Placeholder 3"/>
          <p:cNvSpPr>
            <a:spLocks noGrp="1"/>
          </p:cNvSpPr>
          <p:nvPr>
            <p:ph type="sldNum" sz="quarter" idx="10"/>
          </p:nvPr>
        </p:nvSpPr>
        <p:spPr/>
        <p:txBody>
          <a:bodyPr/>
          <a:lstStyle/>
          <a:p>
            <a:fld id="{EAAEF6AB-5916-4DBC-9051-04151203265D}" type="slidenum">
              <a:rPr lang="en-US" smtClean="0"/>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4.9</a:t>
            </a:r>
            <a:r>
              <a:rPr lang="en-US" b="0" dirty="0" smtClean="0"/>
              <a:t> Comparison of D13S317 STR typing results on the same DNA sample from (a) Identifiler kit, (b) a</a:t>
            </a:r>
            <a:r>
              <a:rPr lang="en-US" b="0" baseline="0" dirty="0" smtClean="0"/>
              <a:t> NIST-developed miniSTR assay, and (c) MiniFiler kit. Allele calls are impacted because PCR primers are in different locations relative to a 4 base pair (bp) deletion that is located 16 bp downstream of the D13S317 repeat (d). </a:t>
            </a:r>
            <a:r>
              <a:rPr lang="en-US" b="0" dirty="0" smtClean="0"/>
              <a:t>Adapted</a:t>
            </a:r>
            <a:r>
              <a:rPr lang="en-US" b="0" baseline="0" dirty="0" smtClean="0"/>
              <a:t> from Hill et al. 2007. </a:t>
            </a:r>
            <a:endParaRPr lang="en-US" b="1" dirty="0"/>
          </a:p>
        </p:txBody>
      </p:sp>
      <p:sp>
        <p:nvSpPr>
          <p:cNvPr id="4" name="Slide Number Placeholder 3"/>
          <p:cNvSpPr>
            <a:spLocks noGrp="1"/>
          </p:cNvSpPr>
          <p:nvPr>
            <p:ph type="sldNum" sz="quarter" idx="10"/>
          </p:nvPr>
        </p:nvSpPr>
        <p:spPr/>
        <p:txBody>
          <a:bodyPr/>
          <a:lstStyle/>
          <a:p>
            <a:fld id="{EAAEF6AB-5916-4DBC-9051-04151203265D}" type="slidenum">
              <a:rPr lang="en-US" smtClean="0"/>
              <a:pPr/>
              <a:t>51</a:t>
            </a:fld>
            <a:endParaRPr lang="en-US"/>
          </a:p>
        </p:txBody>
      </p:sp>
    </p:spTree>
    <p:extLst>
      <p:ext uri="{BB962C8B-B14F-4D97-AF65-F5344CB8AC3E}">
        <p14:creationId xmlns:p14="http://schemas.microsoft.com/office/powerpoint/2010/main" val="2997883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C1271-330C-4E33-B0F9-988BBC96A01F}" type="slidenum">
              <a:rPr lang="en-US" altLang="en-US"/>
              <a:pPr/>
              <a:t>53</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Figure 5.1</a:t>
            </a:r>
            <a:r>
              <a:rPr lang="en-US" altLang="en-US" b="0" dirty="0" smtClean="0"/>
              <a:t> Identifiler</a:t>
            </a:r>
            <a:r>
              <a:rPr lang="en-US" altLang="en-US" b="0" baseline="0" dirty="0" smtClean="0"/>
              <a:t> kit </a:t>
            </a:r>
            <a:r>
              <a:rPr lang="en-US" altLang="en-US" b="0" dirty="0" smtClean="0"/>
              <a:t>STR profile from</a:t>
            </a:r>
            <a:r>
              <a:rPr lang="en-US" altLang="en-US" b="0" baseline="0" dirty="0" smtClean="0"/>
              <a:t> NIST SRM 2391b component 9 (9947A).  Off-scale data leads to pull-up across dye channels (indicated by arrows). PCR conditions include 1 ng DNA template run at half-reaction and 28 cycles. </a:t>
            </a:r>
            <a:r>
              <a:rPr lang="en-US" sz="1200" kern="1200" dirty="0" smtClean="0">
                <a:solidFill>
                  <a:schemeClr val="tx1"/>
                </a:solidFill>
                <a:effectLst/>
                <a:latin typeface="+mn-lt"/>
                <a:ea typeface="+mn-ea"/>
                <a:cs typeface="+mn-cs"/>
              </a:rPr>
              <a:t>Figure courtesy of Becky Hill, NIST.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5.2 </a:t>
            </a:r>
            <a:r>
              <a:rPr lang="en-US" sz="1200" kern="1200" dirty="0" smtClean="0">
                <a:solidFill>
                  <a:schemeClr val="tx1"/>
                </a:solidFill>
                <a:effectLst/>
                <a:latin typeface="+mn-lt"/>
                <a:ea typeface="+mn-ea"/>
                <a:cs typeface="+mn-cs"/>
              </a:rPr>
              <a:t>STR profile from a single-source DNA sample amplified with the PowerPlex Fusion kit that exhibits a tri-allelic pattern at TPOX (see arrow). Figure courtesy of Becky Hill, NIST.</a:t>
            </a:r>
          </a:p>
          <a:p>
            <a:endParaRPr lang="en-US" dirty="0"/>
          </a:p>
        </p:txBody>
      </p:sp>
      <p:sp>
        <p:nvSpPr>
          <p:cNvPr id="4" name="Slide Number Placeholder 3"/>
          <p:cNvSpPr>
            <a:spLocks noGrp="1"/>
          </p:cNvSpPr>
          <p:nvPr>
            <p:ph type="sldNum" sz="quarter" idx="10"/>
          </p:nvPr>
        </p:nvSpPr>
        <p:spPr/>
        <p:txBody>
          <a:bodyPr/>
          <a:lstStyle/>
          <a:p>
            <a:fld id="{BD0DFA19-40B4-4EB7-9FA9-0EA73EB60B66}" type="slidenum">
              <a:rPr lang="en-US" smtClean="0"/>
              <a:t>54</a:t>
            </a:fld>
            <a:endParaRPr lang="en-US"/>
          </a:p>
        </p:txBody>
      </p:sp>
    </p:spTree>
    <p:extLst>
      <p:ext uri="{BB962C8B-B14F-4D97-AF65-F5344CB8AC3E}">
        <p14:creationId xmlns:p14="http://schemas.microsoft.com/office/powerpoint/2010/main" val="1258252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7F4B1A-6C92-46A4-8357-E44DEEEAF61C}" type="slidenum">
              <a:rPr lang="en-US"/>
              <a:pPr>
                <a:defRPr/>
              </a:pPr>
              <a:t>55</a:t>
            </a:fld>
            <a:endParaRPr lang="en-US"/>
          </a:p>
        </p:txBody>
      </p:sp>
      <p:sp>
        <p:nvSpPr>
          <p:cNvPr id="26627" name="Rectangle 2"/>
          <p:cNvSpPr>
            <a:spLocks noGrp="1" noRot="1" noChangeAspect="1" noChangeArrowheads="1" noTextEdit="1"/>
          </p:cNvSpPr>
          <p:nvPr>
            <p:ph type="sldImg"/>
          </p:nvPr>
        </p:nvSpPr>
        <p:spPr bwMode="auto">
          <a:xfrm>
            <a:off x="1031875" y="1139825"/>
            <a:ext cx="5243513" cy="3932238"/>
          </a:xfrm>
          <a:noFill/>
          <a:ln>
            <a:solidFill>
              <a:srgbClr val="000000"/>
            </a:solidFill>
            <a:miter lim="800000"/>
            <a:headEnd/>
            <a:tailEnd/>
          </a:ln>
        </p:spPr>
      </p:sp>
      <p:sp>
        <p:nvSpPr>
          <p:cNvPr id="26628"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Figure 5.3</a:t>
            </a:r>
            <a:r>
              <a:rPr lang="en-US" sz="1200" kern="1200" dirty="0" smtClean="0">
                <a:solidFill>
                  <a:schemeClr val="tx1"/>
                </a:solidFill>
                <a:effectLst/>
                <a:latin typeface="+mn-lt"/>
                <a:ea typeface="+mn-ea"/>
                <a:cs typeface="+mn-cs"/>
              </a:rPr>
              <a:t> Illustration of tri-allelic patterns that are sometimes observed at a single locus in a multiplex STR profile. They may be classified into one of two different groups based on relative peak heights: (a) ‘Type 1’ where the sum of two peak heights is almost equal to the third (1+2≈3) or (b) ‘Type 2’ where fairly balanced peak heights are observed (1≈2≈3).</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1.5</a:t>
            </a:r>
            <a:r>
              <a:rPr lang="en-US" b="1" baseline="0" dirty="0" smtClean="0"/>
              <a:t> </a:t>
            </a:r>
            <a:r>
              <a:rPr lang="en-US" sz="1200" kern="1200" dirty="0" smtClean="0">
                <a:solidFill>
                  <a:schemeClr val="tx1"/>
                </a:solidFill>
                <a:effectLst/>
                <a:latin typeface="+mn-lt"/>
                <a:ea typeface="+mn-ea"/>
                <a:cs typeface="+mn-cs"/>
              </a:rPr>
              <a:t>An artificial </a:t>
            </a:r>
            <a:r>
              <a:rPr lang="en-US" sz="1200" kern="1200" dirty="0" err="1" smtClean="0">
                <a:solidFill>
                  <a:schemeClr val="tx1"/>
                </a:solidFill>
                <a:effectLst/>
                <a:latin typeface="+mn-lt"/>
                <a:ea typeface="+mn-ea"/>
                <a:cs typeface="+mn-cs"/>
              </a:rPr>
              <a:t>electropherogram</a:t>
            </a:r>
            <a:r>
              <a:rPr lang="en-US" sz="1200" kern="1200" dirty="0" smtClean="0">
                <a:solidFill>
                  <a:schemeClr val="tx1"/>
                </a:solidFill>
                <a:effectLst/>
                <a:latin typeface="+mn-lt"/>
                <a:ea typeface="+mn-ea"/>
                <a:cs typeface="+mn-cs"/>
              </a:rPr>
              <a:t> with ideal STR typing data demonstrating perfect intra-locus (100% peak height ratios) and perfect inter-locus balance (heterozygous alleles from different loci are the exact same height). With this </a:t>
            </a:r>
            <a:r>
              <a:rPr lang="en-US" sz="1200" kern="1200" dirty="0" err="1" smtClean="0">
                <a:solidFill>
                  <a:schemeClr val="tx1"/>
                </a:solidFill>
                <a:effectLst/>
                <a:latin typeface="+mn-lt"/>
                <a:ea typeface="+mn-ea"/>
                <a:cs typeface="+mn-cs"/>
              </a:rPr>
              <a:t>electropherogram</a:t>
            </a:r>
            <a:r>
              <a:rPr lang="en-US" sz="1200" kern="1200" dirty="0" smtClean="0">
                <a:solidFill>
                  <a:schemeClr val="tx1"/>
                </a:solidFill>
                <a:effectLst/>
                <a:latin typeface="+mn-lt"/>
                <a:ea typeface="+mn-ea"/>
                <a:cs typeface="+mn-cs"/>
              </a:rPr>
              <a:t>, homozygous alleles in Locus 3 stack to produce a peak height exactly twice that of heterozygous alleles in other loci. Shaded vertical bins reflect potential alleles defined by a previously run allelic ladder. Horizontal dashed lines represent potential stochastic and analytical thresholds. Numbers above the peaks represent STR allele calls. The y-axis is in relative fluorescence units (RFUs). Hypothetical data image created with EPG Maker (SPM v3) kindly provided by Steven Myers. </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B2154F-2C26-4061-AED9-3DFB1DA7342A}" type="slidenum">
              <a:rPr lang="en-US"/>
              <a:pPr>
                <a:defRPr/>
              </a:pPr>
              <a:t>56</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Figure 5.4 </a:t>
            </a:r>
            <a:r>
              <a:rPr lang="en-US" altLang="en-US" dirty="0" smtClean="0"/>
              <a:t>Schematic of the </a:t>
            </a:r>
            <a:r>
              <a:rPr lang="en-US" altLang="en-US" dirty="0" err="1" smtClean="0"/>
              <a:t>amelogenin</a:t>
            </a:r>
            <a:r>
              <a:rPr lang="en-US" altLang="en-US" dirty="0" smtClean="0"/>
              <a:t> sex-typing assay.  The X and Y chromosomes contain a high degree of sequence homology at the </a:t>
            </a:r>
            <a:r>
              <a:rPr lang="en-US" altLang="en-US" dirty="0" err="1" smtClean="0"/>
              <a:t>amelogenin</a:t>
            </a:r>
            <a:r>
              <a:rPr lang="en-US" altLang="en-US" dirty="0" smtClean="0"/>
              <a:t> (AMEL) locus and primers, as depicted by the arrows, can target a 6 bp deletion that is present only on the X chromosome (Sullivan et al. 1993).  In most circumstances, the presence of a single X peak indicates that the sample comes from a female while two peaks identifies the sample’s source as male. Both AMEL Y and AMEL X null alleles have been reported.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Figure 5.5</a:t>
            </a:r>
            <a:r>
              <a:rPr lang="en-US" dirty="0" smtClean="0"/>
              <a:t> Relative positions of </a:t>
            </a:r>
            <a:r>
              <a:rPr lang="en-US" dirty="0" err="1" smtClean="0"/>
              <a:t>amelogenin</a:t>
            </a:r>
            <a:r>
              <a:rPr lang="en-US" dirty="0" smtClean="0"/>
              <a:t> (AMEL Y) and male confirmation markers found on the Y-chromosome. Red shading covers area that</a:t>
            </a:r>
            <a:r>
              <a:rPr lang="en-US" baseline="0" dirty="0" smtClean="0"/>
              <a:t> </a:t>
            </a:r>
            <a:r>
              <a:rPr lang="en-US" dirty="0" smtClean="0"/>
              <a:t>may be lost with AMEL Y null alleles due to deletion of that portion of</a:t>
            </a:r>
            <a:r>
              <a:rPr lang="en-US" baseline="0" dirty="0" smtClean="0"/>
              <a:t> the short arm of the Y-chromosome</a:t>
            </a:r>
            <a:r>
              <a:rPr lang="en-US" dirty="0" smtClean="0"/>
              <a:t>.</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C80B11-775F-4343-A35B-DA860029DF3C}" type="slidenum">
              <a:rPr lang="en-US" smtClean="0"/>
              <a:pPr/>
              <a:t>57</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91576B-E509-4D48-850E-939CDF3DD188}" type="slidenum">
              <a:rPr lang="en-US"/>
              <a:pPr>
                <a:defRPr/>
              </a:pPr>
              <a:t>58</a:t>
            </a:fld>
            <a:endParaRPr lang="en-US"/>
          </a:p>
        </p:txBody>
      </p:sp>
      <p:sp>
        <p:nvSpPr>
          <p:cNvPr id="11267" name="Rectangle 2"/>
          <p:cNvSpPr>
            <a:spLocks noGrp="1" noRot="1" noChangeAspect="1" noChangeArrowheads="1" noTextEdit="1"/>
          </p:cNvSpPr>
          <p:nvPr>
            <p:ph type="sldImg"/>
          </p:nvPr>
        </p:nvSpPr>
        <p:spPr bwMode="auto">
          <a:xfrm>
            <a:off x="1031875" y="1139825"/>
            <a:ext cx="5243513" cy="393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1062038" y="5330825"/>
            <a:ext cx="5110162" cy="307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Figure 5.6 </a:t>
            </a:r>
            <a:r>
              <a:rPr lang="en-US" altLang="en-US" dirty="0" smtClean="0"/>
              <a:t>A comparison of DNA profiles originating from the same biological source but of different qualities. (a) Intact, good quality DNA yields a full profile. (b) Degraded, poor-quality DNA yields a partial profile with only the lower size PCR products producing detectable signal. </a:t>
            </a:r>
            <a:r>
              <a:rPr lang="en-US" altLang="en-US" sz="1000" dirty="0" smtClean="0"/>
              <a:t>With the degraded DNA sample shown in (b), information is lost at the larger sized STR loci. Also n</a:t>
            </a:r>
            <a:r>
              <a:rPr lang="en-US" altLang="en-US" dirty="0" smtClean="0"/>
              <a:t>ote the lower relative fluorescence units with the poor quality partial profile in (b). Figure courtesy of Margaret Kline, NIST.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D.N.A. Box 5.3</a:t>
            </a:r>
            <a:endParaRPr lang="en-US" b="1" dirty="0"/>
          </a:p>
        </p:txBody>
      </p:sp>
      <p:sp>
        <p:nvSpPr>
          <p:cNvPr id="4" name="Slide Number Placeholder 3"/>
          <p:cNvSpPr>
            <a:spLocks noGrp="1"/>
          </p:cNvSpPr>
          <p:nvPr>
            <p:ph type="sldNum" sz="quarter" idx="10"/>
          </p:nvPr>
        </p:nvSpPr>
        <p:spPr/>
        <p:txBody>
          <a:bodyPr/>
          <a:lstStyle/>
          <a:p>
            <a:fld id="{BD0DFA19-40B4-4EB7-9FA9-0EA73EB60B66}" type="slidenum">
              <a:rPr lang="en-US" smtClean="0"/>
              <a:t>59</a:t>
            </a:fld>
            <a:endParaRPr lang="en-US"/>
          </a:p>
        </p:txBody>
      </p:sp>
    </p:spTree>
    <p:extLst>
      <p:ext uri="{BB962C8B-B14F-4D97-AF65-F5344CB8AC3E}">
        <p14:creationId xmlns:p14="http://schemas.microsoft.com/office/powerpoint/2010/main" val="4096556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Figure 6.1 </a:t>
            </a:r>
            <a:r>
              <a:rPr lang="en-US" sz="1200" kern="1200" dirty="0" smtClean="0">
                <a:solidFill>
                  <a:schemeClr val="tx1"/>
                </a:solidFill>
                <a:latin typeface="+mn-lt"/>
                <a:ea typeface="+mn-ea"/>
                <a:cs typeface="+mn-cs"/>
              </a:rPr>
              <a:t>Two-person mixture example. Data courtesy of Catherine </a:t>
            </a:r>
            <a:r>
              <a:rPr lang="en-US" sz="1200" kern="1200" dirty="0" err="1" smtClean="0">
                <a:solidFill>
                  <a:schemeClr val="tx1"/>
                </a:solidFill>
                <a:latin typeface="+mn-lt"/>
                <a:ea typeface="+mn-ea"/>
                <a:cs typeface="+mn-cs"/>
              </a:rPr>
              <a:t>Grgicak</a:t>
            </a:r>
            <a:r>
              <a:rPr lang="en-US" sz="1200" kern="1200" dirty="0" smtClean="0">
                <a:solidFill>
                  <a:schemeClr val="tx1"/>
                </a:solidFill>
                <a:latin typeface="+mn-lt"/>
                <a:ea typeface="+mn-ea"/>
                <a:cs typeface="+mn-cs"/>
              </a:rPr>
              <a:t> and Robin Cotton, </a:t>
            </a:r>
            <a:r>
              <a:rPr lang="en-US" sz="1200" kern="1200" dirty="0" smtClean="0">
                <a:solidFill>
                  <a:schemeClr val="tx1"/>
                </a:solidFill>
                <a:latin typeface="+mn-lt"/>
                <a:ea typeface="+mn-ea"/>
                <a:cs typeface="+mn-cs"/>
              </a:rPr>
              <a:t>Boston University. (ID_2_SAB_NG1_R1,4_A1_V1)</a:t>
            </a:r>
          </a:p>
        </p:txBody>
      </p:sp>
      <p:sp>
        <p:nvSpPr>
          <p:cNvPr id="4" name="Slide Number Placeholder 3"/>
          <p:cNvSpPr>
            <a:spLocks noGrp="1"/>
          </p:cNvSpPr>
          <p:nvPr>
            <p:ph type="sldNum" sz="quarter" idx="10"/>
          </p:nvPr>
        </p:nvSpPr>
        <p:spPr/>
        <p:txBody>
          <a:bodyPr/>
          <a:lstStyle/>
          <a:p>
            <a:fld id="{1926A72C-B4F6-483B-A121-ADB2A73CB3FE}" type="slidenum">
              <a:rPr lang="en-US" smtClean="0"/>
              <a:pPr/>
              <a:t>61</a:t>
            </a:fld>
            <a:endParaRPr lang="en-US"/>
          </a:p>
        </p:txBody>
      </p:sp>
    </p:spTree>
    <p:extLst>
      <p:ext uri="{BB962C8B-B14F-4D97-AF65-F5344CB8AC3E}">
        <p14:creationId xmlns:p14="http://schemas.microsoft.com/office/powerpoint/2010/main" val="16554002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6.2 </a:t>
            </a:r>
            <a:r>
              <a:rPr lang="de-DE" sz="1200" kern="1200" dirty="0" smtClean="0">
                <a:solidFill>
                  <a:schemeClr val="tx1"/>
                </a:solidFill>
                <a:effectLst/>
                <a:latin typeface="+mn-lt"/>
                <a:ea typeface="+mn-ea"/>
                <a:cs typeface="+mn-cs"/>
              </a:rPr>
              <a:t>DNA data obtained in the form of STR peak heights in electropherograms are a reflection of the true sample components and the sample processing involved. Validation studies help establish the expected variation and limits in the processes. These processes include DNA extraction (that impacts the amount of DNA available for testing), PCR amplification (with potential stochastic effects that can unevenly sample elements of the true components) and CE injection and detection (that impact the amount of signal obtained). Aspects of the true sample components that influence the available biological material to be evaluated include the number of contributors, mixture ratio of the components, potential allele overlap and stacking, and the total amount of DNA template amplified.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26A72C-B4F6-483B-A121-ADB2A73CB3FE}" type="slidenum">
              <a:rPr lang="en-US" smtClean="0"/>
              <a:pPr/>
              <a:t>62</a:t>
            </a:fld>
            <a:endParaRPr lang="en-US"/>
          </a:p>
        </p:txBody>
      </p:sp>
    </p:spTree>
    <p:extLst>
      <p:ext uri="{BB962C8B-B14F-4D97-AF65-F5344CB8AC3E}">
        <p14:creationId xmlns:p14="http://schemas.microsoft.com/office/powerpoint/2010/main" val="2851550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5394C-4C14-4EF8-87B1-7B435FE8E93D}" type="slidenum">
              <a:rPr lang="en-US"/>
              <a:pPr/>
              <a:t>63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b="1" dirty="0"/>
              <a:t>Figure </a:t>
            </a:r>
            <a:r>
              <a:rPr lang="en-US" b="1" dirty="0" smtClean="0"/>
              <a:t>6.3</a:t>
            </a:r>
            <a:r>
              <a:rPr lang="en-US" dirty="0" smtClean="0"/>
              <a:t> </a:t>
            </a:r>
            <a:r>
              <a:rPr lang="en-US" dirty="0"/>
              <a:t>Illustration of typical </a:t>
            </a:r>
            <a:r>
              <a:rPr lang="en-US" dirty="0" smtClean="0"/>
              <a:t>single-source </a:t>
            </a:r>
            <a:r>
              <a:rPr lang="en-US" dirty="0"/>
              <a:t>(a) versus mixed sample (b) heterozygote peak patterns.  The relative peak </a:t>
            </a:r>
            <a:r>
              <a:rPr lang="en-US" dirty="0" smtClean="0"/>
              <a:t>heights </a:t>
            </a:r>
            <a:r>
              <a:rPr lang="en-US" dirty="0"/>
              <a:t>due to the measured fluorescent signal are useful indicators to decipher the presence of a sample mixture.  If the highest peak at a locus is set at </a:t>
            </a:r>
            <a:r>
              <a:rPr lang="en-US" dirty="0" smtClean="0"/>
              <a:t>100 %, </a:t>
            </a:r>
            <a:r>
              <a:rPr lang="en-US" dirty="0"/>
              <a:t>then heterozygous alleles </a:t>
            </a:r>
            <a:r>
              <a:rPr lang="en-US" dirty="0" smtClean="0"/>
              <a:t>in single-source</a:t>
            </a:r>
            <a:r>
              <a:rPr lang="en-US" baseline="0" dirty="0" smtClean="0"/>
              <a:t> samples </a:t>
            </a:r>
            <a:r>
              <a:rPr lang="en-US" dirty="0" smtClean="0"/>
              <a:t>should </a:t>
            </a:r>
            <a:r>
              <a:rPr lang="en-US" dirty="0"/>
              <a:t>have </a:t>
            </a:r>
            <a:r>
              <a:rPr lang="en-US" dirty="0" smtClean="0"/>
              <a:t>peak </a:t>
            </a:r>
            <a:r>
              <a:rPr lang="en-US" dirty="0"/>
              <a:t>heights that are greater than </a:t>
            </a:r>
            <a:r>
              <a:rPr lang="en-US" dirty="0" smtClean="0"/>
              <a:t>about 60 % </a:t>
            </a:r>
            <a:r>
              <a:rPr lang="en-US" dirty="0"/>
              <a:t>of the highest alleles.  Stutter products are typically less than </a:t>
            </a:r>
            <a:r>
              <a:rPr lang="en-US" dirty="0" smtClean="0"/>
              <a:t>15 % </a:t>
            </a:r>
            <a:r>
              <a:rPr lang="en-US" dirty="0"/>
              <a:t>of their corresponding allele peak and shorter by four base pairs for tetranucleotide repeats.</a:t>
            </a:r>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6.4</a:t>
            </a:r>
            <a:r>
              <a:rPr lang="en-US" b="1" baseline="0" dirty="0" smtClean="0"/>
              <a:t> </a:t>
            </a:r>
            <a:r>
              <a:rPr lang="de-DE" sz="1200" kern="1200" dirty="0" smtClean="0">
                <a:solidFill>
                  <a:schemeClr val="tx1"/>
                </a:solidFill>
                <a:effectLst/>
                <a:latin typeface="+mn-lt"/>
                <a:ea typeface="+mn-ea"/>
                <a:cs typeface="+mn-cs"/>
              </a:rPr>
              <a:t>With mixtures containing DNA from two contributors, each individual STR locus can exhibit 1, 2, 3, or 4 different alleles. There are a total of 14 different combinations of homozgyotes and heterozygotes not considering the reciprocal possibilities (see Table 6.1). Hypothetical results from individual A are in red with individual B results in blue. In this example, the observed profile reflects relative peak height changes that would occur with allele stacking due to shared alleles and a 1:1 mixture ratio.</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26A72C-B4F6-483B-A121-ADB2A73CB3FE}" type="slidenum">
              <a:rPr lang="en-US" smtClean="0"/>
              <a:pPr/>
              <a:t>64</a:t>
            </a:fld>
            <a:endParaRPr lang="en-US"/>
          </a:p>
        </p:txBody>
      </p:sp>
    </p:spTree>
    <p:extLst>
      <p:ext uri="{BB962C8B-B14F-4D97-AF65-F5344CB8AC3E}">
        <p14:creationId xmlns:p14="http://schemas.microsoft.com/office/powerpoint/2010/main" val="3345117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539B7-965B-4B95-81CC-9F189EC161B3}" type="slidenum">
              <a:rPr lang="en-US"/>
              <a:pPr/>
              <a:t>65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spcBef>
                <a:spcPct val="0"/>
              </a:spcBef>
            </a:pPr>
            <a:r>
              <a:rPr lang="en-US" b="1" dirty="0"/>
              <a:t>Figure </a:t>
            </a:r>
            <a:r>
              <a:rPr lang="en-US" b="1" dirty="0" smtClean="0"/>
              <a:t>6.5</a:t>
            </a:r>
            <a:r>
              <a:rPr lang="en-US" dirty="0" smtClean="0"/>
              <a:t> </a:t>
            </a:r>
            <a:r>
              <a:rPr lang="en-US" dirty="0"/>
              <a:t>Steps in the interpretation of mixtures (Clayton </a:t>
            </a:r>
            <a:r>
              <a:rPr lang="en-US" i="1" dirty="0"/>
              <a:t>et al.</a:t>
            </a:r>
            <a:r>
              <a:rPr lang="en-US" dirty="0"/>
              <a:t> 1998).</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6.6</a:t>
            </a:r>
            <a:r>
              <a:rPr lang="en-US" b="0" baseline="0" dirty="0" smtClean="0"/>
              <a:t> Illustration of the impact of allele sharing. This type of result where allele Q appears to be from a “major” contributor is possible with a three-person mixture containing fairly equal amounts of each genotype (PQ + QQ  + QR). </a:t>
            </a:r>
            <a:endParaRPr lang="en-US" b="1" dirty="0"/>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66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1.2</a:t>
            </a:r>
            <a:r>
              <a:rPr lang="en-US" b="0" dirty="0" smtClean="0"/>
              <a:t> Characteristics of Autosomal STR Loci</a:t>
            </a:r>
            <a:r>
              <a:rPr lang="en-US" b="0" baseline="0" dirty="0" smtClean="0"/>
              <a:t> Present in 31 Commercially Available STR Kits</a:t>
            </a:r>
            <a:endParaRPr lang="en-US" b="1" dirty="0"/>
          </a:p>
        </p:txBody>
      </p:sp>
      <p:sp>
        <p:nvSpPr>
          <p:cNvPr id="4" name="Slide Number Placeholder 3"/>
          <p:cNvSpPr>
            <a:spLocks noGrp="1"/>
          </p:cNvSpPr>
          <p:nvPr>
            <p:ph type="sldNum" sz="quarter" idx="10"/>
          </p:nvPr>
        </p:nvSpPr>
        <p:spPr/>
        <p:txBody>
          <a:bodyPr/>
          <a:lstStyle/>
          <a:p>
            <a:fld id="{C09E34FB-EA70-4125-A83C-AD3B6A72F530}" type="slidenum">
              <a:rPr lang="en-US" smtClean="0"/>
              <a:pPr/>
              <a:t>8</a:t>
            </a:fld>
            <a:endParaRPr lang="en-US"/>
          </a:p>
        </p:txBody>
      </p:sp>
    </p:spTree>
    <p:extLst>
      <p:ext uri="{BB962C8B-B14F-4D97-AF65-F5344CB8AC3E}">
        <p14:creationId xmlns:p14="http://schemas.microsoft.com/office/powerpoint/2010/main" val="97729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6.7 </a:t>
            </a:r>
            <a:r>
              <a:rPr lang="en-US" sz="1200" kern="1200" dirty="0" smtClean="0">
                <a:solidFill>
                  <a:schemeClr val="tx1"/>
                </a:solidFill>
                <a:effectLst/>
                <a:latin typeface="+mn-lt"/>
                <a:ea typeface="+mn-ea"/>
                <a:cs typeface="+mn-cs"/>
              </a:rPr>
              <a:t>Hypothetical example of STR mixture data at the D18S51 locus illustrating that when minor components are similar in peak height to stutter products of the major alleles these stutter products need to be considered as possible alleles from another minor contributor.</a:t>
            </a:r>
          </a:p>
        </p:txBody>
      </p:sp>
      <p:sp>
        <p:nvSpPr>
          <p:cNvPr id="4" name="Slide Number Placeholder 3"/>
          <p:cNvSpPr>
            <a:spLocks noGrp="1"/>
          </p:cNvSpPr>
          <p:nvPr>
            <p:ph type="sldNum" sz="quarter" idx="10"/>
          </p:nvPr>
        </p:nvSpPr>
        <p:spPr/>
        <p:txBody>
          <a:bodyPr/>
          <a:lstStyle/>
          <a:p>
            <a:fld id="{20E6DC50-110B-44D2-8BBB-6036455C38E3}" type="slidenum">
              <a:rPr lang="en-US" smtClean="0"/>
              <a:t>67</a:t>
            </a:fld>
            <a:endParaRPr lang="en-US"/>
          </a:p>
        </p:txBody>
      </p:sp>
    </p:spTree>
    <p:extLst>
      <p:ext uri="{BB962C8B-B14F-4D97-AF65-F5344CB8AC3E}">
        <p14:creationId xmlns:p14="http://schemas.microsoft.com/office/powerpoint/2010/main" val="2996815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D.N.A.</a:t>
            </a:r>
            <a:r>
              <a:rPr lang="en-US" b="1" baseline="0" dirty="0" smtClean="0"/>
              <a:t> Box 6.2</a:t>
            </a:r>
            <a:endParaRPr lang="en-US" b="1" dirty="0"/>
          </a:p>
        </p:txBody>
      </p:sp>
      <p:sp>
        <p:nvSpPr>
          <p:cNvPr id="4" name="Slide Number Placeholder 3"/>
          <p:cNvSpPr>
            <a:spLocks noGrp="1"/>
          </p:cNvSpPr>
          <p:nvPr>
            <p:ph type="sldNum" sz="quarter" idx="10"/>
          </p:nvPr>
        </p:nvSpPr>
        <p:spPr/>
        <p:txBody>
          <a:bodyPr/>
          <a:lstStyle/>
          <a:p>
            <a:fld id="{1926A72C-B4F6-483B-A121-ADB2A73CB3FE}" type="slidenum">
              <a:rPr lang="en-US" smtClean="0"/>
              <a:pPr/>
              <a:t>68</a:t>
            </a:fld>
            <a:endParaRPr lang="en-US"/>
          </a:p>
        </p:txBody>
      </p:sp>
    </p:spTree>
    <p:extLst>
      <p:ext uri="{BB962C8B-B14F-4D97-AF65-F5344CB8AC3E}">
        <p14:creationId xmlns:p14="http://schemas.microsoft.com/office/powerpoint/2010/main" val="1527690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D.N.A.</a:t>
            </a:r>
            <a:r>
              <a:rPr lang="en-US" b="1" baseline="0" dirty="0" smtClean="0"/>
              <a:t> Box 6.3</a:t>
            </a:r>
          </a:p>
          <a:p>
            <a:r>
              <a:rPr lang="en-US" b="0" baseline="0" dirty="0" smtClean="0"/>
              <a:t>With unrestricted: all combinations of genotypes are deemed possible because relative peak height differences are not utilized</a:t>
            </a:r>
          </a:p>
          <a:p>
            <a:r>
              <a:rPr lang="en-US" b="0" baseline="0" dirty="0" smtClean="0"/>
              <a:t>With restricted: based on relative peak heights, allele are paired into potential genotypes only where specific combinations are deemed possible using relative peak height information and validated heterozygote balance and stutter ratio ranges</a:t>
            </a:r>
            <a:endParaRPr lang="en-US" b="0" dirty="0"/>
          </a:p>
        </p:txBody>
      </p:sp>
      <p:sp>
        <p:nvSpPr>
          <p:cNvPr id="4" name="Slide Number Placeholder 3"/>
          <p:cNvSpPr>
            <a:spLocks noGrp="1"/>
          </p:cNvSpPr>
          <p:nvPr>
            <p:ph type="sldNum" sz="quarter" idx="10"/>
          </p:nvPr>
        </p:nvSpPr>
        <p:spPr/>
        <p:txBody>
          <a:bodyPr/>
          <a:lstStyle/>
          <a:p>
            <a:fld id="{1926A72C-B4F6-483B-A121-ADB2A73CB3FE}" type="slidenum">
              <a:rPr lang="en-US" smtClean="0"/>
              <a:pPr/>
              <a:t>69</a:t>
            </a:fld>
            <a:endParaRPr lang="en-US"/>
          </a:p>
        </p:txBody>
      </p:sp>
    </p:spTree>
    <p:extLst>
      <p:ext uri="{BB962C8B-B14F-4D97-AF65-F5344CB8AC3E}">
        <p14:creationId xmlns:p14="http://schemas.microsoft.com/office/powerpoint/2010/main" val="1527690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J.M. Butler (2009) </a:t>
            </a:r>
            <a:r>
              <a:rPr lang="en-US" altLang="en-US" i="1"/>
              <a:t>Fundamentals of Forensic DNA Typing</a:t>
            </a:r>
          </a:p>
        </p:txBody>
      </p:sp>
      <p:sp>
        <p:nvSpPr>
          <p:cNvPr id="5" name="Rectangle 3"/>
          <p:cNvSpPr>
            <a:spLocks noGrp="1" noChangeArrowheads="1"/>
          </p:cNvSpPr>
          <p:nvPr>
            <p:ph type="dt" idx="1"/>
          </p:nvPr>
        </p:nvSpPr>
        <p:spPr>
          <a:ln/>
        </p:spPr>
        <p:txBody>
          <a:bodyPr/>
          <a:lstStyle/>
          <a:p>
            <a:r>
              <a:rPr lang="en-US" altLang="en-US"/>
              <a:t>Printed </a:t>
            </a:r>
            <a:fld id="{534CEF72-EC75-48DC-90FC-CBBB469F6130}" type="datetime1">
              <a:rPr lang="en-US" altLang="en-US"/>
              <a:pPr/>
              <a:t>10/8/2014</a:t>
            </a:fld>
            <a:endParaRPr lang="en-US" altLang="en-US"/>
          </a:p>
        </p:txBody>
      </p:sp>
      <p:sp>
        <p:nvSpPr>
          <p:cNvPr id="166914" name="Rectangle 2"/>
          <p:cNvSpPr>
            <a:spLocks noGrp="1" noRot="1" noChangeAspect="1" noChangeArrowheads="1" noTextEdit="1"/>
          </p:cNvSpPr>
          <p:nvPr>
            <p:ph type="sldImg"/>
          </p:nvPr>
        </p:nvSpPr>
        <p:spPr>
          <a:xfrm>
            <a:off x="1031875" y="1139825"/>
            <a:ext cx="5240338" cy="3932238"/>
          </a:xfrm>
          <a:ln/>
        </p:spPr>
      </p:sp>
      <p:sp>
        <p:nvSpPr>
          <p:cNvPr id="166915" name="Rectangle 3"/>
          <p:cNvSpPr>
            <a:spLocks noGrp="1" noChangeArrowheads="1"/>
          </p:cNvSpPr>
          <p:nvPr>
            <p:ph type="body" idx="1"/>
          </p:nvPr>
        </p:nvSpPr>
        <p:spPr/>
        <p:txBody>
          <a:bodyPr/>
          <a:lstStyle/>
          <a:p>
            <a:r>
              <a:rPr lang="en-US" altLang="en-US" b="1" dirty="0"/>
              <a:t>D.N.A. Box </a:t>
            </a:r>
            <a:r>
              <a:rPr lang="en-US" altLang="en-US" b="1" dirty="0" smtClean="0"/>
              <a:t>6.4 </a:t>
            </a:r>
            <a:r>
              <a:rPr lang="en-US" altLang="en-US" dirty="0"/>
              <a:t>(figure)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J.M. Butler (2009) </a:t>
            </a:r>
            <a:r>
              <a:rPr lang="en-US" altLang="en-US" i="1"/>
              <a:t>Fundamentals of Forensic DNA Typing</a:t>
            </a:r>
          </a:p>
        </p:txBody>
      </p:sp>
      <p:sp>
        <p:nvSpPr>
          <p:cNvPr id="5" name="Rectangle 3"/>
          <p:cNvSpPr>
            <a:spLocks noGrp="1" noChangeArrowheads="1"/>
          </p:cNvSpPr>
          <p:nvPr>
            <p:ph type="dt" idx="1"/>
          </p:nvPr>
        </p:nvSpPr>
        <p:spPr>
          <a:ln/>
        </p:spPr>
        <p:txBody>
          <a:bodyPr/>
          <a:lstStyle/>
          <a:p>
            <a:r>
              <a:rPr lang="en-US" altLang="en-US"/>
              <a:t>Printed </a:t>
            </a:r>
            <a:fld id="{534CEF72-EC75-48DC-90FC-CBBB469F6130}" type="datetime1">
              <a:rPr lang="en-US" altLang="en-US"/>
              <a:pPr/>
              <a:t>10/8/2014</a:t>
            </a:fld>
            <a:endParaRPr lang="en-US" alt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ltLang="en-US" b="1" dirty="0"/>
              <a:t>D.N.A. Box </a:t>
            </a:r>
            <a:r>
              <a:rPr lang="en-US" altLang="en-US" b="1" dirty="0" smtClean="0"/>
              <a:t>6.4 </a:t>
            </a:r>
            <a:r>
              <a:rPr lang="en-US" altLang="en-US" dirty="0"/>
              <a:t>(figure) mixture classification flowchart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BB420-7E98-4167-B074-4C326AEE28D3}" type="slidenum">
              <a:rPr lang="en-US" smtClean="0"/>
              <a:t>72</a:t>
            </a:fld>
            <a:endParaRPr lang="en-US"/>
          </a:p>
        </p:txBody>
      </p:sp>
    </p:spTree>
    <p:extLst>
      <p:ext uri="{BB962C8B-B14F-4D97-AF65-F5344CB8AC3E}">
        <p14:creationId xmlns:p14="http://schemas.microsoft.com/office/powerpoint/2010/main" val="29511722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anose="020B0604020202020204" pitchFamily="34" charset="0"/>
                <a:cs typeface="Arial" panose="020B0604020202020204" pitchFamily="34" charset="0"/>
              </a:rPr>
              <a:t>Figure 7.1</a:t>
            </a:r>
            <a:r>
              <a:rPr lang="en-US" sz="1000" b="0" dirty="0" smtClean="0">
                <a:latin typeface="Arial" panose="020B0604020202020204" pitchFamily="34" charset="0"/>
                <a:cs typeface="Arial" panose="020B0604020202020204" pitchFamily="34" charset="0"/>
              </a:rPr>
              <a:t> Illustration of (a) hypothetical observed data </a:t>
            </a:r>
            <a:r>
              <a:rPr lang="en-US" sz="1000" b="0" baseline="0" dirty="0" smtClean="0">
                <a:latin typeface="Arial" panose="020B0604020202020204" pitchFamily="34" charset="0"/>
                <a:cs typeface="Arial" panose="020B0604020202020204" pitchFamily="34" charset="0"/>
              </a:rPr>
              <a:t>from a complex mixture </a:t>
            </a:r>
            <a:r>
              <a:rPr lang="en-US" sz="1000" b="0" dirty="0" smtClean="0">
                <a:latin typeface="Arial" panose="020B0604020202020204" pitchFamily="34" charset="0"/>
                <a:cs typeface="Arial" panose="020B0604020202020204" pitchFamily="34" charset="0"/>
              </a:rPr>
              <a:t>for</a:t>
            </a:r>
            <a:r>
              <a:rPr lang="en-US" sz="1000" b="0" baseline="0" dirty="0" smtClean="0">
                <a:latin typeface="Arial" panose="020B0604020202020204" pitchFamily="34" charset="0"/>
                <a:cs typeface="Arial" panose="020B0604020202020204" pitchFamily="34" charset="0"/>
              </a:rPr>
              <a:t> a single STR locus exhibiting alleles 10, 11, and 12 and (b) allele stacking from a set of contributor genotypes present in a 1:1:1:2 ratio.</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EEBB420-7E98-4167-B074-4C326AEE28D3}" type="slidenum">
              <a:rPr lang="en-US" smtClean="0"/>
              <a:t>73</a:t>
            </a:fld>
            <a:endParaRPr lang="en-US"/>
          </a:p>
        </p:txBody>
      </p:sp>
    </p:spTree>
    <p:extLst>
      <p:ext uri="{BB962C8B-B14F-4D97-AF65-F5344CB8AC3E}">
        <p14:creationId xmlns:p14="http://schemas.microsoft.com/office/powerpoint/2010/main" val="34560131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dirty="0" smtClean="0"/>
              <a:t>Figure 7.2</a:t>
            </a:r>
            <a:r>
              <a:rPr lang="en-US" b="1" baseline="0" dirty="0" smtClean="0"/>
              <a:t> </a:t>
            </a:r>
            <a:r>
              <a:rPr lang="en-US" sz="1200" kern="1200" dirty="0" smtClean="0">
                <a:solidFill>
                  <a:schemeClr val="tx1"/>
                </a:solidFill>
                <a:effectLst/>
                <a:latin typeface="+mn-lt"/>
                <a:ea typeface="+mn-ea"/>
                <a:cs typeface="+mn-cs"/>
              </a:rPr>
              <a:t>(a) Heterozygote balance across 10 STR loci in 20 fully heterozygous samples tested with SGM Plus at the ESR Laboratory in New Zealand compared among three sets of conditions: 28N = 1 ng target DNA tested with 28 PCR cycles and normal CE injection (10s @ 3kV); 34E = 12.5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and 25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target DNA tested in duplicate with 34 PCR cycles and enhanced CE injection (15 s @ 5 kV); 34N = 12.5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and 25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target DNA tested in duplicate with 34 PCR cycles and normal CE injection. Adapted from </a:t>
            </a:r>
            <a:r>
              <a:rPr lang="en-US" sz="1200" kern="1200" dirty="0" err="1" smtClean="0">
                <a:solidFill>
                  <a:schemeClr val="tx1"/>
                </a:solidFill>
                <a:effectLst/>
                <a:latin typeface="+mn-lt"/>
                <a:ea typeface="+mn-ea"/>
                <a:cs typeface="+mn-cs"/>
              </a:rPr>
              <a:t>Petricevic</a:t>
            </a:r>
            <a:r>
              <a:rPr lang="en-US" sz="1200" kern="1200" dirty="0" smtClean="0">
                <a:solidFill>
                  <a:schemeClr val="tx1"/>
                </a:solidFill>
                <a:effectLst/>
                <a:latin typeface="+mn-lt"/>
                <a:ea typeface="+mn-ea"/>
                <a:cs typeface="+mn-cs"/>
              </a:rPr>
              <a:t> et al. 2010.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EBB420-7E98-4167-B074-4C326AEE28D3}" type="slidenum">
              <a:rPr lang="en-US" smtClean="0"/>
              <a:t>74</a:t>
            </a:fld>
            <a:endParaRPr lang="en-US"/>
          </a:p>
        </p:txBody>
      </p:sp>
    </p:spTree>
    <p:extLst>
      <p:ext uri="{BB962C8B-B14F-4D97-AF65-F5344CB8AC3E}">
        <p14:creationId xmlns:p14="http://schemas.microsoft.com/office/powerpoint/2010/main" val="3588081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dirty="0" smtClean="0"/>
              <a:t>Figure 7.2 </a:t>
            </a:r>
            <a:r>
              <a:rPr lang="en-US" sz="1200" kern="1200" dirty="0" smtClean="0">
                <a:solidFill>
                  <a:schemeClr val="tx1"/>
                </a:solidFill>
                <a:effectLst/>
                <a:latin typeface="+mn-lt"/>
                <a:ea typeface="+mn-ea"/>
                <a:cs typeface="+mn-cs"/>
              </a:rPr>
              <a:t>(b) Stutter ratio data under the same conditions. Adapted from </a:t>
            </a:r>
            <a:r>
              <a:rPr lang="en-US" sz="1200" kern="1200" dirty="0" err="1" smtClean="0">
                <a:solidFill>
                  <a:schemeClr val="tx1"/>
                </a:solidFill>
                <a:effectLst/>
                <a:latin typeface="+mn-lt"/>
                <a:ea typeface="+mn-ea"/>
                <a:cs typeface="+mn-cs"/>
              </a:rPr>
              <a:t>Petricevic</a:t>
            </a:r>
            <a:r>
              <a:rPr lang="en-US" sz="1200" kern="1200" dirty="0" smtClean="0">
                <a:solidFill>
                  <a:schemeClr val="tx1"/>
                </a:solidFill>
                <a:effectLst/>
                <a:latin typeface="+mn-lt"/>
                <a:ea typeface="+mn-ea"/>
                <a:cs typeface="+mn-cs"/>
              </a:rPr>
              <a:t> et al. 2010.</a:t>
            </a:r>
          </a:p>
          <a:p>
            <a:endParaRPr lang="en-US" b="1" dirty="0"/>
          </a:p>
        </p:txBody>
      </p:sp>
      <p:sp>
        <p:nvSpPr>
          <p:cNvPr id="4" name="Slide Number Placeholder 3"/>
          <p:cNvSpPr>
            <a:spLocks noGrp="1"/>
          </p:cNvSpPr>
          <p:nvPr>
            <p:ph type="sldNum" sz="quarter" idx="10"/>
          </p:nvPr>
        </p:nvSpPr>
        <p:spPr/>
        <p:txBody>
          <a:bodyPr/>
          <a:lstStyle/>
          <a:p>
            <a:fld id="{BEEBB420-7E98-4167-B074-4C326AEE28D3}" type="slidenum">
              <a:rPr lang="en-US" smtClean="0"/>
              <a:t>75</a:t>
            </a:fld>
            <a:endParaRPr lang="en-US"/>
          </a:p>
        </p:txBody>
      </p:sp>
    </p:spTree>
    <p:extLst>
      <p:ext uri="{BB962C8B-B14F-4D97-AF65-F5344CB8AC3E}">
        <p14:creationId xmlns:p14="http://schemas.microsoft.com/office/powerpoint/2010/main" val="3137770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7.3</a:t>
            </a:r>
            <a:r>
              <a:rPr lang="en-US" b="1" baseline="0" dirty="0" smtClean="0"/>
              <a:t> </a:t>
            </a:r>
            <a:r>
              <a:rPr lang="en-US" sz="1200" kern="1200" dirty="0" smtClean="0">
                <a:solidFill>
                  <a:schemeClr val="tx1"/>
                </a:solidFill>
                <a:effectLst/>
                <a:latin typeface="+mn-lt"/>
                <a:ea typeface="+mn-ea"/>
                <a:cs typeface="+mn-cs"/>
              </a:rPr>
              <a:t>Impact of template DNA amount on variation in peak height ratios (PHRs). The observed spread in stutter ratio (SR) and heterozygous balance (</a:t>
            </a:r>
            <a:r>
              <a:rPr lang="en-US" sz="1200" i="1" kern="1200" dirty="0" smtClean="0">
                <a:solidFill>
                  <a:schemeClr val="tx1"/>
                </a:solidFill>
                <a:effectLst/>
                <a:latin typeface="+mn-lt"/>
                <a:ea typeface="+mn-ea"/>
                <a:cs typeface="+mn-cs"/>
              </a:rPr>
              <a:t>Hb</a:t>
            </a:r>
            <a:r>
              <a:rPr lang="en-US" sz="1200" kern="1200" dirty="0" smtClean="0">
                <a:solidFill>
                  <a:schemeClr val="tx1"/>
                </a:solidFill>
                <a:effectLst/>
                <a:latin typeface="+mn-lt"/>
                <a:ea typeface="+mn-ea"/>
                <a:cs typeface="+mn-cs"/>
              </a:rPr>
              <a:t>) are illustrated using box and whisker plots with (a) optimal versus (b) lower levels of DNA template being amplified. The gap between the SR and </a:t>
            </a:r>
            <a:r>
              <a:rPr lang="en-US" sz="1200" i="1" kern="1200" dirty="0" smtClean="0">
                <a:solidFill>
                  <a:schemeClr val="tx1"/>
                </a:solidFill>
                <a:effectLst/>
                <a:latin typeface="+mn-lt"/>
                <a:ea typeface="+mn-ea"/>
                <a:cs typeface="+mn-cs"/>
              </a:rPr>
              <a:t>Hb</a:t>
            </a:r>
            <a:r>
              <a:rPr lang="en-US" sz="1200" kern="1200" dirty="0" smtClean="0">
                <a:solidFill>
                  <a:schemeClr val="tx1"/>
                </a:solidFill>
                <a:effectLst/>
                <a:latin typeface="+mn-lt"/>
                <a:ea typeface="+mn-ea"/>
                <a:cs typeface="+mn-cs"/>
              </a:rPr>
              <a:t> (noted with the large grey arrow) is what enables mixture deconvolution through assuming restricted genotype combinations. The larger box and longer whiskers in the low-level DNA plot (b) reflect a larger variance causing the potential ranges of Hb and SR to overlap (noted by red brackets) and therefore greater uncertainty exists in reliably associating alleles into genotypes due to inherent stochastic effects during PCR.</a:t>
            </a:r>
          </a:p>
        </p:txBody>
      </p:sp>
      <p:sp>
        <p:nvSpPr>
          <p:cNvPr id="4" name="Slide Number Placeholder 3"/>
          <p:cNvSpPr>
            <a:spLocks noGrp="1"/>
          </p:cNvSpPr>
          <p:nvPr>
            <p:ph type="sldNum" sz="quarter" idx="10"/>
          </p:nvPr>
        </p:nvSpPr>
        <p:spPr/>
        <p:txBody>
          <a:bodyPr/>
          <a:lstStyle/>
          <a:p>
            <a:fld id="{BEEBB420-7E98-4167-B074-4C326AEE28D3}" type="slidenum">
              <a:rPr lang="en-US" smtClean="0"/>
              <a:t>76</a:t>
            </a:fld>
            <a:endParaRPr lang="en-US"/>
          </a:p>
        </p:txBody>
      </p:sp>
    </p:spTree>
    <p:extLst>
      <p:ext uri="{BB962C8B-B14F-4D97-AF65-F5344CB8AC3E}">
        <p14:creationId xmlns:p14="http://schemas.microsoft.com/office/powerpoint/2010/main" val="69378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1.6 </a:t>
            </a:r>
            <a:r>
              <a:rPr lang="en-US" sz="1200" kern="1200" dirty="0" smtClean="0">
                <a:solidFill>
                  <a:schemeClr val="tx1"/>
                </a:solidFill>
                <a:effectLst/>
                <a:latin typeface="+mn-lt"/>
                <a:ea typeface="+mn-ea"/>
                <a:cs typeface="+mn-cs"/>
              </a:rPr>
              <a:t>Layout of loci by dye channel and relative size in selected Life Technologies (Applied </a:t>
            </a:r>
            <a:r>
              <a:rPr lang="en-US" sz="1200" kern="1200" dirty="0" err="1" smtClean="0">
                <a:solidFill>
                  <a:schemeClr val="tx1"/>
                </a:solidFill>
                <a:effectLst/>
                <a:latin typeface="+mn-lt"/>
                <a:ea typeface="+mn-ea"/>
                <a:cs typeface="+mn-cs"/>
              </a:rPr>
              <a:t>Biosystems</a:t>
            </a:r>
            <a:r>
              <a:rPr lang="en-US" sz="1200" kern="1200" dirty="0" smtClean="0">
                <a:solidFill>
                  <a:schemeClr val="tx1"/>
                </a:solidFill>
                <a:effectLst/>
                <a:latin typeface="+mn-lt"/>
                <a:ea typeface="+mn-ea"/>
                <a:cs typeface="+mn-cs"/>
              </a:rPr>
              <a:t>, ABI) STR kits.</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dirty="0" smtClean="0"/>
              <a:t>Figure 7.4 </a:t>
            </a:r>
            <a:r>
              <a:rPr lang="en-US" sz="1200" kern="1200" dirty="0" smtClean="0">
                <a:solidFill>
                  <a:schemeClr val="tx1"/>
                </a:solidFill>
                <a:effectLst/>
                <a:latin typeface="+mn-lt"/>
                <a:ea typeface="+mn-ea"/>
                <a:cs typeface="+mn-cs"/>
              </a:rPr>
              <a:t>Display of 150 potential genotype combinations with a 3-person mixture organized by the number of detected alleles. There are 23 different classes or groupings of genotype combinations with the first one in each group being highlighted in yellow. Adapted from </a:t>
            </a:r>
            <a:r>
              <a:rPr lang="en-US" sz="1200" kern="1200" dirty="0" err="1" smtClean="0">
                <a:solidFill>
                  <a:schemeClr val="tx1"/>
                </a:solidFill>
                <a:effectLst/>
                <a:latin typeface="+mn-lt"/>
                <a:ea typeface="+mn-ea"/>
                <a:cs typeface="+mn-cs"/>
              </a:rPr>
              <a:t>Overson</a:t>
            </a:r>
            <a:r>
              <a:rPr lang="en-US" sz="1200" kern="1200" dirty="0" smtClean="0">
                <a:solidFill>
                  <a:schemeClr val="tx1"/>
                </a:solidFill>
                <a:effectLst/>
                <a:latin typeface="+mn-lt"/>
                <a:ea typeface="+mn-ea"/>
                <a:cs typeface="+mn-cs"/>
              </a:rPr>
              <a:t> 2009 (allele nomenclature changed from ABCDEF to PQRSTU).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EBB420-7E98-4167-B074-4C326AEE28D3}" type="slidenum">
              <a:rPr lang="en-US" smtClean="0"/>
              <a:t>77</a:t>
            </a:fld>
            <a:endParaRPr lang="en-US"/>
          </a:p>
        </p:txBody>
      </p:sp>
    </p:spTree>
    <p:extLst>
      <p:ext uri="{BB962C8B-B14F-4D97-AF65-F5344CB8AC3E}">
        <p14:creationId xmlns:p14="http://schemas.microsoft.com/office/powerpoint/2010/main" val="39886547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7.5</a:t>
            </a:r>
            <a:r>
              <a:rPr lang="en-US" b="0" dirty="0" smtClean="0"/>
              <a:t> Replicate</a:t>
            </a:r>
            <a:r>
              <a:rPr lang="en-US" b="0" baseline="0" dirty="0" smtClean="0"/>
              <a:t> amplifications are often performed with</a:t>
            </a:r>
            <a:r>
              <a:rPr lang="en-US" b="0" dirty="0" smtClean="0"/>
              <a:t> low</a:t>
            </a:r>
            <a:r>
              <a:rPr lang="en-US" b="0" baseline="0" dirty="0" smtClean="0"/>
              <a:t>-template DNA (LTDNA) samples to aid overall result reproducibility. Detected alleles are labeled P, Q, R, and S. A composite profile contains all detected alleles (P, Q, R, and S) whereas a consensus profile only includes alleles that occur in more than one replicate amplification (P, Q, and R).  </a:t>
            </a:r>
            <a:endParaRPr lang="en-US" b="1" dirty="0"/>
          </a:p>
        </p:txBody>
      </p:sp>
      <p:sp>
        <p:nvSpPr>
          <p:cNvPr id="4" name="Slide Number Placeholder 3"/>
          <p:cNvSpPr>
            <a:spLocks noGrp="1"/>
          </p:cNvSpPr>
          <p:nvPr>
            <p:ph type="sldNum" sz="quarter" idx="10"/>
          </p:nvPr>
        </p:nvSpPr>
        <p:spPr/>
        <p:txBody>
          <a:bodyPr/>
          <a:lstStyle/>
          <a:p>
            <a:fld id="{BEEBB420-7E98-4167-B074-4C326AEE28D3}" type="slidenum">
              <a:rPr lang="en-US" smtClean="0"/>
              <a:t>78</a:t>
            </a:fld>
            <a:endParaRPr lang="en-US"/>
          </a:p>
        </p:txBody>
      </p:sp>
    </p:spTree>
    <p:extLst>
      <p:ext uri="{BB962C8B-B14F-4D97-AF65-F5344CB8AC3E}">
        <p14:creationId xmlns:p14="http://schemas.microsoft.com/office/powerpoint/2010/main" val="249359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Box 7.2</a:t>
            </a:r>
            <a:endParaRPr lang="en-US" dirty="0"/>
          </a:p>
        </p:txBody>
      </p:sp>
      <p:sp>
        <p:nvSpPr>
          <p:cNvPr id="4" name="Slide Number Placeholder 3"/>
          <p:cNvSpPr>
            <a:spLocks noGrp="1"/>
          </p:cNvSpPr>
          <p:nvPr>
            <p:ph type="sldNum" sz="quarter" idx="10"/>
          </p:nvPr>
        </p:nvSpPr>
        <p:spPr/>
        <p:txBody>
          <a:bodyPr/>
          <a:lstStyle/>
          <a:p>
            <a:fld id="{BEEBB420-7E98-4167-B074-4C326AEE28D3}" type="slidenum">
              <a:rPr lang="en-US" smtClean="0"/>
              <a:t>79</a:t>
            </a:fld>
            <a:endParaRPr lang="en-US"/>
          </a:p>
        </p:txBody>
      </p:sp>
    </p:spTree>
    <p:extLst>
      <p:ext uri="{BB962C8B-B14F-4D97-AF65-F5344CB8AC3E}">
        <p14:creationId xmlns:p14="http://schemas.microsoft.com/office/powerpoint/2010/main" val="31710811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CCC5E42-D596-4C2B-BE91-971DE5C95507}" type="slidenum">
              <a:rPr lang="en-US" smtClean="0">
                <a:latin typeface="Arial" pitchFamily="34" charset="0"/>
              </a:rPr>
              <a:pPr/>
              <a:t>81</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xfrm>
            <a:off x="1031875" y="1139825"/>
            <a:ext cx="5243513" cy="3932238"/>
          </a:xfrm>
          <a:ln/>
        </p:spPr>
      </p:sp>
      <p:sp>
        <p:nvSpPr>
          <p:cNvPr id="60420" name="Rectangle 3"/>
          <p:cNvSpPr>
            <a:spLocks noGrp="1" noChangeArrowheads="1"/>
          </p:cNvSpPr>
          <p:nvPr>
            <p:ph type="body" idx="1"/>
          </p:nvPr>
        </p:nvSpPr>
        <p:spPr>
          <a:xfrm>
            <a:off x="1062038" y="5330825"/>
            <a:ext cx="5110162" cy="3074988"/>
          </a:xfrm>
          <a:noFill/>
          <a:ln/>
        </p:spPr>
        <p:txBody>
          <a:bodyPr/>
          <a:lstStyle/>
          <a:p>
            <a:r>
              <a:rPr lang="en-US" sz="1200" b="1" kern="1200" dirty="0" smtClean="0">
                <a:solidFill>
                  <a:schemeClr val="tx1"/>
                </a:solidFill>
                <a:effectLst/>
                <a:latin typeface="+mn-lt"/>
                <a:ea typeface="+mn-ea"/>
                <a:cs typeface="+mn-cs"/>
              </a:rPr>
              <a:t>Figure 8.1 (a)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Photograph of ABI 3130xl Genetic Analyzer with a 16-capillary array.</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8.1 (b)</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Photograph of ABI 3500 Genetic Analyzer with an 8-capillary array.</a:t>
            </a:r>
          </a:p>
          <a:p>
            <a:endParaRPr lang="en-US" dirty="0"/>
          </a:p>
        </p:txBody>
      </p:sp>
      <p:sp>
        <p:nvSpPr>
          <p:cNvPr id="4" name="Slide Number Placeholder 3"/>
          <p:cNvSpPr>
            <a:spLocks noGrp="1"/>
          </p:cNvSpPr>
          <p:nvPr>
            <p:ph type="sldNum" sz="quarter" idx="10"/>
          </p:nvPr>
        </p:nvSpPr>
        <p:spPr/>
        <p:txBody>
          <a:bodyPr/>
          <a:lstStyle/>
          <a:p>
            <a:fld id="{D459E57D-63C4-47CC-AE3A-7B96D6EC5313}" type="slidenum">
              <a:rPr lang="en-US" smtClean="0"/>
              <a:pPr/>
              <a:t>82</a:t>
            </a:fld>
            <a:endParaRPr lang="en-US"/>
          </a:p>
        </p:txBody>
      </p:sp>
    </p:spTree>
    <p:extLst>
      <p:ext uri="{BB962C8B-B14F-4D97-AF65-F5344CB8AC3E}">
        <p14:creationId xmlns:p14="http://schemas.microsoft.com/office/powerpoint/2010/main" val="29745486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5EBA517-3C66-4A95-A320-F841AA54848B}" type="slidenum">
              <a:rPr lang="en-US" smtClean="0">
                <a:latin typeface="Arial" pitchFamily="34" charset="0"/>
              </a:rPr>
              <a:pPr/>
              <a:t>83</a:t>
            </a:fld>
            <a:endParaRPr lang="en-US" smtClean="0">
              <a:latin typeface="Arial" pitchFamily="34" charset="0"/>
            </a:endParaRPr>
          </a:p>
        </p:txBody>
      </p:sp>
      <p:sp>
        <p:nvSpPr>
          <p:cNvPr id="45059" name="Slide Image Placeholder 1"/>
          <p:cNvSpPr>
            <a:spLocks noGrp="1" noRot="1" noChangeAspect="1" noTextEdit="1"/>
          </p:cNvSpPr>
          <p:nvPr>
            <p:ph type="sldImg"/>
          </p:nvPr>
        </p:nvSpPr>
        <p:spPr>
          <a:ln/>
        </p:spPr>
      </p:sp>
      <p:sp>
        <p:nvSpPr>
          <p:cNvPr id="45060" name="Notes Placeholder 2"/>
          <p:cNvSpPr>
            <a:spLocks noGrp="1"/>
          </p:cNvSpPr>
          <p:nvPr>
            <p:ph type="body" idx="1"/>
          </p:nvPr>
        </p:nvSpPr>
        <p:spPr>
          <a:noFill/>
          <a:ln/>
        </p:spPr>
        <p:txBody>
          <a:bodyPr/>
          <a:lstStyle/>
          <a:p>
            <a:r>
              <a:rPr lang="en-US" sz="1200" b="1" kern="1200" dirty="0" smtClean="0">
                <a:solidFill>
                  <a:schemeClr val="tx1"/>
                </a:solidFill>
                <a:effectLst/>
                <a:latin typeface="+mn-lt"/>
                <a:ea typeface="+mn-ea"/>
                <a:cs typeface="+mn-cs"/>
              </a:rPr>
              <a:t>Figure 8.2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Results from a positive control 9947A sample at the STR locus D18S51 using (a) poor quality formamide versus (b) fresh high quality formamide. Peak labels indicate allele call and height in relative fluorescence units. Note that in (a) the STR alleles are not typed correctly (called as off-ladder ‘OL’ alleles) and have a smaller peak height. The peak tailing and wider peaks with lower peak heights is indicative of an injection from a salty sample. </a:t>
            </a:r>
            <a:r>
              <a:rPr lang="en-US" sz="1200" kern="1200" smtClean="0">
                <a:solidFill>
                  <a:schemeClr val="tx1"/>
                </a:solidFill>
                <a:effectLst/>
                <a:latin typeface="+mn-lt"/>
                <a:ea typeface="+mn-ea"/>
                <a:cs typeface="+mn-cs"/>
              </a:rPr>
              <a:t>Figure courtesy of Amy Decker.</a:t>
            </a:r>
            <a:endParaRPr lang="en-US" sz="1200" kern="1200">
              <a:solidFill>
                <a:schemeClr val="tx1"/>
              </a:solidFill>
              <a:effectLst/>
              <a:latin typeface="+mn-lt"/>
              <a:ea typeface="+mn-ea"/>
              <a:cs typeface="+mn-cs"/>
            </a:endParaRPr>
          </a:p>
        </p:txBody>
      </p:sp>
      <p:sp>
        <p:nvSpPr>
          <p:cNvPr id="4506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97696A6F-28D6-4FEB-8E5A-E7E42DC7E16B}" type="slidenum">
              <a:rPr lang="en-US" sz="1200">
                <a:latin typeface="Calibri" pitchFamily="34" charset="0"/>
              </a:rPr>
              <a:pPr algn="r"/>
              <a:t>83</a:t>
            </a:fld>
            <a:endParaRPr lang="en-US" sz="120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Figure 8.3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PowerPlex 16 profile exhibiting pull-up (circled peaks) due to off-scale data at several loci. Figure courtesy of Becky Hill, NIST. </a:t>
            </a:r>
            <a:endParaRPr lang="en-US" sz="120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3CB787-A879-498B-8EBE-40255961FC49}" type="slidenum">
              <a:rPr lang="en-US" smtClean="0"/>
              <a:pPr/>
              <a:t>84</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Figure 8.4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Poor resolution of TH01 alleles 9.3 and 10 in NGM SElect STR kit allelic ladder. The broad peak bases suggest that the capillary array needs to be replaced. </a:t>
            </a:r>
            <a:r>
              <a:rPr lang="en-US" sz="1200" kern="1200" smtClean="0">
                <a:solidFill>
                  <a:schemeClr val="tx1"/>
                </a:solidFill>
                <a:effectLst/>
                <a:latin typeface="+mn-lt"/>
                <a:ea typeface="+mn-ea"/>
                <a:cs typeface="+mn-cs"/>
              </a:rPr>
              <a:t>Data courtesy of Becky Hill, NIST.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59E57D-63C4-47CC-AE3A-7B96D6EC5313}" type="slidenum">
              <a:rPr lang="en-US" smtClean="0"/>
              <a:pPr/>
              <a:t>85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Figure 8.5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Double-stranded DNA (</a:t>
            </a:r>
            <a:r>
              <a:rPr lang="en-US" sz="1200" kern="1200" dirty="0" err="1" smtClean="0">
                <a:solidFill>
                  <a:schemeClr val="tx1"/>
                </a:solidFill>
                <a:effectLst/>
                <a:latin typeface="+mn-lt"/>
                <a:ea typeface="+mn-ea"/>
                <a:cs typeface="+mn-cs"/>
              </a:rPr>
              <a:t>dsDNA</a:t>
            </a:r>
            <a:r>
              <a:rPr lang="en-US" sz="1200" kern="1200" dirty="0" smtClean="0">
                <a:solidFill>
                  <a:schemeClr val="tx1"/>
                </a:solidFill>
                <a:effectLst/>
                <a:latin typeface="+mn-lt"/>
                <a:ea typeface="+mn-ea"/>
                <a:cs typeface="+mn-cs"/>
              </a:rPr>
              <a:t>) molecules, which are more rigid than their corresponding single-stranded DNA (</a:t>
            </a:r>
            <a:r>
              <a:rPr lang="en-US" sz="1200" kern="1200" dirty="0" err="1" smtClean="0">
                <a:solidFill>
                  <a:schemeClr val="tx1"/>
                </a:solidFill>
                <a:effectLst/>
                <a:latin typeface="+mn-lt"/>
                <a:ea typeface="+mn-ea"/>
                <a:cs typeface="+mn-cs"/>
              </a:rPr>
              <a:t>ssDNA</a:t>
            </a:r>
            <a:r>
              <a:rPr lang="en-US" sz="1200" kern="1200" dirty="0" smtClean="0">
                <a:solidFill>
                  <a:schemeClr val="tx1"/>
                </a:solidFill>
                <a:effectLst/>
                <a:latin typeface="+mn-lt"/>
                <a:ea typeface="+mn-ea"/>
                <a:cs typeface="+mn-cs"/>
              </a:rPr>
              <a:t>) counterparts, migrate more quickly through the polymer network inside of a capillary. When CE conditions permit re-hybridization of the complementary strand, then a shadow peak occurs in front of its corresponding labeled STR allele (or internal size standard DNA fragment).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59E57D-63C4-47CC-AE3A-7B96D6EC5313}" type="slidenum">
              <a:rPr lang="en-US" smtClean="0"/>
              <a:pPr/>
              <a:t>86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Figure 8.6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Comparison of (a) poor quality data and (b) high quality data from sequential injections on an ABI 310. The loss of resolution in panel (a), termed a “meltdown”, comes from incomplete filling of the capillary with polymer due to a leaky syringe. Data courtesy of Margaret Kline, NIST.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59E57D-63C4-47CC-AE3A-7B96D6EC5313}" type="slidenum">
              <a:rPr lang="en-US" smtClean="0"/>
              <a:pPr/>
              <a:t>87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1.7 </a:t>
            </a:r>
            <a:r>
              <a:rPr lang="en-US" sz="1200" kern="1200" dirty="0" smtClean="0">
                <a:solidFill>
                  <a:schemeClr val="tx1"/>
                </a:solidFill>
                <a:effectLst/>
                <a:latin typeface="+mn-lt"/>
                <a:ea typeface="+mn-ea"/>
                <a:cs typeface="+mn-cs"/>
              </a:rPr>
              <a:t>Layout of loci by dye channel and relative size in selected Promega PowerPlex STR kits.</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Figure 8.7</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SGM Plus allelic ladder result just before a faulty CCD camera was replaced. Figure courtesy of Becky Hill, NIST.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59E57D-63C4-47CC-AE3A-7B96D6EC5313}" type="slidenum">
              <a:rPr lang="en-US" smtClean="0"/>
              <a:pPr/>
              <a:t>88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Arial" pitchFamily="34" charset="0"/>
              </a:rPr>
              <a:t>D.N.A. Box 8.1</a:t>
            </a:r>
          </a:p>
          <a:p>
            <a:endParaRPr lang="en-US" dirty="0" smtClean="0">
              <a:latin typeface="Arial" pitchFamily="34" charset="0"/>
            </a:endParaRPr>
          </a:p>
          <a:p>
            <a:r>
              <a:rPr lang="en-US" dirty="0" smtClean="0">
                <a:latin typeface="Arial" pitchFamily="34" charset="0"/>
              </a:rPr>
              <a:t>A portion of the same Identifiler DNA profile analyzed using different ABI 3100 and 3130xl data collection versions.  The relative peak height differences (y-axis) are due to ‘variable binning’ with newer ABI data collection versions that increase the amount of emitted light collected from the red dye region to improve the balance between the color channels in a DNA profile. The difference in STR allele relative mobilities as exhibited by the relative peak positions (x-axis) in this particular example are due to using different polymers for separation (POP-6 with the ABI 3100 and POP-7 with the ABI 3130xl). </a:t>
            </a:r>
          </a:p>
        </p:txBody>
      </p:sp>
      <p:sp>
        <p:nvSpPr>
          <p:cNvPr id="58372" name="Slide Number Placeholder 3"/>
          <p:cNvSpPr>
            <a:spLocks noGrp="1"/>
          </p:cNvSpPr>
          <p:nvPr>
            <p:ph type="sldNum" sz="quarter" idx="5"/>
          </p:nvPr>
        </p:nvSpPr>
        <p:spPr>
          <a:noFill/>
        </p:spPr>
        <p:txBody>
          <a:bodyPr/>
          <a:lstStyle/>
          <a:p>
            <a:fld id="{CFE9BB54-23E9-4D93-A1DB-E2FBC511745F}" type="slidenum">
              <a:rPr lang="en-US" smtClean="0">
                <a:latin typeface="Arial" pitchFamily="34" charset="0"/>
              </a:rPr>
              <a:pPr/>
              <a:t>89</a:t>
            </a:fld>
            <a:endParaRPr 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D.N.A. Box 8.2 </a:t>
            </a:r>
          </a:p>
          <a:p>
            <a:r>
              <a:rPr lang="en-US" dirty="0" smtClean="0"/>
              <a:t>ABI</a:t>
            </a:r>
            <a:r>
              <a:rPr lang="en-US" baseline="0" dirty="0" smtClean="0"/>
              <a:t> 3500 data from 16 Identifiler allelic ladders. Figure courtesy of Erica Butts, NIST. </a:t>
            </a:r>
            <a:endParaRPr lang="en-US" dirty="0"/>
          </a:p>
        </p:txBody>
      </p:sp>
      <p:sp>
        <p:nvSpPr>
          <p:cNvPr id="4" name="Slide Number Placeholder 3"/>
          <p:cNvSpPr>
            <a:spLocks noGrp="1"/>
          </p:cNvSpPr>
          <p:nvPr>
            <p:ph type="sldNum" sz="quarter" idx="10"/>
          </p:nvPr>
        </p:nvSpPr>
        <p:spPr/>
        <p:txBody>
          <a:bodyPr/>
          <a:lstStyle/>
          <a:p>
            <a:fld id="{D459E57D-63C4-47CC-AE3A-7B96D6EC5313}" type="slidenum">
              <a:rPr lang="en-US" smtClean="0"/>
              <a:pPr/>
              <a:t>90</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049C6C-B4DE-4C91-BDB7-A6CDC20D4923}" type="slidenum">
              <a:rPr lang="en-US"/>
              <a:pPr>
                <a:defRPr/>
              </a:pPr>
              <a:t>92</a:t>
            </a:fld>
            <a:endParaRPr lang="en-US"/>
          </a:p>
        </p:txBody>
      </p:sp>
      <p:sp>
        <p:nvSpPr>
          <p:cNvPr id="15363" name="Rectangle 2"/>
          <p:cNvSpPr>
            <a:spLocks noGrp="1" noRot="1" noChangeAspect="1" noChangeArrowheads="1" noTextEdit="1"/>
          </p:cNvSpPr>
          <p:nvPr>
            <p:ph type="sldImg"/>
          </p:nvPr>
        </p:nvSpPr>
        <p:spPr bwMode="auto">
          <a:xfrm>
            <a:off x="1031875" y="1139825"/>
            <a:ext cx="5243513" cy="3932238"/>
          </a:xfrm>
          <a:noFill/>
          <a:ln>
            <a:solidFill>
              <a:srgbClr val="000000"/>
            </a:solidFill>
            <a:miter lim="800000"/>
            <a:headEnd/>
            <a:tailEnd/>
          </a:ln>
        </p:spPr>
      </p:sp>
      <p:sp>
        <p:nvSpPr>
          <p:cNvPr id="15364"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r>
              <a:rPr lang="en-US" sz="1100" b="1" dirty="0" smtClean="0">
                <a:latin typeface="Arial" charset="0"/>
                <a:cs typeface="Arial" charset="0"/>
              </a:rPr>
              <a:t>Figure 9.1</a:t>
            </a:r>
            <a:r>
              <a:rPr lang="en-US" sz="1100" dirty="0" smtClean="0">
                <a:latin typeface="Arial" charset="0"/>
                <a:cs typeface="Arial" charset="0"/>
              </a:rPr>
              <a:t> The rarity estimate for a specific DNA profile (in the form of a random match probability, RMP, or likelihood ratio, LR) is determined based on the alleles present in the profile, the population allele frequencies used, and genetic formulas that account for population substructure or degree of relatedness.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a:t>
            </a:r>
            <a:r>
              <a:rPr lang="en-US" b="1" smtClean="0"/>
              <a:t>9.2 </a:t>
            </a:r>
            <a:r>
              <a:rPr lang="en-US" sz="1200" kern="120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illustration of the relationship between different statistical approaches to the evaluation of forensic DNA results. The frequentist approach considers either a single hypothesis (H) and probability of the evidence given the hypothesis, Pr(E|H), which is the random match probability (RMP) of a DNA profile in a single-source sample, or the likelihood ratio Pr(E|H</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)/Pr(E|H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involving two mutually exclusive hypotheses. The Bayesian approach allows for the inclusion of prior beliefs about the truth of H</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and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updates these with the evidence (via Bayes’ formula), to produce posterior odds of the two hypotheses given the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F959EA-C49F-40F4-AD74-0D13713619F5}" type="slidenum">
              <a:rPr lang="en-US" smtClean="0"/>
              <a:t>93</a:t>
            </a:fld>
            <a:endParaRPr lang="en-US"/>
          </a:p>
        </p:txBody>
      </p:sp>
    </p:spTree>
    <p:extLst>
      <p:ext uri="{BB962C8B-B14F-4D97-AF65-F5344CB8AC3E}">
        <p14:creationId xmlns:p14="http://schemas.microsoft.com/office/powerpoint/2010/main" val="24957613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9.3 </a:t>
            </a:r>
            <a:r>
              <a:rPr lang="en-US" sz="1200" kern="1200" dirty="0" smtClean="0">
                <a:solidFill>
                  <a:schemeClr val="tx1"/>
                </a:solidFill>
                <a:effectLst/>
                <a:latin typeface="+mn-lt"/>
                <a:ea typeface="+mn-ea"/>
                <a:cs typeface="+mn-cs"/>
              </a:rPr>
              <a:t>Flow chart illustrating the steps in hypothesis testing. The null hypothesis (H</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is mutually exclusive of the alternative hypothesis (H</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Adapted from Graham (2003).</a:t>
            </a:r>
          </a:p>
        </p:txBody>
      </p:sp>
      <p:sp>
        <p:nvSpPr>
          <p:cNvPr id="4" name="Slide Number Placeholder 3"/>
          <p:cNvSpPr>
            <a:spLocks noGrp="1"/>
          </p:cNvSpPr>
          <p:nvPr>
            <p:ph type="sldNum" sz="quarter" idx="10"/>
          </p:nvPr>
        </p:nvSpPr>
        <p:spPr/>
        <p:txBody>
          <a:bodyPr/>
          <a:lstStyle/>
          <a:p>
            <a:fld id="{52F959EA-C49F-40F4-AD74-0D13713619F5}" type="slidenum">
              <a:rPr lang="en-US" smtClean="0"/>
              <a:t>94</a:t>
            </a:fld>
            <a:endParaRPr lang="en-US"/>
          </a:p>
        </p:txBody>
      </p:sp>
    </p:spTree>
    <p:extLst>
      <p:ext uri="{BB962C8B-B14F-4D97-AF65-F5344CB8AC3E}">
        <p14:creationId xmlns:p14="http://schemas.microsoft.com/office/powerpoint/2010/main" val="23495330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9.4 </a:t>
            </a:r>
            <a:r>
              <a:rPr lang="en-US" sz="1200" kern="1200" dirty="0" smtClean="0">
                <a:solidFill>
                  <a:schemeClr val="tx1"/>
                </a:solidFill>
                <a:effectLst/>
                <a:latin typeface="+mn-lt"/>
                <a:ea typeface="+mn-ea"/>
                <a:cs typeface="+mn-cs"/>
              </a:rPr>
              <a:t>(a) Comparison of decisions based on hypothesis testing and the relationship of type I and type II errors. (b) Example demonstrating how type I and type II errors correlate to false positive and false negative results. </a:t>
            </a:r>
            <a:r>
              <a:rPr lang="en-US" sz="1200" kern="1200" smtClean="0">
                <a:solidFill>
                  <a:schemeClr val="tx1"/>
                </a:solidFill>
                <a:effectLst/>
                <a:latin typeface="+mn-lt"/>
                <a:ea typeface="+mn-ea"/>
                <a:cs typeface="+mn-cs"/>
              </a:rPr>
              <a:t>Adapted from Graham (2003).</a:t>
            </a:r>
          </a:p>
        </p:txBody>
      </p:sp>
      <p:sp>
        <p:nvSpPr>
          <p:cNvPr id="4" name="Slide Number Placeholder 3"/>
          <p:cNvSpPr>
            <a:spLocks noGrp="1"/>
          </p:cNvSpPr>
          <p:nvPr>
            <p:ph type="sldNum" sz="quarter" idx="10"/>
          </p:nvPr>
        </p:nvSpPr>
        <p:spPr/>
        <p:txBody>
          <a:bodyPr/>
          <a:lstStyle/>
          <a:p>
            <a:fld id="{52F959EA-C49F-40F4-AD74-0D13713619F5}" type="slidenum">
              <a:rPr lang="en-US" smtClean="0"/>
              <a:t>95</a:t>
            </a:fld>
            <a:endParaRPr lang="en-US"/>
          </a:p>
        </p:txBody>
      </p:sp>
    </p:spTree>
    <p:extLst>
      <p:ext uri="{BB962C8B-B14F-4D97-AF65-F5344CB8AC3E}">
        <p14:creationId xmlns:p14="http://schemas.microsoft.com/office/powerpoint/2010/main" val="42267014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EC468-FDCA-4BBA-AF9D-3983A3352FE4}" type="slidenum">
              <a:rPr lang="en-US" altLang="en-US"/>
              <a:pPr/>
              <a:t>97</a:t>
            </a:fld>
            <a:endParaRPr lang="en-US" altLang="en-US"/>
          </a:p>
        </p:txBody>
      </p:sp>
      <p:sp>
        <p:nvSpPr>
          <p:cNvPr id="19458" name="Rectangle 2"/>
          <p:cNvSpPr>
            <a:spLocks noGrp="1" noRot="1" noChangeAspect="1" noChangeArrowheads="1" noTextEdit="1"/>
          </p:cNvSpPr>
          <p:nvPr>
            <p:ph type="sldImg"/>
          </p:nvPr>
        </p:nvSpPr>
        <p:spPr>
          <a:xfrm>
            <a:off x="1030288" y="1139825"/>
            <a:ext cx="5243512" cy="3932238"/>
          </a:xfrm>
          <a:ln/>
        </p:spPr>
      </p:sp>
      <p:sp>
        <p:nvSpPr>
          <p:cNvPr id="19459" name="Rectangle 3"/>
          <p:cNvSpPr>
            <a:spLocks noGrp="1" noChangeArrowheads="1"/>
          </p:cNvSpPr>
          <p:nvPr>
            <p:ph type="body" idx="1"/>
          </p:nvPr>
        </p:nvSpPr>
        <p:spPr>
          <a:xfrm>
            <a:off x="1062038" y="5330825"/>
            <a:ext cx="5110162" cy="3074988"/>
          </a:xfrm>
        </p:spPr>
        <p:txBody>
          <a:bodyPr/>
          <a:lstStyle/>
          <a:p>
            <a:r>
              <a:rPr lang="en-US" altLang="en-US" b="1" dirty="0" smtClean="0"/>
              <a:t>Figure 10.1</a:t>
            </a:r>
            <a:r>
              <a:rPr lang="en-US" altLang="en-US" dirty="0" smtClean="0"/>
              <a:t> Human </a:t>
            </a:r>
            <a:r>
              <a:rPr lang="en-US" altLang="en-US" dirty="0"/>
              <a:t>genome and inheritance. The haploid complement of chromosomes from a female’s egg combines with the haploid chromosomal complement of a male’s sperm to create a fully diploid zygote, which eventually develops into a child whose non-gamete cells each contain the same genome. Half of the 22 autosomes come from each parent while mtDNA is only inherited from the mother. The father’s contribution of either an X or a Y chromosome determines the child’s sex.</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C40A0-074C-4437-8897-FA714C317EEA}" type="slidenum">
              <a:rPr lang="en-US" altLang="en-US"/>
              <a:pPr/>
              <a:t>98</a:t>
            </a:fld>
            <a:endParaRPr lang="en-US" altLang="en-US"/>
          </a:p>
        </p:txBody>
      </p:sp>
      <p:sp>
        <p:nvSpPr>
          <p:cNvPr id="63490" name="Rectangle 2"/>
          <p:cNvSpPr>
            <a:spLocks noGrp="1" noRot="1" noChangeAspect="1" noChangeArrowheads="1" noTextEdit="1"/>
          </p:cNvSpPr>
          <p:nvPr>
            <p:ph type="sldImg"/>
          </p:nvPr>
        </p:nvSpPr>
        <p:spPr>
          <a:xfrm>
            <a:off x="1030288" y="1139825"/>
            <a:ext cx="5243512" cy="3932238"/>
          </a:xfrm>
          <a:ln/>
        </p:spPr>
      </p:sp>
      <p:sp>
        <p:nvSpPr>
          <p:cNvPr id="63491" name="Rectangle 3"/>
          <p:cNvSpPr>
            <a:spLocks noGrp="1" noChangeArrowheads="1"/>
          </p:cNvSpPr>
          <p:nvPr>
            <p:ph type="body" idx="1"/>
          </p:nvPr>
        </p:nvSpPr>
        <p:spPr>
          <a:xfrm>
            <a:off x="1062038" y="5330825"/>
            <a:ext cx="5110162" cy="3074988"/>
          </a:xfrm>
        </p:spPr>
        <p:txBody>
          <a:bodyPr/>
          <a:lstStyle/>
          <a:p>
            <a:r>
              <a:rPr lang="en-US" altLang="en-US" b="1" dirty="0"/>
              <a:t>Figure </a:t>
            </a:r>
            <a:r>
              <a:rPr lang="en-US" altLang="en-US" b="1" dirty="0" smtClean="0"/>
              <a:t>10.2 </a:t>
            </a:r>
            <a:r>
              <a:rPr lang="en-US" altLang="en-US" dirty="0"/>
              <a:t>A cross-multiplication (Punnett) square showing Hardy-Weinberg frequencies resulting from combining two alleles </a:t>
            </a:r>
            <a:r>
              <a:rPr lang="en-US" altLang="en-US" i="0" dirty="0"/>
              <a:t>A</a:t>
            </a:r>
            <a:r>
              <a:rPr lang="en-US" altLang="en-US" dirty="0"/>
              <a:t> and </a:t>
            </a:r>
            <a:r>
              <a:rPr lang="en-US" altLang="en-US" i="0" dirty="0"/>
              <a:t>a</a:t>
            </a:r>
            <a:r>
              <a:rPr lang="en-US" altLang="en-US" dirty="0"/>
              <a:t> with frequencies </a:t>
            </a:r>
            <a:r>
              <a:rPr lang="en-US" altLang="en-US" i="1" dirty="0"/>
              <a:t>p</a:t>
            </a:r>
            <a:r>
              <a:rPr lang="en-US" altLang="en-US" dirty="0"/>
              <a:t> and </a:t>
            </a:r>
            <a:r>
              <a:rPr lang="en-US" altLang="en-US" i="1" dirty="0"/>
              <a:t>q</a:t>
            </a:r>
            <a:r>
              <a:rPr lang="en-US" altLang="en-US" dirty="0"/>
              <a:t>, respectively. Note that </a:t>
            </a:r>
            <a:r>
              <a:rPr lang="en-US" altLang="en-US" i="1" dirty="0"/>
              <a:t>p</a:t>
            </a:r>
            <a:r>
              <a:rPr lang="en-US" altLang="en-US" dirty="0"/>
              <a:t> + </a:t>
            </a:r>
            <a:r>
              <a:rPr lang="en-US" altLang="en-US" i="1" dirty="0"/>
              <a:t>q</a:t>
            </a:r>
            <a:r>
              <a:rPr lang="en-US" altLang="en-US" dirty="0"/>
              <a:t> = 1 and that the Hardy-Weinberg genotype proportions are simply a binomial expansion of (</a:t>
            </a:r>
            <a:r>
              <a:rPr lang="en-US" altLang="en-US" i="1" dirty="0"/>
              <a:t>p</a:t>
            </a:r>
            <a:r>
              <a:rPr lang="en-US" altLang="en-US" dirty="0"/>
              <a:t>+</a:t>
            </a:r>
            <a:r>
              <a:rPr lang="en-US" altLang="en-US" i="1" dirty="0"/>
              <a:t>q</a:t>
            </a:r>
            <a:r>
              <a:rPr lang="en-US" altLang="en-US" dirty="0"/>
              <a:t>)</a:t>
            </a:r>
            <a:r>
              <a:rPr lang="en-US" altLang="en-US" baseline="30000" dirty="0"/>
              <a:t>2</a:t>
            </a:r>
            <a:r>
              <a:rPr lang="en-US" altLang="en-US" dirty="0"/>
              <a:t>, or </a:t>
            </a:r>
            <a:r>
              <a:rPr lang="en-US" altLang="en-US" i="1" dirty="0"/>
              <a:t>p</a:t>
            </a:r>
            <a:r>
              <a:rPr lang="en-US" altLang="en-US" baseline="30000" dirty="0"/>
              <a:t>2</a:t>
            </a:r>
            <a:r>
              <a:rPr lang="en-US" altLang="en-US" dirty="0"/>
              <a:t> + 2</a:t>
            </a:r>
            <a:r>
              <a:rPr lang="en-US" altLang="en-US" i="1" dirty="0"/>
              <a:t>pq</a:t>
            </a:r>
            <a:r>
              <a:rPr lang="en-US" altLang="en-US" dirty="0"/>
              <a:t> + </a:t>
            </a:r>
            <a:r>
              <a:rPr lang="en-US" altLang="en-US" i="1" dirty="0"/>
              <a:t>q</a:t>
            </a:r>
            <a:r>
              <a:rPr lang="en-US" altLang="en-US" baseline="30000" dirty="0"/>
              <a:t>2</a:t>
            </a:r>
            <a:r>
              <a:rPr lang="en-US" altLang="en-US" dirty="0"/>
              <a:t>.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CC5EC-8D38-4C7B-AF75-BA0D3A091C0F}" type="slidenum">
              <a:rPr lang="en-US" altLang="en-US"/>
              <a:pPr/>
              <a:t>99</a:t>
            </a:fld>
            <a:endParaRPr lang="en-US" altLang="en-US"/>
          </a:p>
        </p:txBody>
      </p:sp>
      <p:sp>
        <p:nvSpPr>
          <p:cNvPr id="65538" name="Rectangle 2"/>
          <p:cNvSpPr>
            <a:spLocks noGrp="1" noRot="1" noChangeAspect="1" noChangeArrowheads="1" noTextEdit="1"/>
          </p:cNvSpPr>
          <p:nvPr>
            <p:ph type="sldImg"/>
          </p:nvPr>
        </p:nvSpPr>
        <p:spPr>
          <a:xfrm>
            <a:off x="1030288" y="1139825"/>
            <a:ext cx="5243512" cy="3932238"/>
          </a:xfrm>
          <a:ln/>
        </p:spPr>
      </p:sp>
      <p:sp>
        <p:nvSpPr>
          <p:cNvPr id="65539" name="Rectangle 3"/>
          <p:cNvSpPr>
            <a:spLocks noGrp="1" noChangeArrowheads="1"/>
          </p:cNvSpPr>
          <p:nvPr>
            <p:ph type="body" idx="1"/>
          </p:nvPr>
        </p:nvSpPr>
        <p:spPr>
          <a:xfrm>
            <a:off x="1062038" y="5330825"/>
            <a:ext cx="5110162" cy="3074988"/>
          </a:xfrm>
        </p:spPr>
        <p:txBody>
          <a:bodyPr/>
          <a:lstStyle/>
          <a:p>
            <a:r>
              <a:rPr lang="en-US" altLang="en-US" b="1" dirty="0"/>
              <a:t>Figure </a:t>
            </a:r>
            <a:r>
              <a:rPr lang="en-US" altLang="en-US" b="1" dirty="0" smtClean="0"/>
              <a:t>10.3 </a:t>
            </a:r>
            <a:r>
              <a:rPr lang="en-US" altLang="en-US" dirty="0" smtClean="0"/>
              <a:t>Graph </a:t>
            </a:r>
            <a:r>
              <a:rPr lang="en-US" altLang="en-US" dirty="0"/>
              <a:t>depicting genotype frequencies for AA, </a:t>
            </a:r>
            <a:r>
              <a:rPr lang="en-US" altLang="en-US" dirty="0" err="1"/>
              <a:t>Aa</a:t>
            </a:r>
            <a:r>
              <a:rPr lang="en-US" altLang="en-US" dirty="0"/>
              <a:t>, and </a:t>
            </a:r>
            <a:r>
              <a:rPr lang="en-US" altLang="en-US" dirty="0" err="1"/>
              <a:t>aa</a:t>
            </a:r>
            <a:r>
              <a:rPr lang="en-US" altLang="en-US" dirty="0"/>
              <a:t> when Hardy-Weinberg equilibrium conditions are met. The highest amount of heterozygotes </a:t>
            </a:r>
            <a:r>
              <a:rPr lang="en-US" altLang="en-US" dirty="0" err="1"/>
              <a:t>Aa</a:t>
            </a:r>
            <a:r>
              <a:rPr lang="en-US" altLang="en-US" dirty="0"/>
              <a:t> are observed when alleles frequencies for both A and a are 0.5. Adapted from </a:t>
            </a:r>
            <a:r>
              <a:rPr lang="en-US" altLang="en-US" dirty="0" err="1"/>
              <a:t>Hartl</a:t>
            </a:r>
            <a:r>
              <a:rPr lang="en-US" altLang="en-US" dirty="0"/>
              <a:t> and Clark (1997).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1.8 </a:t>
            </a:r>
            <a:r>
              <a:rPr lang="en-US" sz="1200" kern="1200" dirty="0" smtClean="0">
                <a:solidFill>
                  <a:schemeClr val="tx1"/>
                </a:solidFill>
                <a:effectLst/>
                <a:latin typeface="+mn-lt"/>
                <a:ea typeface="+mn-ea"/>
                <a:cs typeface="+mn-cs"/>
              </a:rPr>
              <a:t>Layout of loci by dye channel and relative size in Y-chromosome STR kits from Life Technologies and Promega.</a:t>
            </a:r>
          </a:p>
        </p:txBody>
      </p:sp>
      <p:sp>
        <p:nvSpPr>
          <p:cNvPr id="4" name="Slide Number Placeholder 3"/>
          <p:cNvSpPr>
            <a:spLocks noGrp="1"/>
          </p:cNvSpPr>
          <p:nvPr>
            <p:ph type="sldNum" sz="quarter" idx="10"/>
          </p:nvPr>
        </p:nvSpPr>
        <p:spPr/>
        <p:txBody>
          <a:bodyPr/>
          <a:lstStyle/>
          <a:p>
            <a:pPr>
              <a:defRPr/>
            </a:pPr>
            <a:fld id="{EEE2F16D-12FE-4447-82C1-341C29B9E316}" type="slidenum">
              <a:rPr lang="en-US" smtClean="0"/>
              <a:pPr>
                <a:defRPr/>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CE8152-3745-47F5-BC8A-16EBD910C9B7}" type="slidenum">
              <a:rPr lang="en-US"/>
              <a:pPr>
                <a:defRPr/>
              </a:pPr>
              <a:t>100</a:t>
            </a:fld>
            <a:endParaRPr lang="en-US"/>
          </a:p>
        </p:txBody>
      </p:sp>
      <p:sp>
        <p:nvSpPr>
          <p:cNvPr id="16387" name="Rectangle 2"/>
          <p:cNvSpPr>
            <a:spLocks noGrp="1" noRot="1" noChangeAspect="1" noChangeArrowheads="1" noTextEdit="1"/>
          </p:cNvSpPr>
          <p:nvPr>
            <p:ph type="sldImg"/>
          </p:nvPr>
        </p:nvSpPr>
        <p:spPr bwMode="auto">
          <a:xfrm>
            <a:off x="1031875" y="1139825"/>
            <a:ext cx="5243513" cy="3932238"/>
          </a:xfrm>
          <a:noFill/>
          <a:ln>
            <a:solidFill>
              <a:srgbClr val="000000"/>
            </a:solidFill>
            <a:miter lim="800000"/>
            <a:headEnd/>
            <a:tailEnd/>
          </a:ln>
        </p:spPr>
      </p:sp>
      <p:sp>
        <p:nvSpPr>
          <p:cNvPr id="16388"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r>
              <a:rPr lang="en-US" b="1" dirty="0" smtClean="0"/>
              <a:t>Figure 10.4 </a:t>
            </a:r>
            <a:r>
              <a:rPr lang="en-US" dirty="0" smtClean="0"/>
              <a:t>Steps in generating and validating a population database that can then be used to estimate the frequency of an observed DNA profile in the population.</a:t>
            </a:r>
          </a:p>
          <a:p>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a:t>
            </a:r>
            <a:r>
              <a:rPr lang="en-US" b="1" baseline="0" dirty="0" smtClean="0"/>
              <a:t> 10.5</a:t>
            </a:r>
            <a:r>
              <a:rPr lang="en-US" b="0" baseline="0" dirty="0" smtClean="0"/>
              <a:t> Comparison of D18S51 allele frequencies observed in four U.S. population groups (see Appendix 1). </a:t>
            </a:r>
            <a:endParaRPr lang="en-US" b="1" dirty="0"/>
          </a:p>
        </p:txBody>
      </p:sp>
      <p:sp>
        <p:nvSpPr>
          <p:cNvPr id="4" name="Slide Number Placeholder 3"/>
          <p:cNvSpPr>
            <a:spLocks noGrp="1"/>
          </p:cNvSpPr>
          <p:nvPr>
            <p:ph type="sldNum" sz="quarter" idx="10"/>
          </p:nvPr>
        </p:nvSpPr>
        <p:spPr/>
        <p:txBody>
          <a:bodyPr/>
          <a:lstStyle/>
          <a:p>
            <a:fld id="{73DC60B7-FB29-40BB-892C-82F6F26C1F2B}" type="slidenum">
              <a:rPr lang="en-US" smtClean="0"/>
              <a:t>101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15199F-7702-4E44-802D-9AC893EA123A}" type="slidenum">
              <a:rPr lang="en-US"/>
              <a:pPr>
                <a:defRPr/>
              </a:pPr>
              <a:t>102</a:t>
            </a:fld>
            <a:endParaRPr lang="en-US"/>
          </a:p>
        </p:txBody>
      </p:sp>
      <p:sp>
        <p:nvSpPr>
          <p:cNvPr id="17411" name="Rectangle 2"/>
          <p:cNvSpPr>
            <a:spLocks noGrp="1" noRot="1" noChangeAspect="1" noChangeArrowheads="1" noTextEdit="1"/>
          </p:cNvSpPr>
          <p:nvPr>
            <p:ph type="sldImg"/>
          </p:nvPr>
        </p:nvSpPr>
        <p:spPr bwMode="auto">
          <a:xfrm>
            <a:off x="1031875" y="1139825"/>
            <a:ext cx="5243513" cy="3932238"/>
          </a:xfrm>
          <a:noFill/>
          <a:ln>
            <a:solidFill>
              <a:srgbClr val="000000"/>
            </a:solidFill>
            <a:miter lim="800000"/>
            <a:headEnd/>
            <a:tailEnd/>
          </a:ln>
        </p:spPr>
      </p:sp>
      <p:sp>
        <p:nvSpPr>
          <p:cNvPr id="17412"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r>
              <a:rPr lang="en-US" b="1" dirty="0" smtClean="0"/>
              <a:t>Figure 10.6</a:t>
            </a:r>
            <a:r>
              <a:rPr lang="en-US" dirty="0" smtClean="0"/>
              <a:t> A DNA profile is made up of genotypes from individual genetic loci. The genotype at each locus results from inheritance of paternal and maternal alleles. Hardy-Weinberg equilibrium (HWE) tests evaluate the independence of alleles within a genetic locus while linkage equilibrium tests ascertain the independence of alleles between loci. Independent loci and alleles enable use of the product rule.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smtClean="0">
                <a:solidFill>
                  <a:schemeClr val="tx1"/>
                </a:solidFill>
                <a:effectLst/>
                <a:latin typeface="+mn-lt"/>
                <a:ea typeface="+mn-ea"/>
                <a:cs typeface="+mn-cs"/>
              </a:rPr>
              <a:t>Figure 12.1 </a:t>
            </a:r>
            <a:r>
              <a:rPr lang="en-US" sz="1200" kern="1200" dirty="0" smtClean="0">
                <a:solidFill>
                  <a:schemeClr val="tx1"/>
                </a:solidFill>
                <a:effectLst/>
                <a:latin typeface="+mn-lt"/>
                <a:ea typeface="+mn-ea"/>
                <a:cs typeface="+mn-cs"/>
              </a:rPr>
              <a:t>Comparison of sample types and challenges in terms of the amount of DNA available for testing and the potential number of contributors. Sexual assault samples typically involve DNA mixtures with people that are not related whereas touch evidence (e.g., a item from a home) may very well have related people in a complex mixture. Statistical interpretation information in Chapter 11 focused on single-source samples with high amounts of DNA, information in Chapter 12 is directed primarily to  two-person mixtures with high amounts of DNA, principles explained in Chapter 13 deal with low-amounts of DNA that may be seen in complex mixtures or compromised samples from disaster victim identification (DVI) efforts. </a:t>
            </a:r>
          </a:p>
          <a:p>
            <a:endParaRPr lang="en-US" dirty="0"/>
          </a:p>
        </p:txBody>
      </p:sp>
      <p:sp>
        <p:nvSpPr>
          <p:cNvPr id="4" name="Slide Number Placeholder 3"/>
          <p:cNvSpPr>
            <a:spLocks noGrp="1"/>
          </p:cNvSpPr>
          <p:nvPr>
            <p:ph type="sldNum" sz="quarter" idx="10"/>
          </p:nvPr>
        </p:nvSpPr>
        <p:spPr/>
        <p:txBody>
          <a:bodyPr/>
          <a:lstStyle/>
          <a:p>
            <a:fld id="{C09E34FB-EA70-4125-A83C-AD3B6A72F530}" type="slidenum">
              <a:rPr lang="en-US" smtClean="0"/>
              <a:pPr/>
              <a:t>105</a:t>
            </a:fld>
            <a:endParaRPr lang="en-US"/>
          </a:p>
        </p:txBody>
      </p:sp>
    </p:spTree>
    <p:extLst>
      <p:ext uri="{BB962C8B-B14F-4D97-AF65-F5344CB8AC3E}">
        <p14:creationId xmlns:p14="http://schemas.microsoft.com/office/powerpoint/2010/main" val="7817159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smtClean="0">
                <a:solidFill>
                  <a:schemeClr val="tx1"/>
                </a:solidFill>
                <a:effectLst/>
                <a:latin typeface="+mn-lt"/>
                <a:ea typeface="+mn-ea"/>
                <a:cs typeface="+mn-cs"/>
              </a:rPr>
              <a:t>Figure 12.2 </a:t>
            </a:r>
            <a:r>
              <a:rPr lang="en-US" sz="1200" kern="1200" dirty="0" smtClean="0">
                <a:solidFill>
                  <a:schemeClr val="tx1"/>
                </a:solidFill>
                <a:effectLst/>
                <a:latin typeface="+mn-lt"/>
                <a:ea typeface="+mn-ea"/>
                <a:cs typeface="+mn-cs"/>
              </a:rPr>
              <a:t>Hypothetical example of STR mixture data at the D18S51 locus. (a) The crime scene evidence data possesses alleles 14,16,18, and 19. Additional peaks at allele positions 13, 15, and 17 could be stutter products of the observed alleles or potentially alleles from other contributor(s) depending on the number of contributors present in the mixture. The suspect is 14,16 and the victim is 18,19. (b) Assuming two contributors, the mixture profile from (a) can be divided (</a:t>
            </a:r>
            <a:r>
              <a:rPr lang="en-US" sz="1200" kern="1200" dirty="0" err="1" smtClean="0">
                <a:solidFill>
                  <a:schemeClr val="tx1"/>
                </a:solidFill>
                <a:effectLst/>
                <a:latin typeface="+mn-lt"/>
                <a:ea typeface="+mn-ea"/>
                <a:cs typeface="+mn-cs"/>
              </a:rPr>
              <a:t>deconvoluted</a:t>
            </a:r>
            <a:r>
              <a:rPr lang="en-US" sz="1200" kern="1200" dirty="0" smtClean="0">
                <a:solidFill>
                  <a:schemeClr val="tx1"/>
                </a:solidFill>
                <a:effectLst/>
                <a:latin typeface="+mn-lt"/>
                <a:ea typeface="+mn-ea"/>
                <a:cs typeface="+mn-cs"/>
              </a:rPr>
              <a:t>) into major and minor components using relative peak height ratios to determine genotype combinations. Assuming this result is from a two-person mixture, the best explanation for peaks labeled with asterisks (*) is that they are stutter products.</a:t>
            </a:r>
          </a:p>
          <a:p>
            <a:endParaRPr lang="en-US" dirty="0"/>
          </a:p>
        </p:txBody>
      </p:sp>
      <p:sp>
        <p:nvSpPr>
          <p:cNvPr id="4" name="Slide Number Placeholder 3"/>
          <p:cNvSpPr>
            <a:spLocks noGrp="1"/>
          </p:cNvSpPr>
          <p:nvPr>
            <p:ph type="sldNum" sz="quarter" idx="10"/>
          </p:nvPr>
        </p:nvSpPr>
        <p:spPr/>
        <p:txBody>
          <a:bodyPr/>
          <a:lstStyle/>
          <a:p>
            <a:fld id="{C09E34FB-EA70-4125-A83C-AD3B6A72F530}" type="slidenum">
              <a:rPr lang="en-US" smtClean="0"/>
              <a:pPr/>
              <a:t>106</a:t>
            </a:fld>
            <a:endParaRPr lang="en-US"/>
          </a:p>
        </p:txBody>
      </p:sp>
    </p:spTree>
    <p:extLst>
      <p:ext uri="{BB962C8B-B14F-4D97-AF65-F5344CB8AC3E}">
        <p14:creationId xmlns:p14="http://schemas.microsoft.com/office/powerpoint/2010/main" val="28016097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D.N.A. Box 12.2 </a:t>
            </a:r>
            <a:endParaRPr lang="en-US" b="1" dirty="0"/>
          </a:p>
        </p:txBody>
      </p:sp>
      <p:sp>
        <p:nvSpPr>
          <p:cNvPr id="4" name="Slide Number Placeholder 3"/>
          <p:cNvSpPr>
            <a:spLocks noGrp="1"/>
          </p:cNvSpPr>
          <p:nvPr>
            <p:ph type="sldNum" sz="quarter" idx="10"/>
          </p:nvPr>
        </p:nvSpPr>
        <p:spPr/>
        <p:txBody>
          <a:bodyPr/>
          <a:lstStyle/>
          <a:p>
            <a:fld id="{C09E34FB-EA70-4125-A83C-AD3B6A72F530}" type="slidenum">
              <a:rPr lang="en-US" smtClean="0"/>
              <a:pPr/>
              <a:t>107</a:t>
            </a:fld>
            <a:endParaRPr lang="en-US"/>
          </a:p>
        </p:txBody>
      </p:sp>
    </p:spTree>
    <p:extLst>
      <p:ext uri="{BB962C8B-B14F-4D97-AF65-F5344CB8AC3E}">
        <p14:creationId xmlns:p14="http://schemas.microsoft.com/office/powerpoint/2010/main" val="15814745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13.1</a:t>
            </a:r>
            <a:endParaRPr lang="en-US" b="1" dirty="0"/>
          </a:p>
        </p:txBody>
      </p:sp>
      <p:sp>
        <p:nvSpPr>
          <p:cNvPr id="4" name="Slide Number Placeholder 3"/>
          <p:cNvSpPr>
            <a:spLocks noGrp="1"/>
          </p:cNvSpPr>
          <p:nvPr>
            <p:ph type="sldNum" sz="quarter" idx="10"/>
          </p:nvPr>
        </p:nvSpPr>
        <p:spPr/>
        <p:txBody>
          <a:bodyPr/>
          <a:lstStyle/>
          <a:p>
            <a:fld id="{C09E34FB-EA70-4125-A83C-AD3B6A72F530}" type="slidenum">
              <a:rPr lang="en-US" smtClean="0"/>
              <a:pPr/>
              <a:t>109</a:t>
            </a:fld>
            <a:endParaRPr lang="en-US"/>
          </a:p>
        </p:txBody>
      </p:sp>
    </p:spTree>
    <p:extLst>
      <p:ext uri="{BB962C8B-B14F-4D97-AF65-F5344CB8AC3E}">
        <p14:creationId xmlns:p14="http://schemas.microsoft.com/office/powerpoint/2010/main" val="3234810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13.1 </a:t>
            </a:r>
            <a:r>
              <a:rPr lang="en-US" sz="1200" kern="1200" dirty="0" smtClean="0">
                <a:solidFill>
                  <a:schemeClr val="tx1"/>
                </a:solidFill>
                <a:effectLst/>
                <a:latin typeface="+mn-lt"/>
                <a:ea typeface="+mn-ea"/>
                <a:cs typeface="+mn-cs"/>
              </a:rPr>
              <a:t>Potential evidence-to-suspect comparisons with a hypothetical heterozygous locus. (a) Evidence PQ genotype matches suspect PQ genotype. (b) Evidence PR genotype fails to match suspect PQ genotype and would be excluded. (c) Evidence P- does not match suspect PQ possibly because the Q allele dropped out due to a stochastic failure to amplify a low-level allele. </a:t>
            </a:r>
          </a:p>
          <a:p>
            <a:endParaRPr lang="en-US" dirty="0"/>
          </a:p>
        </p:txBody>
      </p:sp>
      <p:sp>
        <p:nvSpPr>
          <p:cNvPr id="4" name="Slide Number Placeholder 3"/>
          <p:cNvSpPr>
            <a:spLocks noGrp="1"/>
          </p:cNvSpPr>
          <p:nvPr>
            <p:ph type="sldNum" sz="quarter" idx="10"/>
          </p:nvPr>
        </p:nvSpPr>
        <p:spPr/>
        <p:txBody>
          <a:bodyPr/>
          <a:lstStyle/>
          <a:p>
            <a:fld id="{C09E34FB-EA70-4125-A83C-AD3B6A72F530}" type="slidenum">
              <a:rPr lang="en-US" smtClean="0"/>
              <a:pPr/>
              <a:t>110</a:t>
            </a:fld>
            <a:endParaRPr lang="en-US"/>
          </a:p>
        </p:txBody>
      </p:sp>
    </p:spTree>
    <p:extLst>
      <p:ext uri="{BB962C8B-B14F-4D97-AF65-F5344CB8AC3E}">
        <p14:creationId xmlns:p14="http://schemas.microsoft.com/office/powerpoint/2010/main" val="35565589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13.2 </a:t>
            </a:r>
            <a:r>
              <a:rPr lang="en-US" sz="1200" kern="1200" dirty="0" smtClean="0">
                <a:solidFill>
                  <a:schemeClr val="tx1"/>
                </a:solidFill>
                <a:effectLst/>
                <a:latin typeface="+mn-lt"/>
                <a:ea typeface="+mn-ea"/>
                <a:cs typeface="+mn-cs"/>
              </a:rPr>
              <a:t>Representation of a question (Q) to known (K) profile comparison where loci in the Q profile were disqualified from consideration due to alleles being observed below a stochastic threshold. By reducing the points of comparison on the Q profile through disqualifying and eliminating loci with low-level data, a partial profile may be artificially created. This reduction in the possible points of comparison between the Q and K profile reduces the ability to exclude innocent suspects. </a:t>
            </a:r>
          </a:p>
          <a:p>
            <a:endParaRPr lang="en-US" dirty="0"/>
          </a:p>
        </p:txBody>
      </p:sp>
      <p:sp>
        <p:nvSpPr>
          <p:cNvPr id="4" name="Slide Number Placeholder 3"/>
          <p:cNvSpPr>
            <a:spLocks noGrp="1"/>
          </p:cNvSpPr>
          <p:nvPr>
            <p:ph type="sldNum" sz="quarter" idx="10"/>
          </p:nvPr>
        </p:nvSpPr>
        <p:spPr/>
        <p:txBody>
          <a:bodyPr/>
          <a:lstStyle/>
          <a:p>
            <a:fld id="{C09E34FB-EA70-4125-A83C-AD3B6A72F530}" type="slidenum">
              <a:rPr lang="en-US" smtClean="0"/>
              <a:pPr/>
              <a:t>111</a:t>
            </a:fld>
            <a:endParaRPr lang="en-US"/>
          </a:p>
        </p:txBody>
      </p:sp>
    </p:spTree>
    <p:extLst>
      <p:ext uri="{BB962C8B-B14F-4D97-AF65-F5344CB8AC3E}">
        <p14:creationId xmlns:p14="http://schemas.microsoft.com/office/powerpoint/2010/main" val="40897566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AFDD1-D2BB-4BFE-B2CC-69589B67C6D3}" type="slidenum">
              <a:rPr lang="en-US" altLang="en-US"/>
              <a:pPr/>
              <a:t>113</a:t>
            </a:fld>
            <a:endParaRPr lang="en-US" altLang="en-US"/>
          </a:p>
        </p:txBody>
      </p:sp>
      <p:sp>
        <p:nvSpPr>
          <p:cNvPr id="63490" name="Rectangle 2"/>
          <p:cNvSpPr>
            <a:spLocks noGrp="1" noRot="1" noChangeAspect="1" noChangeArrowheads="1" noTextEdit="1"/>
          </p:cNvSpPr>
          <p:nvPr>
            <p:ph type="sldImg"/>
          </p:nvPr>
        </p:nvSpPr>
        <p:spPr>
          <a:xfrm>
            <a:off x="1030288" y="1139825"/>
            <a:ext cx="5243512" cy="3932238"/>
          </a:xfrm>
          <a:ln/>
        </p:spPr>
      </p:sp>
      <p:sp>
        <p:nvSpPr>
          <p:cNvPr id="63491" name="Rectangle 3"/>
          <p:cNvSpPr>
            <a:spLocks noGrp="1" noChangeArrowheads="1"/>
          </p:cNvSpPr>
          <p:nvPr>
            <p:ph type="body" idx="1"/>
          </p:nvPr>
        </p:nvSpPr>
        <p:spPr>
          <a:xfrm>
            <a:off x="1062038" y="5330825"/>
            <a:ext cx="5110162" cy="3074988"/>
          </a:xfrm>
        </p:spPr>
        <p:txBody>
          <a:bodyPr/>
          <a:lstStyle/>
          <a:p>
            <a:r>
              <a:rPr lang="en-US" altLang="en-US" b="1" dirty="0"/>
              <a:t>Figure </a:t>
            </a:r>
            <a:r>
              <a:rPr lang="en-US" altLang="en-US" b="1" dirty="0" smtClean="0"/>
              <a:t>14.1</a:t>
            </a:r>
            <a:r>
              <a:rPr lang="en-US" altLang="en-US" dirty="0" smtClean="0"/>
              <a:t> </a:t>
            </a:r>
            <a:r>
              <a:rPr lang="en-US" altLang="en-US" dirty="0"/>
              <a:t>Illustration of question being asked with (a) parentage testing and (b) reverse parentage testing. The most common form of parentage testing, namely paternity testing, uses results from a mother and a child to answer the question if the alleged father could have fathered the child versus a random man. With a reverse parentage test, DNA types from one or both parents are used to determine if an observed type could have resulted from a child of the alleged father and mother.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DA9EB0-C08F-4875-BB29-BC98AFBB7835}"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A9EB0-C08F-4875-BB29-BC98AFBB7835}"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A9EB0-C08F-4875-BB29-BC98AFBB7835}"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A9EB0-C08F-4875-BB29-BC98AFBB7835}"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A9EB0-C08F-4875-BB29-BC98AFBB7835}"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DA9EB0-C08F-4875-BB29-BC98AFBB7835}"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DA9EB0-C08F-4875-BB29-BC98AFBB7835}"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DA9EB0-C08F-4875-BB29-BC98AFBB7835}"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A9EB0-C08F-4875-BB29-BC98AFBB7835}"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A9EB0-C08F-4875-BB29-BC98AFBB7835}"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A9EB0-C08F-4875-BB29-BC98AFBB7835}"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016C-7A58-4E89-8F1F-3056D8AE9F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A9EB0-C08F-4875-BB29-BC98AFBB7835}" type="datetimeFigureOut">
              <a:rPr lang="en-US" smtClean="0"/>
              <a:pPr/>
              <a:t>10/8/2014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C016C-7A58-4E89-8F1F-3056D8AE9F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tl.nist.gov/strbase/training/Figures-Advanced-Topics-Forensic-DNA-Typing-Interpretation.ppt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8" Type="http://schemas.openxmlformats.org/officeDocument/2006/relationships/hyperlink" Target="http://strmix.esr.cri.nz/" TargetMode="External"/><Relationship Id="rId3" Type="http://schemas.openxmlformats.org/officeDocument/2006/relationships/hyperlink" Target="https://sites.google.com/site/forensicdnastatistics/PCR-simulation/lrmix" TargetMode="External"/><Relationship Id="rId7" Type="http://schemas.openxmlformats.org/officeDocument/2006/relationships/hyperlink" Target="http://www.cybgen.com/" TargetMode="External"/><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hyperlink" Target="http://www.armedxpert.com/" TargetMode="External"/><Relationship Id="rId5" Type="http://schemas.openxmlformats.org/officeDocument/2006/relationships/hyperlink" Target="https://sites.google.com/site/baldingstatisticalgenetics/software/likeltd-r-forensic-dna-r-code" TargetMode="External"/><Relationship Id="rId4" Type="http://schemas.openxmlformats.org/officeDocument/2006/relationships/hyperlink" Target="http://www.scieg.org/lab_retriever.html" TargetMode="External"/><Relationship Id="rId9" Type="http://schemas.openxmlformats.org/officeDocument/2006/relationships/hyperlink" Target="http://dna-view.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01.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59.wmf"/><Relationship Id="rId4" Type="http://schemas.openxmlformats.org/officeDocument/2006/relationships/oleObject" Target="../embeddings/oleObject11.bin"/><Relationship Id="rId9" Type="http://schemas.openxmlformats.org/officeDocument/2006/relationships/image" Target="../media/image62.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63.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64.png"/></Relationships>
</file>

<file path=ppt/slides/_rels/slide1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65.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12.xml"/><Relationship Id="rId7"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66.png"/><Relationship Id="rId4" Type="http://schemas.openxmlformats.org/officeDocument/2006/relationships/oleObject" Target="../embeddings/oleObject13.bin"/><Relationship Id="rId9" Type="http://schemas.openxmlformats.org/officeDocument/2006/relationships/image" Target="../media/image68.png"/></Relationships>
</file>

<file path=ppt/slides/_rels/slide1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5.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1.png"/><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6.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4.png"/><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chart" Target="../charts/char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43.png"/><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46.png"/><Relationship Id="rId4" Type="http://schemas.openxmlformats.org/officeDocument/2006/relationships/oleObject" Target="../embeddings/oleObject6.bin"/></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49.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1.wmf"/><Relationship Id="rId4" Type="http://schemas.openxmlformats.org/officeDocument/2006/relationships/oleObject" Target="../embeddings/oleObject10.bin"/></Relationships>
</file>

<file path=ppt/slides/_rels/slide9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lstStyle/>
          <a:p>
            <a:r>
              <a:rPr lang="en-US" i="1" dirty="0" smtClean="0"/>
              <a:t>Advanced Topics in Forensic DNA Typing: </a:t>
            </a:r>
            <a:r>
              <a:rPr lang="en-US" b="1" i="1" dirty="0" smtClean="0"/>
              <a:t>Interpretation</a:t>
            </a:r>
            <a:endParaRPr lang="en-US" b="1" i="1" dirty="0"/>
          </a:p>
        </p:txBody>
      </p:sp>
      <p:sp>
        <p:nvSpPr>
          <p:cNvPr id="3" name="Subtitle 2"/>
          <p:cNvSpPr>
            <a:spLocks noGrp="1"/>
          </p:cNvSpPr>
          <p:nvPr>
            <p:ph type="subTitle" idx="1"/>
          </p:nvPr>
        </p:nvSpPr>
        <p:spPr>
          <a:xfrm>
            <a:off x="152400" y="4267200"/>
            <a:ext cx="8839200" cy="1752600"/>
          </a:xfrm>
        </p:spPr>
        <p:txBody>
          <a:bodyPr>
            <a:normAutofit fontScale="92500" lnSpcReduction="10000"/>
          </a:bodyPr>
          <a:lstStyle/>
          <a:p>
            <a:r>
              <a:rPr lang="en-US" dirty="0" smtClean="0"/>
              <a:t>John M. Butler, Ph.D.</a:t>
            </a:r>
          </a:p>
          <a:p>
            <a:r>
              <a:rPr lang="en-US" sz="2000" dirty="0" smtClean="0"/>
              <a:t>National Institute of Standards and Technology</a:t>
            </a:r>
          </a:p>
          <a:p>
            <a:endParaRPr lang="en-US" sz="2000" dirty="0"/>
          </a:p>
          <a:p>
            <a:r>
              <a:rPr lang="en-US" sz="2000" i="1" dirty="0" smtClean="0">
                <a:solidFill>
                  <a:srgbClr val="FF0000"/>
                </a:solidFill>
              </a:rPr>
              <a:t>Slides from figures in the book provided for teaching purposes</a:t>
            </a:r>
          </a:p>
          <a:p>
            <a:r>
              <a:rPr lang="en-US" sz="1500" dirty="0" smtClean="0">
                <a:solidFill>
                  <a:srgbClr val="0000FF"/>
                </a:solidFill>
                <a:hlinkClick r:id="rId2"/>
              </a:rPr>
              <a:t>http://www.cstl.nist.gov/strbase/training/Figures-Advanced-Topics-Forensic-DNA-Typing-Interpretation.pptx</a:t>
            </a:r>
            <a:r>
              <a:rPr lang="en-US" sz="1500" dirty="0" smtClean="0">
                <a:solidFill>
                  <a:srgbClr val="0000FF"/>
                </a:solidFill>
              </a:rPr>
              <a:t> </a:t>
            </a:r>
            <a:endParaRPr lang="en-US" dirty="0">
              <a:solidFill>
                <a:srgbClr val="0000FF"/>
              </a:solidFill>
            </a:endParaRPr>
          </a:p>
        </p:txBody>
      </p:sp>
      <p:sp>
        <p:nvSpPr>
          <p:cNvPr id="4" name="TextBox 3"/>
          <p:cNvSpPr txBox="1"/>
          <p:nvPr/>
        </p:nvSpPr>
        <p:spPr>
          <a:xfrm>
            <a:off x="2133600" y="345612"/>
            <a:ext cx="6224846" cy="369332"/>
          </a:xfrm>
          <a:prstGeom prst="rect">
            <a:avLst/>
          </a:prstGeom>
          <a:noFill/>
        </p:spPr>
        <p:txBody>
          <a:bodyPr wrap="none" rtlCol="0">
            <a:spAutoFit/>
          </a:bodyPr>
          <a:lstStyle/>
          <a:p>
            <a:r>
              <a:rPr lang="en-US" dirty="0" smtClean="0"/>
              <a:t>Published by Elsevier Academic Press (San Diego) in 2015</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6763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74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157"/>
          <p:cNvSpPr txBox="1">
            <a:spLocks noChangeArrowheads="1"/>
          </p:cNvSpPr>
          <p:nvPr/>
        </p:nvSpPr>
        <p:spPr bwMode="auto">
          <a:xfrm>
            <a:off x="108661" y="105501"/>
            <a:ext cx="8882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600" b="1" dirty="0" smtClean="0">
                <a:latin typeface="Arial" pitchFamily="34" charset="0"/>
                <a:cs typeface="Arial" pitchFamily="34" charset="0"/>
              </a:rPr>
              <a:t>Promega STR Kits </a:t>
            </a:r>
            <a:r>
              <a:rPr lang="en-US" sz="1400" dirty="0" smtClean="0">
                <a:latin typeface="Arial" pitchFamily="34" charset="0"/>
                <a:cs typeface="Arial" pitchFamily="34" charset="0"/>
              </a:rPr>
              <a:t>(Internal Size Standard  CXR ILS600 – 4-dye;  CXR ILS 550 – 5-dye)</a:t>
            </a:r>
            <a:endParaRPr lang="en-US" sz="1600" dirty="0">
              <a:latin typeface="Arial" pitchFamily="34" charset="0"/>
              <a:cs typeface="Arial" pitchFamily="34" charset="0"/>
            </a:endParaRPr>
          </a:p>
        </p:txBody>
      </p:sp>
      <p:grpSp>
        <p:nvGrpSpPr>
          <p:cNvPr id="2" name="Group 222"/>
          <p:cNvGrpSpPr/>
          <p:nvPr/>
        </p:nvGrpSpPr>
        <p:grpSpPr>
          <a:xfrm>
            <a:off x="-9525" y="436582"/>
            <a:ext cx="9180513" cy="433080"/>
            <a:chOff x="-9525" y="436582"/>
            <a:chExt cx="9180513" cy="433080"/>
          </a:xfrm>
        </p:grpSpPr>
        <p:sp>
          <p:nvSpPr>
            <p:cNvPr id="57" name="Line 20"/>
            <p:cNvSpPr>
              <a:spLocks noChangeShapeType="1"/>
            </p:cNvSpPr>
            <p:nvPr/>
          </p:nvSpPr>
          <p:spPr bwMode="auto">
            <a:xfrm flipV="1">
              <a:off x="-9525" y="452459"/>
              <a:ext cx="9180513"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58" name="Line 21"/>
            <p:cNvSpPr>
              <a:spLocks noChangeShapeType="1"/>
            </p:cNvSpPr>
            <p:nvPr/>
          </p:nvSpPr>
          <p:spPr bwMode="auto">
            <a:xfrm>
              <a:off x="329565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59" name="Line 22"/>
            <p:cNvSpPr>
              <a:spLocks noChangeShapeType="1"/>
            </p:cNvSpPr>
            <p:nvPr/>
          </p:nvSpPr>
          <p:spPr bwMode="auto">
            <a:xfrm>
              <a:off x="121920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0" name="Line 23"/>
            <p:cNvSpPr>
              <a:spLocks noChangeShapeType="1"/>
            </p:cNvSpPr>
            <p:nvPr/>
          </p:nvSpPr>
          <p:spPr bwMode="auto">
            <a:xfrm>
              <a:off x="7419975"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1" name="Line 24"/>
            <p:cNvSpPr>
              <a:spLocks noChangeShapeType="1"/>
            </p:cNvSpPr>
            <p:nvPr/>
          </p:nvSpPr>
          <p:spPr bwMode="auto">
            <a:xfrm>
              <a:off x="537210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2" name="Text Box 25"/>
            <p:cNvSpPr txBox="1">
              <a:spLocks noChangeArrowheads="1"/>
            </p:cNvSpPr>
            <p:nvPr/>
          </p:nvSpPr>
          <p:spPr bwMode="auto">
            <a:xfrm>
              <a:off x="857250" y="608052"/>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100 bp</a:t>
              </a:r>
            </a:p>
          </p:txBody>
        </p:sp>
        <p:sp>
          <p:nvSpPr>
            <p:cNvPr id="63" name="Text Box 26"/>
            <p:cNvSpPr txBox="1">
              <a:spLocks noChangeArrowheads="1"/>
            </p:cNvSpPr>
            <p:nvPr/>
          </p:nvSpPr>
          <p:spPr bwMode="auto">
            <a:xfrm>
              <a:off x="7058025"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400 bp</a:t>
              </a:r>
            </a:p>
          </p:txBody>
        </p:sp>
        <p:sp>
          <p:nvSpPr>
            <p:cNvPr id="64" name="Text Box 27"/>
            <p:cNvSpPr txBox="1">
              <a:spLocks noChangeArrowheads="1"/>
            </p:cNvSpPr>
            <p:nvPr/>
          </p:nvSpPr>
          <p:spPr bwMode="auto">
            <a:xfrm>
              <a:off x="4991100"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300 bp</a:t>
              </a:r>
            </a:p>
          </p:txBody>
        </p:sp>
        <p:sp>
          <p:nvSpPr>
            <p:cNvPr id="65" name="Text Box 28"/>
            <p:cNvSpPr txBox="1">
              <a:spLocks noChangeArrowheads="1"/>
            </p:cNvSpPr>
            <p:nvPr/>
          </p:nvSpPr>
          <p:spPr bwMode="auto">
            <a:xfrm>
              <a:off x="2914650"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200 bp</a:t>
              </a:r>
            </a:p>
          </p:txBody>
        </p:sp>
        <p:grpSp>
          <p:nvGrpSpPr>
            <p:cNvPr id="3" name="Group 29"/>
            <p:cNvGrpSpPr>
              <a:grpSpLocks/>
            </p:cNvGrpSpPr>
            <p:nvPr/>
          </p:nvGrpSpPr>
          <p:grpSpPr bwMode="auto">
            <a:xfrm>
              <a:off x="1685925" y="455634"/>
              <a:ext cx="1104900" cy="123840"/>
              <a:chOff x="1194" y="1530"/>
              <a:chExt cx="696" cy="78"/>
            </a:xfrm>
          </p:grpSpPr>
          <p:sp>
            <p:nvSpPr>
              <p:cNvPr id="67" name="Line 30"/>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8" name="Line 31"/>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9" name="Line 32"/>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4" name="Group 33"/>
            <p:cNvGrpSpPr>
              <a:grpSpLocks/>
            </p:cNvGrpSpPr>
            <p:nvPr/>
          </p:nvGrpSpPr>
          <p:grpSpPr bwMode="auto">
            <a:xfrm>
              <a:off x="3810000" y="455634"/>
              <a:ext cx="1104900" cy="123840"/>
              <a:chOff x="1194" y="1530"/>
              <a:chExt cx="696" cy="78"/>
            </a:xfrm>
          </p:grpSpPr>
          <p:sp>
            <p:nvSpPr>
              <p:cNvPr id="71" name="Line 34"/>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2" name="Line 35"/>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3" name="Line 36"/>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5" name="Group 37"/>
            <p:cNvGrpSpPr>
              <a:grpSpLocks/>
            </p:cNvGrpSpPr>
            <p:nvPr/>
          </p:nvGrpSpPr>
          <p:grpSpPr bwMode="auto">
            <a:xfrm>
              <a:off x="5848350" y="436582"/>
              <a:ext cx="1104900" cy="123840"/>
              <a:chOff x="1194" y="1530"/>
              <a:chExt cx="696" cy="78"/>
            </a:xfrm>
          </p:grpSpPr>
          <p:sp>
            <p:nvSpPr>
              <p:cNvPr id="75" name="Line 38"/>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6" name="Line 39"/>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7" name="Line 40"/>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6" name="Group 41"/>
            <p:cNvGrpSpPr>
              <a:grpSpLocks/>
            </p:cNvGrpSpPr>
            <p:nvPr/>
          </p:nvGrpSpPr>
          <p:grpSpPr bwMode="auto">
            <a:xfrm>
              <a:off x="109538" y="474687"/>
              <a:ext cx="533400" cy="114314"/>
              <a:chOff x="1194" y="1536"/>
              <a:chExt cx="336" cy="72"/>
            </a:xfrm>
          </p:grpSpPr>
          <p:sp>
            <p:nvSpPr>
              <p:cNvPr id="79" name="Line 42"/>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80" name="Line 44"/>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7" name="Group 60"/>
            <p:cNvGrpSpPr>
              <a:grpSpLocks/>
            </p:cNvGrpSpPr>
            <p:nvPr/>
          </p:nvGrpSpPr>
          <p:grpSpPr bwMode="auto">
            <a:xfrm>
              <a:off x="7900988" y="446108"/>
              <a:ext cx="1104900" cy="123840"/>
              <a:chOff x="1194" y="1530"/>
              <a:chExt cx="696" cy="78"/>
            </a:xfrm>
          </p:grpSpPr>
          <p:sp>
            <p:nvSpPr>
              <p:cNvPr id="82" name="Line 61"/>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83" name="Line 62"/>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84" name="Line 63"/>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sp>
        <p:nvSpPr>
          <p:cNvPr id="103" name="Rectangle 102"/>
          <p:cNvSpPr/>
          <p:nvPr/>
        </p:nvSpPr>
        <p:spPr>
          <a:xfrm rot="16200000">
            <a:off x="-453375" y="1460676"/>
            <a:ext cx="1412566" cy="369332"/>
          </a:xfrm>
          <a:prstGeom prst="rect">
            <a:avLst/>
          </a:prstGeom>
          <a:ln>
            <a:solidFill>
              <a:schemeClr val="tx1"/>
            </a:solidFill>
          </a:ln>
        </p:spPr>
        <p:txBody>
          <a:bodyPr wrap="none">
            <a:spAutoFit/>
          </a:bodyPr>
          <a:lstStyle/>
          <a:p>
            <a:r>
              <a:rPr lang="en-US" sz="1400" b="1" dirty="0" smtClean="0"/>
              <a:t>PowerPlex</a:t>
            </a:r>
            <a:r>
              <a:rPr lang="en-US" b="1" dirty="0" smtClean="0"/>
              <a:t> 16</a:t>
            </a:r>
            <a:endParaRPr lang="en-US" dirty="0"/>
          </a:p>
        </p:txBody>
      </p:sp>
      <p:cxnSp>
        <p:nvCxnSpPr>
          <p:cNvPr id="162" name="Straight Connector 161"/>
          <p:cNvCxnSpPr/>
          <p:nvPr/>
        </p:nvCxnSpPr>
        <p:spPr>
          <a:xfrm>
            <a:off x="1353534" y="2188138"/>
            <a:ext cx="249302" cy="8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227683" y="1868545"/>
            <a:ext cx="463588" cy="307777"/>
          </a:xfrm>
          <a:prstGeom prst="rect">
            <a:avLst/>
          </a:prstGeom>
          <a:noFill/>
        </p:spPr>
        <p:txBody>
          <a:bodyPr wrap="none" rtlCol="0">
            <a:spAutoFit/>
          </a:bodyPr>
          <a:lstStyle/>
          <a:p>
            <a:pPr algn="ctr"/>
            <a:r>
              <a:rPr lang="en-US" sz="1400" b="1" dirty="0" smtClean="0"/>
              <a:t>AM</a:t>
            </a:r>
            <a:endParaRPr lang="en-US" sz="1400" b="1" dirty="0"/>
          </a:p>
        </p:txBody>
      </p:sp>
      <p:cxnSp>
        <p:nvCxnSpPr>
          <p:cNvPr id="175" name="Straight Connector 174"/>
          <p:cNvCxnSpPr/>
          <p:nvPr/>
        </p:nvCxnSpPr>
        <p:spPr>
          <a:xfrm>
            <a:off x="5667429" y="2188138"/>
            <a:ext cx="3247971" cy="4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767840" y="2188138"/>
            <a:ext cx="13411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799926" y="2188138"/>
            <a:ext cx="742926" cy="2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2144822" y="1868545"/>
            <a:ext cx="573940" cy="307777"/>
          </a:xfrm>
          <a:prstGeom prst="rect">
            <a:avLst/>
          </a:prstGeom>
          <a:noFill/>
        </p:spPr>
        <p:txBody>
          <a:bodyPr wrap="none" rtlCol="0">
            <a:spAutoFit/>
          </a:bodyPr>
          <a:lstStyle/>
          <a:p>
            <a:pPr algn="ctr"/>
            <a:r>
              <a:rPr lang="en-US" sz="1400" b="1" dirty="0" smtClean="0"/>
              <a:t>vWA</a:t>
            </a:r>
            <a:endParaRPr lang="en-US" sz="1400" b="1" dirty="0"/>
          </a:p>
        </p:txBody>
      </p:sp>
      <p:sp>
        <p:nvSpPr>
          <p:cNvPr id="158" name="TextBox 157"/>
          <p:cNvSpPr txBox="1"/>
          <p:nvPr/>
        </p:nvSpPr>
        <p:spPr>
          <a:xfrm>
            <a:off x="4839706" y="1868545"/>
            <a:ext cx="673582" cy="307777"/>
          </a:xfrm>
          <a:prstGeom prst="rect">
            <a:avLst/>
          </a:prstGeom>
          <a:noFill/>
        </p:spPr>
        <p:txBody>
          <a:bodyPr wrap="none" rtlCol="0">
            <a:spAutoFit/>
          </a:bodyPr>
          <a:lstStyle/>
          <a:p>
            <a:pPr algn="ctr"/>
            <a:r>
              <a:rPr lang="en-US" sz="1400" b="1" dirty="0" smtClean="0"/>
              <a:t>TPOX</a:t>
            </a:r>
            <a:endParaRPr lang="en-US" sz="1400" b="1" dirty="0"/>
          </a:p>
        </p:txBody>
      </p:sp>
      <p:cxnSp>
        <p:nvCxnSpPr>
          <p:cNvPr id="164" name="Straight Connector 163"/>
          <p:cNvCxnSpPr/>
          <p:nvPr/>
        </p:nvCxnSpPr>
        <p:spPr>
          <a:xfrm>
            <a:off x="4880979" y="1435895"/>
            <a:ext cx="1914249" cy="88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5436443" y="1114357"/>
            <a:ext cx="832280" cy="307777"/>
          </a:xfrm>
          <a:prstGeom prst="rect">
            <a:avLst/>
          </a:prstGeom>
          <a:noFill/>
        </p:spPr>
        <p:txBody>
          <a:bodyPr wrap="none" rtlCol="0">
            <a:spAutoFit/>
          </a:bodyPr>
          <a:lstStyle/>
          <a:p>
            <a:pPr algn="ctr"/>
            <a:r>
              <a:rPr lang="en-US" sz="1400" b="1" dirty="0" smtClean="0">
                <a:solidFill>
                  <a:srgbClr val="0000FF"/>
                </a:solidFill>
              </a:rPr>
              <a:t>D18S51</a:t>
            </a:r>
            <a:endParaRPr lang="en-US" sz="1400" b="1" dirty="0">
              <a:solidFill>
                <a:srgbClr val="0000FF"/>
              </a:solidFill>
            </a:endParaRPr>
          </a:p>
        </p:txBody>
      </p:sp>
      <p:cxnSp>
        <p:nvCxnSpPr>
          <p:cNvPr id="173" name="Straight Connector 172"/>
          <p:cNvCxnSpPr/>
          <p:nvPr/>
        </p:nvCxnSpPr>
        <p:spPr>
          <a:xfrm flipV="1">
            <a:off x="7033458" y="1436764"/>
            <a:ext cx="1921356" cy="1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7622612" y="1114357"/>
            <a:ext cx="841898" cy="307777"/>
          </a:xfrm>
          <a:prstGeom prst="rect">
            <a:avLst/>
          </a:prstGeom>
          <a:noFill/>
        </p:spPr>
        <p:txBody>
          <a:bodyPr wrap="none" rtlCol="0">
            <a:spAutoFit/>
          </a:bodyPr>
          <a:lstStyle/>
          <a:p>
            <a:pPr algn="ctr"/>
            <a:r>
              <a:rPr lang="en-US" sz="1400" b="1" dirty="0" smtClean="0">
                <a:solidFill>
                  <a:srgbClr val="0000FF"/>
                </a:solidFill>
              </a:rPr>
              <a:t>Penta E</a:t>
            </a:r>
            <a:endParaRPr lang="en-US" sz="1400" b="1" dirty="0">
              <a:solidFill>
                <a:srgbClr val="0000FF"/>
              </a:solidFill>
            </a:endParaRPr>
          </a:p>
        </p:txBody>
      </p:sp>
      <p:sp>
        <p:nvSpPr>
          <p:cNvPr id="180" name="TextBox 179"/>
          <p:cNvSpPr txBox="1"/>
          <p:nvPr/>
        </p:nvSpPr>
        <p:spPr>
          <a:xfrm>
            <a:off x="6839211" y="1868545"/>
            <a:ext cx="562976" cy="307777"/>
          </a:xfrm>
          <a:prstGeom prst="rect">
            <a:avLst/>
          </a:prstGeom>
          <a:noFill/>
        </p:spPr>
        <p:txBody>
          <a:bodyPr wrap="none" rtlCol="0">
            <a:spAutoFit/>
          </a:bodyPr>
          <a:lstStyle/>
          <a:p>
            <a:pPr algn="ctr"/>
            <a:r>
              <a:rPr lang="en-US" sz="1400" b="1" dirty="0" smtClean="0"/>
              <a:t>FGA</a:t>
            </a:r>
            <a:endParaRPr lang="en-US" sz="1400" b="1" dirty="0"/>
          </a:p>
        </p:txBody>
      </p:sp>
      <p:cxnSp>
        <p:nvCxnSpPr>
          <p:cNvPr id="183" name="Straight Connector 182"/>
          <p:cNvCxnSpPr/>
          <p:nvPr/>
        </p:nvCxnSpPr>
        <p:spPr>
          <a:xfrm>
            <a:off x="1196090" y="1797413"/>
            <a:ext cx="110769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322332" y="1486543"/>
            <a:ext cx="832280" cy="307777"/>
          </a:xfrm>
          <a:prstGeom prst="rect">
            <a:avLst/>
          </a:prstGeom>
          <a:noFill/>
        </p:spPr>
        <p:txBody>
          <a:bodyPr wrap="none" rtlCol="0">
            <a:spAutoFit/>
          </a:bodyPr>
          <a:lstStyle/>
          <a:p>
            <a:pPr algn="ctr"/>
            <a:r>
              <a:rPr lang="en-US" sz="1400" b="1" dirty="0" smtClean="0">
                <a:solidFill>
                  <a:srgbClr val="008000"/>
                </a:solidFill>
              </a:rPr>
              <a:t>D5S818</a:t>
            </a:r>
            <a:endParaRPr lang="en-US" sz="1400" b="1" dirty="0">
              <a:solidFill>
                <a:srgbClr val="008000"/>
              </a:solidFill>
            </a:endParaRPr>
          </a:p>
        </p:txBody>
      </p:sp>
      <p:cxnSp>
        <p:nvCxnSpPr>
          <p:cNvPr id="152" name="Straight Connector 151"/>
          <p:cNvCxnSpPr/>
          <p:nvPr/>
        </p:nvCxnSpPr>
        <p:spPr>
          <a:xfrm>
            <a:off x="5838305" y="1797413"/>
            <a:ext cx="83820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5791773" y="1486543"/>
            <a:ext cx="902812" cy="307777"/>
          </a:xfrm>
          <a:prstGeom prst="rect">
            <a:avLst/>
          </a:prstGeom>
          <a:noFill/>
          <a:ln>
            <a:noFill/>
          </a:ln>
        </p:spPr>
        <p:txBody>
          <a:bodyPr wrap="none" rtlCol="0">
            <a:spAutoFit/>
          </a:bodyPr>
          <a:lstStyle/>
          <a:p>
            <a:pPr algn="ctr"/>
            <a:r>
              <a:rPr lang="en-US" sz="1400" b="1" dirty="0" smtClean="0">
                <a:solidFill>
                  <a:srgbClr val="008000"/>
                </a:solidFill>
              </a:rPr>
              <a:t>CSF1PO</a:t>
            </a:r>
            <a:endParaRPr lang="en-US" sz="1400" b="1" dirty="0">
              <a:solidFill>
                <a:srgbClr val="008000"/>
              </a:solidFill>
            </a:endParaRPr>
          </a:p>
        </p:txBody>
      </p:sp>
      <p:cxnSp>
        <p:nvCxnSpPr>
          <p:cNvPr id="160" name="Straight Connector 159"/>
          <p:cNvCxnSpPr/>
          <p:nvPr/>
        </p:nvCxnSpPr>
        <p:spPr>
          <a:xfrm flipV="1">
            <a:off x="3400810" y="2188138"/>
            <a:ext cx="1300245"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180885" y="1435896"/>
            <a:ext cx="1343410" cy="87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605235" y="1868545"/>
            <a:ext cx="921792" cy="307777"/>
          </a:xfrm>
          <a:prstGeom prst="rect">
            <a:avLst/>
          </a:prstGeom>
          <a:noFill/>
        </p:spPr>
        <p:txBody>
          <a:bodyPr wrap="none" rtlCol="0">
            <a:spAutoFit/>
          </a:bodyPr>
          <a:lstStyle/>
          <a:p>
            <a:pPr algn="ctr"/>
            <a:r>
              <a:rPr lang="en-US" sz="1400" b="1" dirty="0" smtClean="0"/>
              <a:t>D8S1179</a:t>
            </a:r>
            <a:endParaRPr lang="en-US" sz="1400" b="1" dirty="0"/>
          </a:p>
        </p:txBody>
      </p:sp>
      <p:sp>
        <p:nvSpPr>
          <p:cNvPr id="167" name="TextBox 166"/>
          <p:cNvSpPr txBox="1"/>
          <p:nvPr/>
        </p:nvSpPr>
        <p:spPr>
          <a:xfrm>
            <a:off x="3423883" y="1114357"/>
            <a:ext cx="822405" cy="307777"/>
          </a:xfrm>
          <a:prstGeom prst="rect">
            <a:avLst/>
          </a:prstGeom>
          <a:noFill/>
        </p:spPr>
        <p:txBody>
          <a:bodyPr wrap="none" rtlCol="0">
            <a:spAutoFit/>
          </a:bodyPr>
          <a:lstStyle/>
          <a:p>
            <a:pPr algn="ctr"/>
            <a:r>
              <a:rPr lang="en-US" sz="1400" b="1" dirty="0" smtClean="0">
                <a:solidFill>
                  <a:srgbClr val="0000FF"/>
                </a:solidFill>
              </a:rPr>
              <a:t>D21S11</a:t>
            </a:r>
            <a:endParaRPr lang="en-US" sz="1400" b="1" dirty="0">
              <a:solidFill>
                <a:srgbClr val="0000FF"/>
              </a:solidFill>
            </a:endParaRPr>
          </a:p>
        </p:txBody>
      </p:sp>
      <p:cxnSp>
        <p:nvCxnSpPr>
          <p:cNvPr id="185" name="Straight Connector 184"/>
          <p:cNvCxnSpPr/>
          <p:nvPr/>
        </p:nvCxnSpPr>
        <p:spPr>
          <a:xfrm>
            <a:off x="3459230" y="1797413"/>
            <a:ext cx="103149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559884" y="1486543"/>
            <a:ext cx="832280" cy="307777"/>
          </a:xfrm>
          <a:prstGeom prst="rect">
            <a:avLst/>
          </a:prstGeom>
          <a:noFill/>
        </p:spPr>
        <p:txBody>
          <a:bodyPr wrap="none" rtlCol="0">
            <a:spAutoFit/>
          </a:bodyPr>
          <a:lstStyle/>
          <a:p>
            <a:pPr algn="ctr"/>
            <a:r>
              <a:rPr lang="en-US" sz="1400" b="1" dirty="0" smtClean="0">
                <a:solidFill>
                  <a:srgbClr val="008000"/>
                </a:solidFill>
              </a:rPr>
              <a:t>D7S820</a:t>
            </a:r>
            <a:endParaRPr lang="en-US" sz="1400" b="1" dirty="0">
              <a:solidFill>
                <a:srgbClr val="008000"/>
              </a:solidFill>
            </a:endParaRPr>
          </a:p>
        </p:txBody>
      </p:sp>
      <p:cxnSp>
        <p:nvCxnSpPr>
          <p:cNvPr id="149" name="Straight Connector 148"/>
          <p:cNvCxnSpPr/>
          <p:nvPr/>
        </p:nvCxnSpPr>
        <p:spPr>
          <a:xfrm>
            <a:off x="990600" y="1436775"/>
            <a:ext cx="115824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528816" y="1797413"/>
            <a:ext cx="108204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118615" y="1114357"/>
            <a:ext cx="931665" cy="307777"/>
          </a:xfrm>
          <a:prstGeom prst="rect">
            <a:avLst/>
          </a:prstGeom>
          <a:noFill/>
        </p:spPr>
        <p:txBody>
          <a:bodyPr wrap="none" rtlCol="0">
            <a:spAutoFit/>
          </a:bodyPr>
          <a:lstStyle/>
          <a:p>
            <a:pPr algn="ctr"/>
            <a:r>
              <a:rPr lang="en-US" sz="1400" b="1" dirty="0" smtClean="0">
                <a:solidFill>
                  <a:srgbClr val="0000FF"/>
                </a:solidFill>
              </a:rPr>
              <a:t>D3S1358</a:t>
            </a:r>
            <a:endParaRPr lang="en-US" sz="1400" b="1" dirty="0">
              <a:solidFill>
                <a:srgbClr val="0000FF"/>
              </a:solidFill>
            </a:endParaRPr>
          </a:p>
        </p:txBody>
      </p:sp>
      <p:sp>
        <p:nvSpPr>
          <p:cNvPr id="156" name="TextBox 155"/>
          <p:cNvSpPr txBox="1"/>
          <p:nvPr/>
        </p:nvSpPr>
        <p:spPr>
          <a:xfrm>
            <a:off x="4607030" y="1486543"/>
            <a:ext cx="931665" cy="307777"/>
          </a:xfrm>
          <a:prstGeom prst="rect">
            <a:avLst/>
          </a:prstGeom>
          <a:noFill/>
        </p:spPr>
        <p:txBody>
          <a:bodyPr wrap="none" rtlCol="0">
            <a:spAutoFit/>
          </a:bodyPr>
          <a:lstStyle/>
          <a:p>
            <a:pPr algn="ctr"/>
            <a:r>
              <a:rPr lang="en-US" sz="1400" b="1" dirty="0" smtClean="0">
                <a:solidFill>
                  <a:srgbClr val="008000"/>
                </a:solidFill>
              </a:rPr>
              <a:t>D16S539</a:t>
            </a:r>
            <a:endParaRPr lang="en-US" sz="1400" b="1" dirty="0">
              <a:solidFill>
                <a:srgbClr val="008000"/>
              </a:solidFill>
            </a:endParaRPr>
          </a:p>
        </p:txBody>
      </p:sp>
      <p:cxnSp>
        <p:nvCxnSpPr>
          <p:cNvPr id="174" name="Straight Connector 173"/>
          <p:cNvCxnSpPr/>
          <p:nvPr/>
        </p:nvCxnSpPr>
        <p:spPr>
          <a:xfrm>
            <a:off x="2197736" y="1436226"/>
            <a:ext cx="942590" cy="54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2349305" y="1114357"/>
            <a:ext cx="622286" cy="307777"/>
          </a:xfrm>
          <a:prstGeom prst="rect">
            <a:avLst/>
          </a:prstGeom>
          <a:noFill/>
        </p:spPr>
        <p:txBody>
          <a:bodyPr wrap="none" rtlCol="0">
            <a:spAutoFit/>
          </a:bodyPr>
          <a:lstStyle/>
          <a:p>
            <a:pPr algn="ctr"/>
            <a:r>
              <a:rPr lang="en-US" sz="1400" b="1" dirty="0" smtClean="0">
                <a:solidFill>
                  <a:srgbClr val="0000FF"/>
                </a:solidFill>
              </a:rPr>
              <a:t>TH01</a:t>
            </a:r>
            <a:endParaRPr lang="en-US" sz="1400" b="1" dirty="0">
              <a:solidFill>
                <a:srgbClr val="0000FF"/>
              </a:solidFill>
            </a:endParaRPr>
          </a:p>
        </p:txBody>
      </p:sp>
      <p:cxnSp>
        <p:nvCxnSpPr>
          <p:cNvPr id="184" name="Straight Connector 183"/>
          <p:cNvCxnSpPr/>
          <p:nvPr/>
        </p:nvCxnSpPr>
        <p:spPr>
          <a:xfrm>
            <a:off x="2368767" y="1797413"/>
            <a:ext cx="105054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2413943" y="1486543"/>
            <a:ext cx="931665" cy="307777"/>
          </a:xfrm>
          <a:prstGeom prst="rect">
            <a:avLst/>
          </a:prstGeom>
          <a:noFill/>
        </p:spPr>
        <p:txBody>
          <a:bodyPr wrap="none" rtlCol="0">
            <a:spAutoFit/>
          </a:bodyPr>
          <a:lstStyle/>
          <a:p>
            <a:pPr algn="ctr"/>
            <a:r>
              <a:rPr lang="en-US" sz="1400" b="1" dirty="0" smtClean="0">
                <a:solidFill>
                  <a:srgbClr val="008000"/>
                </a:solidFill>
              </a:rPr>
              <a:t>D13S317</a:t>
            </a:r>
            <a:endParaRPr lang="en-US" sz="1400" b="1" dirty="0">
              <a:solidFill>
                <a:srgbClr val="008000"/>
              </a:solidFill>
            </a:endParaRPr>
          </a:p>
        </p:txBody>
      </p:sp>
      <p:cxnSp>
        <p:nvCxnSpPr>
          <p:cNvPr id="193" name="Straight Connector 192"/>
          <p:cNvCxnSpPr/>
          <p:nvPr/>
        </p:nvCxnSpPr>
        <p:spPr>
          <a:xfrm>
            <a:off x="6906016" y="1797413"/>
            <a:ext cx="1717722" cy="1958"/>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370752" y="1486543"/>
            <a:ext cx="851515" cy="307777"/>
          </a:xfrm>
          <a:prstGeom prst="rect">
            <a:avLst/>
          </a:prstGeom>
          <a:noFill/>
        </p:spPr>
        <p:txBody>
          <a:bodyPr wrap="none" rtlCol="0">
            <a:spAutoFit/>
          </a:bodyPr>
          <a:lstStyle/>
          <a:p>
            <a:pPr algn="ctr"/>
            <a:r>
              <a:rPr lang="en-US" sz="1400" b="1" dirty="0" smtClean="0">
                <a:solidFill>
                  <a:srgbClr val="008000"/>
                </a:solidFill>
              </a:rPr>
              <a:t>Penta D</a:t>
            </a:r>
            <a:endParaRPr lang="en-US" sz="1400" b="1" dirty="0">
              <a:solidFill>
                <a:srgbClr val="008000"/>
              </a:solidFill>
            </a:endParaRPr>
          </a:p>
        </p:txBody>
      </p:sp>
      <p:sp>
        <p:nvSpPr>
          <p:cNvPr id="101" name="Rectangle 100"/>
          <p:cNvSpPr/>
          <p:nvPr/>
        </p:nvSpPr>
        <p:spPr>
          <a:xfrm rot="16200000">
            <a:off x="-895803" y="3412448"/>
            <a:ext cx="2297424" cy="369332"/>
          </a:xfrm>
          <a:prstGeom prst="rect">
            <a:avLst/>
          </a:prstGeom>
          <a:ln>
            <a:solidFill>
              <a:schemeClr val="tx1"/>
            </a:solidFill>
          </a:ln>
        </p:spPr>
        <p:txBody>
          <a:bodyPr wrap="none">
            <a:spAutoFit/>
          </a:bodyPr>
          <a:lstStyle/>
          <a:p>
            <a:r>
              <a:rPr lang="en-US" sz="1400" b="1" dirty="0" smtClean="0"/>
              <a:t>PowerPlex</a:t>
            </a:r>
            <a:r>
              <a:rPr lang="en-US" b="1" dirty="0" smtClean="0"/>
              <a:t> ESI 17 </a:t>
            </a:r>
            <a:r>
              <a:rPr lang="en-US" sz="1600" b="1" dirty="0" smtClean="0"/>
              <a:t>Pro</a:t>
            </a:r>
            <a:endParaRPr lang="en-US" sz="1600" b="1" dirty="0"/>
          </a:p>
        </p:txBody>
      </p:sp>
      <p:sp>
        <p:nvSpPr>
          <p:cNvPr id="270" name="Rectangle 269"/>
          <p:cNvSpPr/>
          <p:nvPr/>
        </p:nvSpPr>
        <p:spPr>
          <a:xfrm rot="16200000">
            <a:off x="-692937" y="5601760"/>
            <a:ext cx="1912703" cy="369332"/>
          </a:xfrm>
          <a:prstGeom prst="rect">
            <a:avLst/>
          </a:prstGeom>
          <a:ln>
            <a:solidFill>
              <a:schemeClr val="tx1"/>
            </a:solidFill>
          </a:ln>
        </p:spPr>
        <p:txBody>
          <a:bodyPr wrap="none">
            <a:spAutoFit/>
          </a:bodyPr>
          <a:lstStyle/>
          <a:p>
            <a:r>
              <a:rPr lang="en-US" sz="1400" b="1" dirty="0" smtClean="0"/>
              <a:t>PowerPlex</a:t>
            </a:r>
            <a:r>
              <a:rPr lang="en-US" b="1" dirty="0" smtClean="0"/>
              <a:t> Fusion</a:t>
            </a:r>
            <a:endParaRPr lang="en-US" dirty="0"/>
          </a:p>
        </p:txBody>
      </p:sp>
      <p:grpSp>
        <p:nvGrpSpPr>
          <p:cNvPr id="8" name="Group 405"/>
          <p:cNvGrpSpPr/>
          <p:nvPr/>
        </p:nvGrpSpPr>
        <p:grpSpPr>
          <a:xfrm>
            <a:off x="703330" y="6290536"/>
            <a:ext cx="8240574" cy="341983"/>
            <a:chOff x="703330" y="6351496"/>
            <a:chExt cx="8240574" cy="341983"/>
          </a:xfrm>
        </p:grpSpPr>
        <p:grpSp>
          <p:nvGrpSpPr>
            <p:cNvPr id="9" name="Group 291"/>
            <p:cNvGrpSpPr/>
            <p:nvPr/>
          </p:nvGrpSpPr>
          <p:grpSpPr>
            <a:xfrm>
              <a:off x="2064770" y="6364123"/>
              <a:ext cx="1141632" cy="329356"/>
              <a:chOff x="4076450" y="2615083"/>
              <a:chExt cx="1141632" cy="329356"/>
            </a:xfrm>
          </p:grpSpPr>
          <p:cxnSp>
            <p:nvCxnSpPr>
              <p:cNvPr id="293" name="Straight Connector 292"/>
              <p:cNvCxnSpPr/>
              <p:nvPr/>
            </p:nvCxnSpPr>
            <p:spPr>
              <a:xfrm>
                <a:off x="4076450" y="2943008"/>
                <a:ext cx="1141632" cy="14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4185515" y="2615083"/>
                <a:ext cx="931665" cy="307777"/>
              </a:xfrm>
              <a:prstGeom prst="rect">
                <a:avLst/>
              </a:prstGeom>
              <a:noFill/>
            </p:spPr>
            <p:txBody>
              <a:bodyPr wrap="none" rtlCol="0">
                <a:spAutoFit/>
              </a:bodyPr>
              <a:lstStyle/>
              <a:p>
                <a:pPr algn="ctr"/>
                <a:r>
                  <a:rPr lang="en-US" sz="1400" b="1" dirty="0" smtClean="0">
                    <a:solidFill>
                      <a:srgbClr val="FF0000"/>
                    </a:solidFill>
                  </a:rPr>
                  <a:t>D12S391</a:t>
                </a:r>
                <a:endParaRPr lang="en-US" sz="1400" b="1" dirty="0">
                  <a:solidFill>
                    <a:srgbClr val="FF0000"/>
                  </a:solidFill>
                </a:endParaRPr>
              </a:p>
            </p:txBody>
          </p:sp>
        </p:grpSp>
        <p:grpSp>
          <p:nvGrpSpPr>
            <p:cNvPr id="10" name="Group 297"/>
            <p:cNvGrpSpPr/>
            <p:nvPr/>
          </p:nvGrpSpPr>
          <p:grpSpPr>
            <a:xfrm>
              <a:off x="703330" y="6358664"/>
              <a:ext cx="1300245" cy="334815"/>
              <a:chOff x="1968250" y="1506785"/>
              <a:chExt cx="1300245" cy="334815"/>
            </a:xfrm>
          </p:grpSpPr>
          <p:cxnSp>
            <p:nvCxnSpPr>
              <p:cNvPr id="299" name="Straight Connector 298"/>
              <p:cNvCxnSpPr/>
              <p:nvPr/>
            </p:nvCxnSpPr>
            <p:spPr>
              <a:xfrm flipV="1">
                <a:off x="1968250" y="1841599"/>
                <a:ext cx="130024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0" name="TextBox 299"/>
              <p:cNvSpPr txBox="1"/>
              <p:nvPr/>
            </p:nvSpPr>
            <p:spPr>
              <a:xfrm>
                <a:off x="2172675" y="1506785"/>
                <a:ext cx="921792" cy="307777"/>
              </a:xfrm>
              <a:prstGeom prst="rect">
                <a:avLst/>
              </a:prstGeom>
              <a:noFill/>
            </p:spPr>
            <p:txBody>
              <a:bodyPr wrap="none" rtlCol="0">
                <a:spAutoFit/>
              </a:bodyPr>
              <a:lstStyle/>
              <a:p>
                <a:pPr algn="ctr"/>
                <a:r>
                  <a:rPr lang="en-US" sz="1400" b="1" dirty="0" smtClean="0">
                    <a:solidFill>
                      <a:srgbClr val="FF0000"/>
                    </a:solidFill>
                  </a:rPr>
                  <a:t>D8S1179</a:t>
                </a:r>
                <a:endParaRPr lang="en-US" sz="1400" b="1" dirty="0">
                  <a:solidFill>
                    <a:srgbClr val="FF0000"/>
                  </a:solidFill>
                </a:endParaRPr>
              </a:p>
            </p:txBody>
          </p:sp>
        </p:grpSp>
        <p:grpSp>
          <p:nvGrpSpPr>
            <p:cNvPr id="11" name="Group 312"/>
            <p:cNvGrpSpPr/>
            <p:nvPr/>
          </p:nvGrpSpPr>
          <p:grpSpPr>
            <a:xfrm>
              <a:off x="3288073" y="6351939"/>
              <a:ext cx="1096830" cy="341540"/>
              <a:chOff x="2063500" y="1870467"/>
              <a:chExt cx="1096830" cy="341540"/>
            </a:xfrm>
          </p:grpSpPr>
          <p:cxnSp>
            <p:nvCxnSpPr>
              <p:cNvPr id="314" name="Straight Connector 313"/>
              <p:cNvCxnSpPr/>
              <p:nvPr/>
            </p:nvCxnSpPr>
            <p:spPr>
              <a:xfrm flipV="1">
                <a:off x="2063500" y="2209690"/>
                <a:ext cx="1096442" cy="23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5" name="TextBox 314"/>
              <p:cNvSpPr txBox="1"/>
              <p:nvPr/>
            </p:nvSpPr>
            <p:spPr>
              <a:xfrm>
                <a:off x="2228665" y="1870467"/>
                <a:ext cx="931665" cy="307777"/>
              </a:xfrm>
              <a:prstGeom prst="rect">
                <a:avLst/>
              </a:prstGeom>
              <a:noFill/>
            </p:spPr>
            <p:txBody>
              <a:bodyPr wrap="none" rtlCol="0">
                <a:spAutoFit/>
              </a:bodyPr>
              <a:lstStyle/>
              <a:p>
                <a:pPr algn="ctr"/>
                <a:r>
                  <a:rPr lang="en-US" sz="1400" b="1" dirty="0" smtClean="0">
                    <a:solidFill>
                      <a:srgbClr val="FF0000"/>
                    </a:solidFill>
                  </a:rPr>
                  <a:t>D19S433</a:t>
                </a:r>
                <a:endParaRPr lang="en-US" sz="1400" b="1" dirty="0">
                  <a:solidFill>
                    <a:srgbClr val="FF0000"/>
                  </a:solidFill>
                </a:endParaRPr>
              </a:p>
            </p:txBody>
          </p:sp>
        </p:grpSp>
        <p:grpSp>
          <p:nvGrpSpPr>
            <p:cNvPr id="12" name="Group 321"/>
            <p:cNvGrpSpPr/>
            <p:nvPr/>
          </p:nvGrpSpPr>
          <p:grpSpPr>
            <a:xfrm>
              <a:off x="4608580" y="6351496"/>
              <a:ext cx="3247971" cy="341983"/>
              <a:chOff x="4273300" y="1870467"/>
              <a:chExt cx="3247971" cy="341983"/>
            </a:xfrm>
          </p:grpSpPr>
          <p:cxnSp>
            <p:nvCxnSpPr>
              <p:cNvPr id="323" name="Straight Connector 322"/>
              <p:cNvCxnSpPr/>
              <p:nvPr/>
            </p:nvCxnSpPr>
            <p:spPr>
              <a:xfrm>
                <a:off x="4273300" y="2212005"/>
                <a:ext cx="3247971" cy="4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5445082" y="1870467"/>
                <a:ext cx="562976" cy="307777"/>
              </a:xfrm>
              <a:prstGeom prst="rect">
                <a:avLst/>
              </a:prstGeom>
              <a:noFill/>
            </p:spPr>
            <p:txBody>
              <a:bodyPr wrap="none" rtlCol="0">
                <a:spAutoFit/>
              </a:bodyPr>
              <a:lstStyle/>
              <a:p>
                <a:pPr algn="ctr"/>
                <a:r>
                  <a:rPr lang="en-US" sz="1400" b="1" dirty="0" smtClean="0">
                    <a:solidFill>
                      <a:srgbClr val="FF0000"/>
                    </a:solidFill>
                  </a:rPr>
                  <a:t>FGA</a:t>
                </a:r>
                <a:endParaRPr lang="en-US" sz="1400" b="1" dirty="0">
                  <a:solidFill>
                    <a:srgbClr val="FF0000"/>
                  </a:solidFill>
                </a:endParaRPr>
              </a:p>
            </p:txBody>
          </p:sp>
        </p:grpSp>
        <p:grpSp>
          <p:nvGrpSpPr>
            <p:cNvPr id="13" name="Group 327"/>
            <p:cNvGrpSpPr/>
            <p:nvPr/>
          </p:nvGrpSpPr>
          <p:grpSpPr>
            <a:xfrm>
              <a:off x="7912853" y="6374746"/>
              <a:ext cx="1031051" cy="318733"/>
              <a:chOff x="1146293" y="2241228"/>
              <a:chExt cx="1031051" cy="318733"/>
            </a:xfrm>
          </p:grpSpPr>
          <p:cxnSp>
            <p:nvCxnSpPr>
              <p:cNvPr id="329" name="Straight Connector 328"/>
              <p:cNvCxnSpPr/>
              <p:nvPr/>
            </p:nvCxnSpPr>
            <p:spPr>
              <a:xfrm>
                <a:off x="1238000" y="2559413"/>
                <a:ext cx="879090" cy="5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0" name="TextBox 329"/>
              <p:cNvSpPr txBox="1"/>
              <p:nvPr/>
            </p:nvSpPr>
            <p:spPr>
              <a:xfrm>
                <a:off x="1146293" y="2241228"/>
                <a:ext cx="1031051" cy="307777"/>
              </a:xfrm>
              <a:prstGeom prst="rect">
                <a:avLst/>
              </a:prstGeom>
              <a:noFill/>
            </p:spPr>
            <p:txBody>
              <a:bodyPr wrap="none" rtlCol="0">
                <a:spAutoFit/>
              </a:bodyPr>
              <a:lstStyle/>
              <a:p>
                <a:pPr algn="ctr"/>
                <a:r>
                  <a:rPr lang="en-US" sz="1400" b="1" dirty="0" smtClean="0">
                    <a:solidFill>
                      <a:srgbClr val="FF0000"/>
                    </a:solidFill>
                  </a:rPr>
                  <a:t>D22S1045</a:t>
                </a:r>
                <a:endParaRPr lang="en-US" sz="1400" b="1" dirty="0">
                  <a:solidFill>
                    <a:srgbClr val="FF0000"/>
                  </a:solidFill>
                </a:endParaRPr>
              </a:p>
            </p:txBody>
          </p:sp>
        </p:grpSp>
      </p:grpSp>
      <p:grpSp>
        <p:nvGrpSpPr>
          <p:cNvPr id="14" name="Group 404"/>
          <p:cNvGrpSpPr/>
          <p:nvPr/>
        </p:nvGrpSpPr>
        <p:grpSpPr>
          <a:xfrm>
            <a:off x="596040" y="5889511"/>
            <a:ext cx="8532720" cy="342087"/>
            <a:chOff x="596040" y="5859031"/>
            <a:chExt cx="8532720" cy="342087"/>
          </a:xfrm>
        </p:grpSpPr>
        <p:grpSp>
          <p:nvGrpSpPr>
            <p:cNvPr id="15" name="Group 273"/>
            <p:cNvGrpSpPr/>
            <p:nvPr/>
          </p:nvGrpSpPr>
          <p:grpSpPr>
            <a:xfrm>
              <a:off x="1783080" y="5881078"/>
              <a:ext cx="1341120" cy="320040"/>
              <a:chOff x="2758440" y="1124360"/>
              <a:chExt cx="1341120" cy="320040"/>
            </a:xfrm>
          </p:grpSpPr>
          <p:cxnSp>
            <p:nvCxnSpPr>
              <p:cNvPr id="275" name="Straight Connector 2"/>
              <p:cNvCxnSpPr/>
              <p:nvPr/>
            </p:nvCxnSpPr>
            <p:spPr>
              <a:xfrm>
                <a:off x="2758440" y="1444400"/>
                <a:ext cx="13411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7"/>
              <p:cNvSpPr txBox="1"/>
              <p:nvPr/>
            </p:nvSpPr>
            <p:spPr>
              <a:xfrm>
                <a:off x="3135422" y="1124360"/>
                <a:ext cx="573940" cy="307777"/>
              </a:xfrm>
              <a:prstGeom prst="rect">
                <a:avLst/>
              </a:prstGeom>
              <a:noFill/>
            </p:spPr>
            <p:txBody>
              <a:bodyPr wrap="none" rtlCol="0">
                <a:spAutoFit/>
              </a:bodyPr>
              <a:lstStyle/>
              <a:p>
                <a:pPr algn="ctr"/>
                <a:r>
                  <a:rPr lang="en-US" sz="1400" b="1" dirty="0" smtClean="0"/>
                  <a:t>vWA</a:t>
                </a:r>
                <a:endParaRPr lang="en-US" sz="1400" b="1" dirty="0"/>
              </a:p>
            </p:txBody>
          </p:sp>
        </p:grpSp>
        <p:grpSp>
          <p:nvGrpSpPr>
            <p:cNvPr id="16" name="Group 282"/>
            <p:cNvGrpSpPr/>
            <p:nvPr/>
          </p:nvGrpSpPr>
          <p:grpSpPr>
            <a:xfrm>
              <a:off x="7254240" y="5881078"/>
              <a:ext cx="960120" cy="320040"/>
              <a:chOff x="6537960" y="1124360"/>
              <a:chExt cx="960120" cy="320040"/>
            </a:xfrm>
          </p:grpSpPr>
          <p:cxnSp>
            <p:nvCxnSpPr>
              <p:cNvPr id="284" name="Straight Connector 5"/>
              <p:cNvCxnSpPr/>
              <p:nvPr/>
            </p:nvCxnSpPr>
            <p:spPr>
              <a:xfrm>
                <a:off x="6537960" y="1444400"/>
                <a:ext cx="9601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10"/>
              <p:cNvSpPr txBox="1"/>
              <p:nvPr/>
            </p:nvSpPr>
            <p:spPr>
              <a:xfrm>
                <a:off x="6667002" y="1124360"/>
                <a:ext cx="673582" cy="307777"/>
              </a:xfrm>
              <a:prstGeom prst="rect">
                <a:avLst/>
              </a:prstGeom>
              <a:noFill/>
            </p:spPr>
            <p:txBody>
              <a:bodyPr wrap="none" rtlCol="0">
                <a:spAutoFit/>
              </a:bodyPr>
              <a:lstStyle/>
              <a:p>
                <a:pPr algn="ctr"/>
                <a:r>
                  <a:rPr lang="en-US" sz="1400" b="1" dirty="0" smtClean="0"/>
                  <a:t>TPOX</a:t>
                </a:r>
                <a:endParaRPr lang="en-US" sz="1400" b="1" dirty="0"/>
              </a:p>
            </p:txBody>
          </p:sp>
        </p:grpSp>
        <p:grpSp>
          <p:nvGrpSpPr>
            <p:cNvPr id="17" name="Group 300"/>
            <p:cNvGrpSpPr/>
            <p:nvPr/>
          </p:nvGrpSpPr>
          <p:grpSpPr>
            <a:xfrm>
              <a:off x="3352800" y="5865425"/>
              <a:ext cx="1343410" cy="335693"/>
              <a:chOff x="3368040" y="1506785"/>
              <a:chExt cx="1343410" cy="335693"/>
            </a:xfrm>
          </p:grpSpPr>
          <p:cxnSp>
            <p:nvCxnSpPr>
              <p:cNvPr id="302" name="Straight Connector 301"/>
              <p:cNvCxnSpPr/>
              <p:nvPr/>
            </p:nvCxnSpPr>
            <p:spPr>
              <a:xfrm>
                <a:off x="3368040" y="1841599"/>
                <a:ext cx="1343410" cy="8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p:cNvSpPr txBox="1"/>
              <p:nvPr/>
            </p:nvSpPr>
            <p:spPr>
              <a:xfrm>
                <a:off x="3625668" y="1506785"/>
                <a:ext cx="822405" cy="307777"/>
              </a:xfrm>
              <a:prstGeom prst="rect">
                <a:avLst/>
              </a:prstGeom>
              <a:noFill/>
            </p:spPr>
            <p:txBody>
              <a:bodyPr wrap="none" rtlCol="0">
                <a:spAutoFit/>
              </a:bodyPr>
              <a:lstStyle/>
              <a:p>
                <a:pPr algn="ctr"/>
                <a:r>
                  <a:rPr lang="en-US" sz="1400" b="1" dirty="0" smtClean="0"/>
                  <a:t>D21S11</a:t>
                </a:r>
                <a:endParaRPr lang="en-US" sz="1400" b="1" dirty="0"/>
              </a:p>
            </p:txBody>
          </p:sp>
        </p:grpSp>
        <p:grpSp>
          <p:nvGrpSpPr>
            <p:cNvPr id="18" name="Group 306"/>
            <p:cNvGrpSpPr/>
            <p:nvPr/>
          </p:nvGrpSpPr>
          <p:grpSpPr>
            <a:xfrm>
              <a:off x="8275641" y="5866303"/>
              <a:ext cx="853119" cy="334815"/>
              <a:chOff x="6997250" y="1506785"/>
              <a:chExt cx="853119" cy="334815"/>
            </a:xfrm>
          </p:grpSpPr>
          <p:cxnSp>
            <p:nvCxnSpPr>
              <p:cNvPr id="308" name="Straight Connector 307"/>
              <p:cNvCxnSpPr/>
              <p:nvPr/>
            </p:nvCxnSpPr>
            <p:spPr>
              <a:xfrm flipV="1">
                <a:off x="7038340" y="1840846"/>
                <a:ext cx="785876" cy="7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6997250" y="1506785"/>
                <a:ext cx="853119" cy="307777"/>
              </a:xfrm>
              <a:prstGeom prst="rect">
                <a:avLst/>
              </a:prstGeom>
              <a:noFill/>
            </p:spPr>
            <p:txBody>
              <a:bodyPr wrap="none" rtlCol="0">
                <a:spAutoFit/>
              </a:bodyPr>
              <a:lstStyle/>
              <a:p>
                <a:pPr algn="ctr"/>
                <a:r>
                  <a:rPr lang="en-US" sz="1400" b="1" dirty="0" smtClean="0"/>
                  <a:t>DYS391</a:t>
                </a:r>
                <a:endParaRPr lang="en-US" sz="1400" b="1" dirty="0"/>
              </a:p>
            </p:txBody>
          </p:sp>
        </p:grpSp>
        <p:grpSp>
          <p:nvGrpSpPr>
            <p:cNvPr id="19" name="Group 318"/>
            <p:cNvGrpSpPr/>
            <p:nvPr/>
          </p:nvGrpSpPr>
          <p:grpSpPr>
            <a:xfrm>
              <a:off x="596040" y="5859031"/>
              <a:ext cx="942590" cy="342087"/>
              <a:chOff x="3278280" y="1870467"/>
              <a:chExt cx="942590" cy="342087"/>
            </a:xfrm>
          </p:grpSpPr>
          <p:cxnSp>
            <p:nvCxnSpPr>
              <p:cNvPr id="320" name="Straight Connector 319"/>
              <p:cNvCxnSpPr/>
              <p:nvPr/>
            </p:nvCxnSpPr>
            <p:spPr>
              <a:xfrm>
                <a:off x="3278280" y="2212005"/>
                <a:ext cx="9425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TextBox 320"/>
              <p:cNvSpPr txBox="1"/>
              <p:nvPr/>
            </p:nvSpPr>
            <p:spPr>
              <a:xfrm>
                <a:off x="3463802" y="1870467"/>
                <a:ext cx="622286" cy="307777"/>
              </a:xfrm>
              <a:prstGeom prst="rect">
                <a:avLst/>
              </a:prstGeom>
              <a:noFill/>
            </p:spPr>
            <p:txBody>
              <a:bodyPr wrap="none" rtlCol="0">
                <a:spAutoFit/>
              </a:bodyPr>
              <a:lstStyle/>
              <a:p>
                <a:pPr algn="ctr"/>
                <a:r>
                  <a:rPr lang="en-US" sz="1400" b="1" dirty="0" smtClean="0"/>
                  <a:t>TH01</a:t>
                </a:r>
                <a:endParaRPr lang="en-US" sz="1400" b="1" dirty="0"/>
              </a:p>
            </p:txBody>
          </p:sp>
        </p:grpSp>
        <p:grpSp>
          <p:nvGrpSpPr>
            <p:cNvPr id="20" name="Group 324"/>
            <p:cNvGrpSpPr/>
            <p:nvPr/>
          </p:nvGrpSpPr>
          <p:grpSpPr>
            <a:xfrm>
              <a:off x="5874770" y="5882384"/>
              <a:ext cx="1107690" cy="318734"/>
              <a:chOff x="2400050" y="2241228"/>
              <a:chExt cx="1107690" cy="318734"/>
            </a:xfrm>
          </p:grpSpPr>
          <p:cxnSp>
            <p:nvCxnSpPr>
              <p:cNvPr id="326" name="Straight Connector 325"/>
              <p:cNvCxnSpPr/>
              <p:nvPr/>
            </p:nvCxnSpPr>
            <p:spPr>
              <a:xfrm>
                <a:off x="2400050" y="2559413"/>
                <a:ext cx="11076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p:cNvSpPr txBox="1"/>
              <p:nvPr/>
            </p:nvSpPr>
            <p:spPr>
              <a:xfrm>
                <a:off x="2526292" y="2241228"/>
                <a:ext cx="832280" cy="307777"/>
              </a:xfrm>
              <a:prstGeom prst="rect">
                <a:avLst/>
              </a:prstGeom>
              <a:noFill/>
            </p:spPr>
            <p:txBody>
              <a:bodyPr wrap="none" rtlCol="0">
                <a:spAutoFit/>
              </a:bodyPr>
              <a:lstStyle/>
              <a:p>
                <a:pPr algn="ctr"/>
                <a:r>
                  <a:rPr lang="en-US" sz="1400" b="1" dirty="0" smtClean="0"/>
                  <a:t>D5S818</a:t>
                </a:r>
                <a:endParaRPr lang="en-US" sz="1400" b="1" dirty="0"/>
              </a:p>
            </p:txBody>
          </p:sp>
        </p:grpSp>
        <p:grpSp>
          <p:nvGrpSpPr>
            <p:cNvPr id="21" name="Group 333"/>
            <p:cNvGrpSpPr/>
            <p:nvPr/>
          </p:nvGrpSpPr>
          <p:grpSpPr>
            <a:xfrm>
              <a:off x="4769870" y="5882384"/>
              <a:ext cx="1031490" cy="318734"/>
              <a:chOff x="4952750" y="2241228"/>
              <a:chExt cx="1031490" cy="318734"/>
            </a:xfrm>
          </p:grpSpPr>
          <p:cxnSp>
            <p:nvCxnSpPr>
              <p:cNvPr id="335" name="Straight Connector 334"/>
              <p:cNvCxnSpPr/>
              <p:nvPr/>
            </p:nvCxnSpPr>
            <p:spPr>
              <a:xfrm>
                <a:off x="4952750" y="2559413"/>
                <a:ext cx="10314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a:off x="5053404" y="2241228"/>
                <a:ext cx="832280" cy="307777"/>
              </a:xfrm>
              <a:prstGeom prst="rect">
                <a:avLst/>
              </a:prstGeom>
              <a:noFill/>
            </p:spPr>
            <p:txBody>
              <a:bodyPr wrap="none" rtlCol="0">
                <a:spAutoFit/>
              </a:bodyPr>
              <a:lstStyle/>
              <a:p>
                <a:pPr algn="ctr"/>
                <a:r>
                  <a:rPr lang="en-US" sz="1400" b="1" dirty="0" smtClean="0"/>
                  <a:t>D7S820</a:t>
                </a:r>
                <a:endParaRPr lang="en-US" sz="1400" b="1" dirty="0"/>
              </a:p>
            </p:txBody>
          </p:sp>
        </p:grpSp>
      </p:grpSp>
      <p:grpSp>
        <p:nvGrpSpPr>
          <p:cNvPr id="22" name="Group 403"/>
          <p:cNvGrpSpPr/>
          <p:nvPr/>
        </p:nvGrpSpPr>
        <p:grpSpPr>
          <a:xfrm>
            <a:off x="640080" y="5498238"/>
            <a:ext cx="7981406" cy="339079"/>
            <a:chOff x="640080" y="5361078"/>
            <a:chExt cx="7981406" cy="339079"/>
          </a:xfrm>
        </p:grpSpPr>
        <p:grpSp>
          <p:nvGrpSpPr>
            <p:cNvPr id="23" name="Group 276"/>
            <p:cNvGrpSpPr/>
            <p:nvPr/>
          </p:nvGrpSpPr>
          <p:grpSpPr>
            <a:xfrm>
              <a:off x="640080" y="5380117"/>
              <a:ext cx="1082040" cy="320040"/>
              <a:chOff x="4282440" y="1124360"/>
              <a:chExt cx="1082040" cy="320040"/>
            </a:xfrm>
          </p:grpSpPr>
          <p:cxnSp>
            <p:nvCxnSpPr>
              <p:cNvPr id="278" name="Straight Connector 3"/>
              <p:cNvCxnSpPr/>
              <p:nvPr/>
            </p:nvCxnSpPr>
            <p:spPr>
              <a:xfrm>
                <a:off x="4282440" y="1444400"/>
                <a:ext cx="108204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79" name="TextBox 8"/>
              <p:cNvSpPr txBox="1"/>
              <p:nvPr/>
            </p:nvSpPr>
            <p:spPr>
              <a:xfrm>
                <a:off x="4343402" y="1124360"/>
                <a:ext cx="931665" cy="307777"/>
              </a:xfrm>
              <a:prstGeom prst="rect">
                <a:avLst/>
              </a:prstGeom>
              <a:noFill/>
            </p:spPr>
            <p:txBody>
              <a:bodyPr wrap="none" rtlCol="0">
                <a:spAutoFit/>
              </a:bodyPr>
              <a:lstStyle/>
              <a:p>
                <a:pPr algn="ctr"/>
                <a:r>
                  <a:rPr lang="en-US" sz="1400" b="1" dirty="0" smtClean="0">
                    <a:solidFill>
                      <a:srgbClr val="008000"/>
                    </a:solidFill>
                  </a:rPr>
                  <a:t>D16S539</a:t>
                </a:r>
                <a:endParaRPr lang="en-US" sz="1400" b="1" dirty="0">
                  <a:solidFill>
                    <a:srgbClr val="008000"/>
                  </a:solidFill>
                </a:endParaRPr>
              </a:p>
            </p:txBody>
          </p:sp>
        </p:grpSp>
        <p:grpSp>
          <p:nvGrpSpPr>
            <p:cNvPr id="24" name="Group 279"/>
            <p:cNvGrpSpPr/>
            <p:nvPr/>
          </p:nvGrpSpPr>
          <p:grpSpPr>
            <a:xfrm>
              <a:off x="5607508" y="5380117"/>
              <a:ext cx="902812" cy="320040"/>
              <a:chOff x="5424628" y="1124360"/>
              <a:chExt cx="902812" cy="320040"/>
            </a:xfrm>
          </p:grpSpPr>
          <p:cxnSp>
            <p:nvCxnSpPr>
              <p:cNvPr id="281" name="Straight Connector 4"/>
              <p:cNvCxnSpPr/>
              <p:nvPr/>
            </p:nvCxnSpPr>
            <p:spPr>
              <a:xfrm>
                <a:off x="5471160" y="1444400"/>
                <a:ext cx="83820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82" name="TextBox 9"/>
              <p:cNvSpPr txBox="1"/>
              <p:nvPr/>
            </p:nvSpPr>
            <p:spPr>
              <a:xfrm>
                <a:off x="5424628" y="1124360"/>
                <a:ext cx="902812" cy="307777"/>
              </a:xfrm>
              <a:prstGeom prst="rect">
                <a:avLst/>
              </a:prstGeom>
              <a:noFill/>
            </p:spPr>
            <p:txBody>
              <a:bodyPr wrap="none" rtlCol="0">
                <a:spAutoFit/>
              </a:bodyPr>
              <a:lstStyle/>
              <a:p>
                <a:pPr algn="ctr"/>
                <a:r>
                  <a:rPr lang="en-US" sz="1400" b="1" dirty="0" smtClean="0">
                    <a:solidFill>
                      <a:srgbClr val="008000"/>
                    </a:solidFill>
                  </a:rPr>
                  <a:t>CSF1PO</a:t>
                </a:r>
                <a:endParaRPr lang="en-US" sz="1400" b="1" dirty="0">
                  <a:solidFill>
                    <a:srgbClr val="008000"/>
                  </a:solidFill>
                </a:endParaRPr>
              </a:p>
            </p:txBody>
          </p:sp>
        </p:grpSp>
        <p:grpSp>
          <p:nvGrpSpPr>
            <p:cNvPr id="25" name="Group 294"/>
            <p:cNvGrpSpPr/>
            <p:nvPr/>
          </p:nvGrpSpPr>
          <p:grpSpPr>
            <a:xfrm>
              <a:off x="3723390" y="5371684"/>
              <a:ext cx="1507740" cy="328473"/>
              <a:chOff x="5460750" y="2615083"/>
              <a:chExt cx="1507740" cy="328473"/>
            </a:xfrm>
          </p:grpSpPr>
          <p:cxnSp>
            <p:nvCxnSpPr>
              <p:cNvPr id="296" name="Straight Connector 295"/>
              <p:cNvCxnSpPr/>
              <p:nvPr/>
            </p:nvCxnSpPr>
            <p:spPr>
              <a:xfrm>
                <a:off x="5460750" y="2943007"/>
                <a:ext cx="150774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97" name="TextBox 296"/>
              <p:cNvSpPr txBox="1"/>
              <p:nvPr/>
            </p:nvSpPr>
            <p:spPr>
              <a:xfrm>
                <a:off x="5736339" y="2615083"/>
                <a:ext cx="931665" cy="307777"/>
              </a:xfrm>
              <a:prstGeom prst="rect">
                <a:avLst/>
              </a:prstGeom>
              <a:noFill/>
            </p:spPr>
            <p:txBody>
              <a:bodyPr wrap="none" rtlCol="0">
                <a:spAutoFit/>
              </a:bodyPr>
              <a:lstStyle/>
              <a:p>
                <a:pPr algn="ctr"/>
                <a:r>
                  <a:rPr lang="en-US" sz="1400" b="1" dirty="0" smtClean="0">
                    <a:solidFill>
                      <a:srgbClr val="008000"/>
                    </a:solidFill>
                  </a:rPr>
                  <a:t>D2S1338</a:t>
                </a:r>
                <a:endParaRPr lang="en-US" sz="1400" b="1" dirty="0">
                  <a:solidFill>
                    <a:srgbClr val="008000"/>
                  </a:solidFill>
                </a:endParaRPr>
              </a:p>
            </p:txBody>
          </p:sp>
        </p:grpSp>
        <p:grpSp>
          <p:nvGrpSpPr>
            <p:cNvPr id="26" name="Group 303"/>
            <p:cNvGrpSpPr/>
            <p:nvPr/>
          </p:nvGrpSpPr>
          <p:grpSpPr>
            <a:xfrm>
              <a:off x="1768545" y="5364463"/>
              <a:ext cx="1914249" cy="335694"/>
              <a:chOff x="4953705" y="1506785"/>
              <a:chExt cx="1914249" cy="335694"/>
            </a:xfrm>
          </p:grpSpPr>
          <p:cxnSp>
            <p:nvCxnSpPr>
              <p:cNvPr id="305" name="Straight Connector 304"/>
              <p:cNvCxnSpPr/>
              <p:nvPr/>
            </p:nvCxnSpPr>
            <p:spPr>
              <a:xfrm>
                <a:off x="4953705" y="1841599"/>
                <a:ext cx="1914249" cy="88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06" name="TextBox 305"/>
              <p:cNvSpPr txBox="1"/>
              <p:nvPr/>
            </p:nvSpPr>
            <p:spPr>
              <a:xfrm>
                <a:off x="5493425" y="1506785"/>
                <a:ext cx="832280" cy="307777"/>
              </a:xfrm>
              <a:prstGeom prst="rect">
                <a:avLst/>
              </a:prstGeom>
              <a:noFill/>
            </p:spPr>
            <p:txBody>
              <a:bodyPr wrap="none" rtlCol="0">
                <a:spAutoFit/>
              </a:bodyPr>
              <a:lstStyle/>
              <a:p>
                <a:pPr algn="ctr"/>
                <a:r>
                  <a:rPr lang="en-US" sz="1400" b="1" dirty="0" smtClean="0">
                    <a:solidFill>
                      <a:srgbClr val="008000"/>
                    </a:solidFill>
                  </a:rPr>
                  <a:t>D18S51</a:t>
                </a:r>
                <a:endParaRPr lang="en-US" sz="1400" b="1" dirty="0">
                  <a:solidFill>
                    <a:srgbClr val="008000"/>
                  </a:solidFill>
                </a:endParaRPr>
              </a:p>
            </p:txBody>
          </p:sp>
        </p:grpSp>
        <p:grpSp>
          <p:nvGrpSpPr>
            <p:cNvPr id="27" name="Group 336"/>
            <p:cNvGrpSpPr/>
            <p:nvPr/>
          </p:nvGrpSpPr>
          <p:grpSpPr>
            <a:xfrm>
              <a:off x="6928557" y="5361078"/>
              <a:ext cx="1692929" cy="339079"/>
              <a:chOff x="5450277" y="1124357"/>
              <a:chExt cx="1692929" cy="325747"/>
            </a:xfrm>
          </p:grpSpPr>
          <p:cxnSp>
            <p:nvCxnSpPr>
              <p:cNvPr id="338" name="Straight Connector 4"/>
              <p:cNvCxnSpPr/>
              <p:nvPr/>
            </p:nvCxnSpPr>
            <p:spPr>
              <a:xfrm>
                <a:off x="5471160" y="1444399"/>
                <a:ext cx="1672046" cy="570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39" name="TextBox 9"/>
              <p:cNvSpPr txBox="1"/>
              <p:nvPr/>
            </p:nvSpPr>
            <p:spPr>
              <a:xfrm>
                <a:off x="5450277" y="1124357"/>
                <a:ext cx="1692929" cy="295676"/>
              </a:xfrm>
              <a:prstGeom prst="rect">
                <a:avLst/>
              </a:prstGeom>
              <a:noFill/>
            </p:spPr>
            <p:txBody>
              <a:bodyPr wrap="square" rtlCol="0">
                <a:spAutoFit/>
              </a:bodyPr>
              <a:lstStyle/>
              <a:p>
                <a:pPr algn="ctr"/>
                <a:r>
                  <a:rPr lang="en-US" sz="1400" b="1" dirty="0" smtClean="0">
                    <a:solidFill>
                      <a:srgbClr val="008000"/>
                    </a:solidFill>
                  </a:rPr>
                  <a:t>Penta D</a:t>
                </a:r>
                <a:endParaRPr lang="en-US" sz="1400" b="1" dirty="0">
                  <a:solidFill>
                    <a:srgbClr val="008000"/>
                  </a:solidFill>
                </a:endParaRPr>
              </a:p>
            </p:txBody>
          </p:sp>
        </p:grpSp>
      </p:grpSp>
      <p:grpSp>
        <p:nvGrpSpPr>
          <p:cNvPr id="28" name="Group 402"/>
          <p:cNvGrpSpPr/>
          <p:nvPr/>
        </p:nvGrpSpPr>
        <p:grpSpPr>
          <a:xfrm>
            <a:off x="694290" y="5075238"/>
            <a:ext cx="8283455" cy="342087"/>
            <a:chOff x="694290" y="4877118"/>
            <a:chExt cx="8283455" cy="342087"/>
          </a:xfrm>
        </p:grpSpPr>
        <p:grpSp>
          <p:nvGrpSpPr>
            <p:cNvPr id="29" name="Group 270"/>
            <p:cNvGrpSpPr/>
            <p:nvPr/>
          </p:nvGrpSpPr>
          <p:grpSpPr>
            <a:xfrm>
              <a:off x="1127760" y="4899165"/>
              <a:ext cx="1158240" cy="320040"/>
              <a:chOff x="1463040" y="1124360"/>
              <a:chExt cx="1158240" cy="320040"/>
            </a:xfrm>
          </p:grpSpPr>
          <p:cxnSp>
            <p:nvCxnSpPr>
              <p:cNvPr id="272" name="Straight Connector 271"/>
              <p:cNvCxnSpPr/>
              <p:nvPr/>
            </p:nvCxnSpPr>
            <p:spPr>
              <a:xfrm>
                <a:off x="1463040" y="1444400"/>
                <a:ext cx="115824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73" name="TextBox 6"/>
              <p:cNvSpPr txBox="1"/>
              <p:nvPr/>
            </p:nvSpPr>
            <p:spPr>
              <a:xfrm>
                <a:off x="1554480" y="1124360"/>
                <a:ext cx="931665" cy="307777"/>
              </a:xfrm>
              <a:prstGeom prst="rect">
                <a:avLst/>
              </a:prstGeom>
              <a:noFill/>
            </p:spPr>
            <p:txBody>
              <a:bodyPr wrap="none" rtlCol="0">
                <a:spAutoFit/>
              </a:bodyPr>
              <a:lstStyle/>
              <a:p>
                <a:pPr algn="ctr"/>
                <a:r>
                  <a:rPr lang="en-US" sz="1400" b="1" dirty="0" smtClean="0">
                    <a:solidFill>
                      <a:srgbClr val="0000FF"/>
                    </a:solidFill>
                  </a:rPr>
                  <a:t>D3S1358</a:t>
                </a:r>
                <a:endParaRPr lang="en-US" sz="1400" b="1" dirty="0">
                  <a:solidFill>
                    <a:srgbClr val="0000FF"/>
                  </a:solidFill>
                </a:endParaRPr>
              </a:p>
            </p:txBody>
          </p:sp>
        </p:grpSp>
        <p:grpSp>
          <p:nvGrpSpPr>
            <p:cNvPr id="30" name="Group 285"/>
            <p:cNvGrpSpPr/>
            <p:nvPr/>
          </p:nvGrpSpPr>
          <p:grpSpPr>
            <a:xfrm>
              <a:off x="4358244" y="4882478"/>
              <a:ext cx="1041496" cy="336727"/>
              <a:chOff x="1310244" y="2615083"/>
              <a:chExt cx="1041496" cy="336727"/>
            </a:xfrm>
          </p:grpSpPr>
          <p:cxnSp>
            <p:nvCxnSpPr>
              <p:cNvPr id="287" name="Straight Connector 286"/>
              <p:cNvCxnSpPr/>
              <p:nvPr/>
            </p:nvCxnSpPr>
            <p:spPr>
              <a:xfrm>
                <a:off x="1310244" y="2951810"/>
                <a:ext cx="979714"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1320689" y="2615083"/>
                <a:ext cx="1031051" cy="307777"/>
              </a:xfrm>
              <a:prstGeom prst="rect">
                <a:avLst/>
              </a:prstGeom>
              <a:noFill/>
            </p:spPr>
            <p:txBody>
              <a:bodyPr wrap="none" rtlCol="0">
                <a:spAutoFit/>
              </a:bodyPr>
              <a:lstStyle/>
              <a:p>
                <a:pPr algn="ctr"/>
                <a:r>
                  <a:rPr lang="en-US" sz="1400" b="1" dirty="0" smtClean="0">
                    <a:solidFill>
                      <a:srgbClr val="0000FF"/>
                    </a:solidFill>
                  </a:rPr>
                  <a:t>D10S1248</a:t>
                </a:r>
                <a:endParaRPr lang="en-US" sz="1400" b="1" dirty="0">
                  <a:solidFill>
                    <a:srgbClr val="0000FF"/>
                  </a:solidFill>
                </a:endParaRPr>
              </a:p>
            </p:txBody>
          </p:sp>
        </p:grpSp>
        <p:grpSp>
          <p:nvGrpSpPr>
            <p:cNvPr id="31" name="Group 288"/>
            <p:cNvGrpSpPr/>
            <p:nvPr/>
          </p:nvGrpSpPr>
          <p:grpSpPr>
            <a:xfrm>
              <a:off x="2369570" y="4890732"/>
              <a:ext cx="1031490" cy="328473"/>
              <a:chOff x="2933450" y="2615083"/>
              <a:chExt cx="1031490" cy="328473"/>
            </a:xfrm>
          </p:grpSpPr>
          <p:cxnSp>
            <p:nvCxnSpPr>
              <p:cNvPr id="290" name="Straight Connector 289"/>
              <p:cNvCxnSpPr/>
              <p:nvPr/>
            </p:nvCxnSpPr>
            <p:spPr>
              <a:xfrm>
                <a:off x="2933450" y="2943007"/>
                <a:ext cx="1031490" cy="54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2956562" y="2615083"/>
                <a:ext cx="931665" cy="307777"/>
              </a:xfrm>
              <a:prstGeom prst="rect">
                <a:avLst/>
              </a:prstGeom>
              <a:noFill/>
            </p:spPr>
            <p:txBody>
              <a:bodyPr wrap="none" rtlCol="0">
                <a:spAutoFit/>
              </a:bodyPr>
              <a:lstStyle/>
              <a:p>
                <a:pPr algn="ctr"/>
                <a:r>
                  <a:rPr lang="en-US" sz="1400" b="1" dirty="0" smtClean="0">
                    <a:solidFill>
                      <a:srgbClr val="0000FF"/>
                    </a:solidFill>
                  </a:rPr>
                  <a:t>D1S1656</a:t>
                </a:r>
                <a:endParaRPr lang="en-US" sz="1400" b="1" dirty="0">
                  <a:solidFill>
                    <a:srgbClr val="0000FF"/>
                  </a:solidFill>
                </a:endParaRPr>
              </a:p>
            </p:txBody>
          </p:sp>
        </p:grpSp>
        <p:grpSp>
          <p:nvGrpSpPr>
            <p:cNvPr id="32" name="Group 309"/>
            <p:cNvGrpSpPr/>
            <p:nvPr/>
          </p:nvGrpSpPr>
          <p:grpSpPr>
            <a:xfrm>
              <a:off x="694290" y="4883512"/>
              <a:ext cx="463588" cy="335693"/>
              <a:chOff x="1471530" y="1506785"/>
              <a:chExt cx="463588" cy="335693"/>
            </a:xfrm>
          </p:grpSpPr>
          <p:cxnSp>
            <p:nvCxnSpPr>
              <p:cNvPr id="311" name="Straight Connector 310"/>
              <p:cNvCxnSpPr/>
              <p:nvPr/>
            </p:nvCxnSpPr>
            <p:spPr>
              <a:xfrm>
                <a:off x="1597381" y="1841599"/>
                <a:ext cx="249302" cy="87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12" name="TextBox 311"/>
              <p:cNvSpPr txBox="1"/>
              <p:nvPr/>
            </p:nvSpPr>
            <p:spPr>
              <a:xfrm>
                <a:off x="1471530" y="1506785"/>
                <a:ext cx="463588" cy="307777"/>
              </a:xfrm>
              <a:prstGeom prst="rect">
                <a:avLst/>
              </a:prstGeom>
              <a:noFill/>
            </p:spPr>
            <p:txBody>
              <a:bodyPr wrap="none" rtlCol="0">
                <a:spAutoFit/>
              </a:bodyPr>
              <a:lstStyle/>
              <a:p>
                <a:pPr algn="ctr"/>
                <a:r>
                  <a:rPr lang="en-US" sz="1400" b="1" dirty="0" smtClean="0">
                    <a:solidFill>
                      <a:srgbClr val="0000FF"/>
                    </a:solidFill>
                  </a:rPr>
                  <a:t>AM</a:t>
                </a:r>
                <a:endParaRPr lang="en-US" sz="1400" b="1" dirty="0">
                  <a:solidFill>
                    <a:srgbClr val="0000FF"/>
                  </a:solidFill>
                </a:endParaRPr>
              </a:p>
            </p:txBody>
          </p:sp>
        </p:grpSp>
        <p:grpSp>
          <p:nvGrpSpPr>
            <p:cNvPr id="33" name="Group 315"/>
            <p:cNvGrpSpPr/>
            <p:nvPr/>
          </p:nvGrpSpPr>
          <p:grpSpPr>
            <a:xfrm>
              <a:off x="3460500" y="4877118"/>
              <a:ext cx="872740" cy="342087"/>
              <a:chOff x="1098300" y="1870467"/>
              <a:chExt cx="872740" cy="342087"/>
            </a:xfrm>
          </p:grpSpPr>
          <p:cxnSp>
            <p:nvCxnSpPr>
              <p:cNvPr id="317" name="Straight Connector 316"/>
              <p:cNvCxnSpPr/>
              <p:nvPr/>
            </p:nvCxnSpPr>
            <p:spPr>
              <a:xfrm>
                <a:off x="1098300" y="2212005"/>
                <a:ext cx="872740" cy="54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1106925" y="1870467"/>
                <a:ext cx="832280" cy="307777"/>
              </a:xfrm>
              <a:prstGeom prst="rect">
                <a:avLst/>
              </a:prstGeom>
              <a:noFill/>
            </p:spPr>
            <p:txBody>
              <a:bodyPr wrap="none" rtlCol="0">
                <a:spAutoFit/>
              </a:bodyPr>
              <a:lstStyle/>
              <a:p>
                <a:pPr algn="ctr"/>
                <a:r>
                  <a:rPr lang="en-US" sz="1400" b="1" dirty="0" smtClean="0">
                    <a:solidFill>
                      <a:srgbClr val="0000FF"/>
                    </a:solidFill>
                  </a:rPr>
                  <a:t>D2S441</a:t>
                </a:r>
                <a:endParaRPr lang="en-US" sz="1400" b="1" dirty="0">
                  <a:solidFill>
                    <a:srgbClr val="0000FF"/>
                  </a:solidFill>
                </a:endParaRPr>
              </a:p>
            </p:txBody>
          </p:sp>
        </p:grpSp>
        <p:grpSp>
          <p:nvGrpSpPr>
            <p:cNvPr id="34" name="Group 330"/>
            <p:cNvGrpSpPr/>
            <p:nvPr/>
          </p:nvGrpSpPr>
          <p:grpSpPr>
            <a:xfrm>
              <a:off x="5389630" y="4900471"/>
              <a:ext cx="1050540" cy="318734"/>
              <a:chOff x="3758950" y="2241228"/>
              <a:chExt cx="1050540" cy="318734"/>
            </a:xfrm>
          </p:grpSpPr>
          <p:cxnSp>
            <p:nvCxnSpPr>
              <p:cNvPr id="332" name="Straight Connector 331"/>
              <p:cNvCxnSpPr/>
              <p:nvPr/>
            </p:nvCxnSpPr>
            <p:spPr>
              <a:xfrm>
                <a:off x="3758950" y="2559413"/>
                <a:ext cx="1050540" cy="54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3830004" y="2241228"/>
                <a:ext cx="931665" cy="307777"/>
              </a:xfrm>
              <a:prstGeom prst="rect">
                <a:avLst/>
              </a:prstGeom>
              <a:noFill/>
            </p:spPr>
            <p:txBody>
              <a:bodyPr wrap="none" rtlCol="0">
                <a:spAutoFit/>
              </a:bodyPr>
              <a:lstStyle/>
              <a:p>
                <a:pPr algn="ctr"/>
                <a:r>
                  <a:rPr lang="en-US" sz="1400" b="1" dirty="0" smtClean="0">
                    <a:solidFill>
                      <a:srgbClr val="0000FF"/>
                    </a:solidFill>
                  </a:rPr>
                  <a:t>D13S317</a:t>
                </a:r>
                <a:endParaRPr lang="en-US" sz="1400" b="1" dirty="0">
                  <a:solidFill>
                    <a:srgbClr val="0000FF"/>
                  </a:solidFill>
                </a:endParaRPr>
              </a:p>
            </p:txBody>
          </p:sp>
        </p:grpSp>
        <p:grpSp>
          <p:nvGrpSpPr>
            <p:cNvPr id="35" name="Group 339"/>
            <p:cNvGrpSpPr/>
            <p:nvPr/>
          </p:nvGrpSpPr>
          <p:grpSpPr>
            <a:xfrm>
              <a:off x="6765188" y="4899519"/>
              <a:ext cx="2212557" cy="319686"/>
              <a:chOff x="3758950" y="2241228"/>
              <a:chExt cx="2212557" cy="319686"/>
            </a:xfrm>
          </p:grpSpPr>
          <p:cxnSp>
            <p:nvCxnSpPr>
              <p:cNvPr id="341" name="Straight Connector 340"/>
              <p:cNvCxnSpPr/>
              <p:nvPr/>
            </p:nvCxnSpPr>
            <p:spPr>
              <a:xfrm>
                <a:off x="3758950" y="2559413"/>
                <a:ext cx="2212557" cy="150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42" name="TextBox 341"/>
              <p:cNvSpPr txBox="1"/>
              <p:nvPr/>
            </p:nvSpPr>
            <p:spPr>
              <a:xfrm>
                <a:off x="3874887" y="2241228"/>
                <a:ext cx="1995680" cy="307777"/>
              </a:xfrm>
              <a:prstGeom prst="rect">
                <a:avLst/>
              </a:prstGeom>
              <a:noFill/>
            </p:spPr>
            <p:txBody>
              <a:bodyPr wrap="square" rtlCol="0">
                <a:spAutoFit/>
              </a:bodyPr>
              <a:lstStyle/>
              <a:p>
                <a:pPr algn="ctr"/>
                <a:r>
                  <a:rPr lang="en-US" sz="1400" b="1" dirty="0" smtClean="0">
                    <a:solidFill>
                      <a:srgbClr val="0000FF"/>
                    </a:solidFill>
                  </a:rPr>
                  <a:t>Penta E</a:t>
                </a:r>
                <a:endParaRPr lang="en-US" sz="1400" b="1" dirty="0">
                  <a:solidFill>
                    <a:srgbClr val="0000FF"/>
                  </a:solidFill>
                </a:endParaRPr>
              </a:p>
            </p:txBody>
          </p:sp>
        </p:grpSp>
      </p:grpSp>
      <p:grpSp>
        <p:nvGrpSpPr>
          <p:cNvPr id="36" name="Group 399"/>
          <p:cNvGrpSpPr/>
          <p:nvPr/>
        </p:nvGrpSpPr>
        <p:grpSpPr>
          <a:xfrm>
            <a:off x="640080" y="3155510"/>
            <a:ext cx="6192520" cy="349402"/>
            <a:chOff x="640080" y="3185990"/>
            <a:chExt cx="6192520" cy="349402"/>
          </a:xfrm>
        </p:grpSpPr>
        <p:grpSp>
          <p:nvGrpSpPr>
            <p:cNvPr id="37" name="Group 156"/>
            <p:cNvGrpSpPr/>
            <p:nvPr/>
          </p:nvGrpSpPr>
          <p:grpSpPr>
            <a:xfrm>
              <a:off x="640080" y="3212564"/>
              <a:ext cx="1082040" cy="315513"/>
              <a:chOff x="4282440" y="1128887"/>
              <a:chExt cx="1082040" cy="315513"/>
            </a:xfrm>
          </p:grpSpPr>
          <p:cxnSp>
            <p:nvCxnSpPr>
              <p:cNvPr id="390" name="Straight Connector 3"/>
              <p:cNvCxnSpPr/>
              <p:nvPr/>
            </p:nvCxnSpPr>
            <p:spPr>
              <a:xfrm>
                <a:off x="4282440" y="1444400"/>
                <a:ext cx="108204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91" name="TextBox 8"/>
              <p:cNvSpPr txBox="1"/>
              <p:nvPr/>
            </p:nvSpPr>
            <p:spPr>
              <a:xfrm>
                <a:off x="4343402" y="1128887"/>
                <a:ext cx="931665" cy="307777"/>
              </a:xfrm>
              <a:prstGeom prst="rect">
                <a:avLst/>
              </a:prstGeom>
              <a:noFill/>
            </p:spPr>
            <p:txBody>
              <a:bodyPr wrap="none" rtlCol="0">
                <a:spAutoFit/>
              </a:bodyPr>
              <a:lstStyle/>
              <a:p>
                <a:pPr algn="ctr"/>
                <a:r>
                  <a:rPr lang="en-US" sz="1400" b="1" dirty="0" smtClean="0">
                    <a:solidFill>
                      <a:srgbClr val="008000"/>
                    </a:solidFill>
                  </a:rPr>
                  <a:t>D16S539</a:t>
                </a:r>
                <a:endParaRPr lang="en-US" sz="1400" b="1" dirty="0">
                  <a:solidFill>
                    <a:srgbClr val="008000"/>
                  </a:solidFill>
                </a:endParaRPr>
              </a:p>
            </p:txBody>
          </p:sp>
        </p:grpSp>
        <p:grpSp>
          <p:nvGrpSpPr>
            <p:cNvPr id="38" name="Group 116"/>
            <p:cNvGrpSpPr/>
            <p:nvPr/>
          </p:nvGrpSpPr>
          <p:grpSpPr>
            <a:xfrm>
              <a:off x="4855160" y="3200404"/>
              <a:ext cx="1031051" cy="327673"/>
              <a:chOff x="1289000" y="2624137"/>
              <a:chExt cx="1031051" cy="327673"/>
            </a:xfrm>
          </p:grpSpPr>
          <p:cxnSp>
            <p:nvCxnSpPr>
              <p:cNvPr id="388" name="Straight Connector 387"/>
              <p:cNvCxnSpPr/>
              <p:nvPr/>
            </p:nvCxnSpPr>
            <p:spPr>
              <a:xfrm>
                <a:off x="1310244" y="2951810"/>
                <a:ext cx="979714"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89" name="TextBox 388"/>
              <p:cNvSpPr txBox="1"/>
              <p:nvPr/>
            </p:nvSpPr>
            <p:spPr>
              <a:xfrm>
                <a:off x="1289000" y="2624137"/>
                <a:ext cx="1031051" cy="307777"/>
              </a:xfrm>
              <a:prstGeom prst="rect">
                <a:avLst/>
              </a:prstGeom>
              <a:noFill/>
            </p:spPr>
            <p:txBody>
              <a:bodyPr wrap="none" rtlCol="0">
                <a:spAutoFit/>
              </a:bodyPr>
              <a:lstStyle/>
              <a:p>
                <a:pPr algn="ctr"/>
                <a:r>
                  <a:rPr lang="en-US" sz="1400" b="1" dirty="0" smtClean="0">
                    <a:solidFill>
                      <a:srgbClr val="008000"/>
                    </a:solidFill>
                  </a:rPr>
                  <a:t>D10S1248</a:t>
                </a:r>
                <a:endParaRPr lang="en-US" sz="1400" b="1" dirty="0">
                  <a:solidFill>
                    <a:srgbClr val="008000"/>
                  </a:solidFill>
                </a:endParaRPr>
              </a:p>
            </p:txBody>
          </p:sp>
        </p:grpSp>
        <p:grpSp>
          <p:nvGrpSpPr>
            <p:cNvPr id="39" name="Group 117"/>
            <p:cNvGrpSpPr/>
            <p:nvPr/>
          </p:nvGrpSpPr>
          <p:grpSpPr>
            <a:xfrm>
              <a:off x="3771650" y="3199604"/>
              <a:ext cx="1031490" cy="328473"/>
              <a:chOff x="2933450" y="2615083"/>
              <a:chExt cx="1031490" cy="328473"/>
            </a:xfrm>
          </p:grpSpPr>
          <p:cxnSp>
            <p:nvCxnSpPr>
              <p:cNvPr id="386" name="Straight Connector 385"/>
              <p:cNvCxnSpPr/>
              <p:nvPr/>
            </p:nvCxnSpPr>
            <p:spPr>
              <a:xfrm>
                <a:off x="2933450" y="2943007"/>
                <a:ext cx="103149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87" name="TextBox 386"/>
              <p:cNvSpPr txBox="1"/>
              <p:nvPr/>
            </p:nvSpPr>
            <p:spPr>
              <a:xfrm>
                <a:off x="2956562" y="2615083"/>
                <a:ext cx="931665" cy="307777"/>
              </a:xfrm>
              <a:prstGeom prst="rect">
                <a:avLst/>
              </a:prstGeom>
              <a:noFill/>
            </p:spPr>
            <p:txBody>
              <a:bodyPr wrap="none" rtlCol="0">
                <a:spAutoFit/>
              </a:bodyPr>
              <a:lstStyle/>
              <a:p>
                <a:pPr algn="ctr"/>
                <a:r>
                  <a:rPr lang="en-US" sz="1400" b="1" dirty="0" smtClean="0">
                    <a:solidFill>
                      <a:srgbClr val="008000"/>
                    </a:solidFill>
                  </a:rPr>
                  <a:t>D1S1656</a:t>
                </a:r>
                <a:endParaRPr lang="en-US" sz="1400" b="1" dirty="0">
                  <a:solidFill>
                    <a:srgbClr val="008000"/>
                  </a:solidFill>
                </a:endParaRPr>
              </a:p>
            </p:txBody>
          </p:sp>
        </p:grpSp>
        <p:grpSp>
          <p:nvGrpSpPr>
            <p:cNvPr id="40" name="Group 152"/>
            <p:cNvGrpSpPr/>
            <p:nvPr/>
          </p:nvGrpSpPr>
          <p:grpSpPr>
            <a:xfrm>
              <a:off x="1768545" y="3205964"/>
              <a:ext cx="1914249" cy="319245"/>
              <a:chOff x="4953705" y="1520366"/>
              <a:chExt cx="1914249" cy="319245"/>
            </a:xfrm>
          </p:grpSpPr>
          <p:cxnSp>
            <p:nvCxnSpPr>
              <p:cNvPr id="376" name="Straight Connector 375"/>
              <p:cNvCxnSpPr/>
              <p:nvPr/>
            </p:nvCxnSpPr>
            <p:spPr>
              <a:xfrm>
                <a:off x="4953705" y="1838731"/>
                <a:ext cx="1914249" cy="88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77" name="TextBox 376"/>
              <p:cNvSpPr txBox="1"/>
              <p:nvPr/>
            </p:nvSpPr>
            <p:spPr>
              <a:xfrm>
                <a:off x="5493425" y="1520366"/>
                <a:ext cx="832280" cy="307777"/>
              </a:xfrm>
              <a:prstGeom prst="rect">
                <a:avLst/>
              </a:prstGeom>
              <a:noFill/>
            </p:spPr>
            <p:txBody>
              <a:bodyPr wrap="none" rtlCol="0">
                <a:spAutoFit/>
              </a:bodyPr>
              <a:lstStyle/>
              <a:p>
                <a:pPr algn="ctr"/>
                <a:r>
                  <a:rPr lang="en-US" sz="1400" b="1" dirty="0" smtClean="0">
                    <a:solidFill>
                      <a:srgbClr val="008000"/>
                    </a:solidFill>
                  </a:rPr>
                  <a:t>D18S51</a:t>
                </a:r>
                <a:endParaRPr lang="en-US" sz="1400" b="1" dirty="0">
                  <a:solidFill>
                    <a:srgbClr val="008000"/>
                  </a:solidFill>
                </a:endParaRPr>
              </a:p>
            </p:txBody>
          </p:sp>
        </p:grpSp>
        <p:grpSp>
          <p:nvGrpSpPr>
            <p:cNvPr id="41" name="Group 140"/>
            <p:cNvGrpSpPr/>
            <p:nvPr/>
          </p:nvGrpSpPr>
          <p:grpSpPr>
            <a:xfrm>
              <a:off x="5959860" y="3185990"/>
              <a:ext cx="872740" cy="349402"/>
              <a:chOff x="1098300" y="1870467"/>
              <a:chExt cx="872740" cy="349402"/>
            </a:xfrm>
          </p:grpSpPr>
          <p:cxnSp>
            <p:nvCxnSpPr>
              <p:cNvPr id="370" name="Straight Connector 369"/>
              <p:cNvCxnSpPr/>
              <p:nvPr/>
            </p:nvCxnSpPr>
            <p:spPr>
              <a:xfrm>
                <a:off x="1098300" y="2219320"/>
                <a:ext cx="87274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71" name="TextBox 370"/>
              <p:cNvSpPr txBox="1"/>
              <p:nvPr/>
            </p:nvSpPr>
            <p:spPr>
              <a:xfrm>
                <a:off x="1106925" y="1870467"/>
                <a:ext cx="832280" cy="307777"/>
              </a:xfrm>
              <a:prstGeom prst="rect">
                <a:avLst/>
              </a:prstGeom>
              <a:noFill/>
            </p:spPr>
            <p:txBody>
              <a:bodyPr wrap="none" rtlCol="0">
                <a:spAutoFit/>
              </a:bodyPr>
              <a:lstStyle/>
              <a:p>
                <a:pPr algn="ctr"/>
                <a:r>
                  <a:rPr lang="en-US" sz="1400" b="1" dirty="0" smtClean="0">
                    <a:solidFill>
                      <a:srgbClr val="008000"/>
                    </a:solidFill>
                  </a:rPr>
                  <a:t>D2S441</a:t>
                </a:r>
                <a:endParaRPr lang="en-US" sz="1400" b="1" dirty="0">
                  <a:solidFill>
                    <a:srgbClr val="008000"/>
                  </a:solidFill>
                </a:endParaRPr>
              </a:p>
            </p:txBody>
          </p:sp>
        </p:grpSp>
      </p:grpSp>
      <p:grpSp>
        <p:nvGrpSpPr>
          <p:cNvPr id="42" name="Group 400"/>
          <p:cNvGrpSpPr/>
          <p:nvPr/>
        </p:nvGrpSpPr>
        <p:grpSpPr>
          <a:xfrm>
            <a:off x="748440" y="3532504"/>
            <a:ext cx="5368802" cy="342087"/>
            <a:chOff x="748440" y="3623944"/>
            <a:chExt cx="5368802" cy="342087"/>
          </a:xfrm>
        </p:grpSpPr>
        <p:grpSp>
          <p:nvGrpSpPr>
            <p:cNvPr id="43" name="Group 155"/>
            <p:cNvGrpSpPr/>
            <p:nvPr/>
          </p:nvGrpSpPr>
          <p:grpSpPr>
            <a:xfrm>
              <a:off x="1935480" y="3645991"/>
              <a:ext cx="1341120" cy="320040"/>
              <a:chOff x="2758440" y="1124360"/>
              <a:chExt cx="1341120" cy="320040"/>
            </a:xfrm>
          </p:grpSpPr>
          <p:cxnSp>
            <p:nvCxnSpPr>
              <p:cNvPr id="392" name="Straight Connector 2"/>
              <p:cNvCxnSpPr/>
              <p:nvPr/>
            </p:nvCxnSpPr>
            <p:spPr>
              <a:xfrm>
                <a:off x="2758440" y="1444400"/>
                <a:ext cx="13411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TextBox 7"/>
              <p:cNvSpPr txBox="1"/>
              <p:nvPr/>
            </p:nvSpPr>
            <p:spPr>
              <a:xfrm>
                <a:off x="3135422" y="1124360"/>
                <a:ext cx="573940" cy="307777"/>
              </a:xfrm>
              <a:prstGeom prst="rect">
                <a:avLst/>
              </a:prstGeom>
              <a:noFill/>
            </p:spPr>
            <p:txBody>
              <a:bodyPr wrap="none" rtlCol="0">
                <a:spAutoFit/>
              </a:bodyPr>
              <a:lstStyle/>
              <a:p>
                <a:pPr algn="ctr"/>
                <a:r>
                  <a:rPr lang="en-US" sz="1400" b="1" dirty="0" smtClean="0"/>
                  <a:t>vWA</a:t>
                </a:r>
                <a:endParaRPr lang="en-US" sz="1400" b="1" dirty="0"/>
              </a:p>
            </p:txBody>
          </p:sp>
        </p:grpSp>
        <p:grpSp>
          <p:nvGrpSpPr>
            <p:cNvPr id="44" name="Group 118"/>
            <p:cNvGrpSpPr/>
            <p:nvPr/>
          </p:nvGrpSpPr>
          <p:grpSpPr>
            <a:xfrm>
              <a:off x="4975610" y="3636675"/>
              <a:ext cx="1141632" cy="329356"/>
              <a:chOff x="4076450" y="2615083"/>
              <a:chExt cx="1141632" cy="329356"/>
            </a:xfrm>
          </p:grpSpPr>
          <p:cxnSp>
            <p:nvCxnSpPr>
              <p:cNvPr id="384" name="Straight Connector 383"/>
              <p:cNvCxnSpPr/>
              <p:nvPr/>
            </p:nvCxnSpPr>
            <p:spPr>
              <a:xfrm>
                <a:off x="4076450" y="2943008"/>
                <a:ext cx="1141632" cy="14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5" name="TextBox 384"/>
              <p:cNvSpPr txBox="1"/>
              <p:nvPr/>
            </p:nvSpPr>
            <p:spPr>
              <a:xfrm>
                <a:off x="4185515" y="2615083"/>
                <a:ext cx="931665" cy="307777"/>
              </a:xfrm>
              <a:prstGeom prst="rect">
                <a:avLst/>
              </a:prstGeom>
              <a:noFill/>
            </p:spPr>
            <p:txBody>
              <a:bodyPr wrap="none" rtlCol="0">
                <a:spAutoFit/>
              </a:bodyPr>
              <a:lstStyle/>
              <a:p>
                <a:pPr algn="ctr"/>
                <a:r>
                  <a:rPr lang="en-US" sz="1400" b="1" dirty="0" smtClean="0"/>
                  <a:t>D12S391</a:t>
                </a:r>
                <a:endParaRPr lang="en-US" sz="1400" b="1" dirty="0"/>
              </a:p>
            </p:txBody>
          </p:sp>
        </p:grpSp>
        <p:grpSp>
          <p:nvGrpSpPr>
            <p:cNvPr id="45" name="Group 151"/>
            <p:cNvGrpSpPr/>
            <p:nvPr/>
          </p:nvGrpSpPr>
          <p:grpSpPr>
            <a:xfrm>
              <a:off x="3505200" y="3630338"/>
              <a:ext cx="1343410" cy="335693"/>
              <a:chOff x="3368040" y="1506785"/>
              <a:chExt cx="1343410" cy="335693"/>
            </a:xfrm>
          </p:grpSpPr>
          <p:cxnSp>
            <p:nvCxnSpPr>
              <p:cNvPr id="378" name="Straight Connector 377"/>
              <p:cNvCxnSpPr/>
              <p:nvPr/>
            </p:nvCxnSpPr>
            <p:spPr>
              <a:xfrm>
                <a:off x="3368040" y="1841599"/>
                <a:ext cx="1343410" cy="8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TextBox 378"/>
              <p:cNvSpPr txBox="1"/>
              <p:nvPr/>
            </p:nvSpPr>
            <p:spPr>
              <a:xfrm>
                <a:off x="3625668" y="1506785"/>
                <a:ext cx="822405" cy="307777"/>
              </a:xfrm>
              <a:prstGeom prst="rect">
                <a:avLst/>
              </a:prstGeom>
              <a:noFill/>
            </p:spPr>
            <p:txBody>
              <a:bodyPr wrap="none" rtlCol="0">
                <a:spAutoFit/>
              </a:bodyPr>
              <a:lstStyle/>
              <a:p>
                <a:pPr algn="ctr"/>
                <a:r>
                  <a:rPr lang="en-US" sz="1400" b="1" dirty="0" smtClean="0"/>
                  <a:t>D21S11</a:t>
                </a:r>
                <a:endParaRPr lang="en-US" sz="1400" b="1" dirty="0"/>
              </a:p>
            </p:txBody>
          </p:sp>
        </p:grpSp>
        <p:grpSp>
          <p:nvGrpSpPr>
            <p:cNvPr id="46" name="Group 147"/>
            <p:cNvGrpSpPr/>
            <p:nvPr/>
          </p:nvGrpSpPr>
          <p:grpSpPr>
            <a:xfrm>
              <a:off x="748440" y="3623944"/>
              <a:ext cx="942590" cy="342087"/>
              <a:chOff x="3278280" y="1870467"/>
              <a:chExt cx="942590" cy="342087"/>
            </a:xfrm>
          </p:grpSpPr>
          <p:cxnSp>
            <p:nvCxnSpPr>
              <p:cNvPr id="368" name="Straight Connector 367"/>
              <p:cNvCxnSpPr/>
              <p:nvPr/>
            </p:nvCxnSpPr>
            <p:spPr>
              <a:xfrm>
                <a:off x="3278280" y="2212005"/>
                <a:ext cx="9425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TextBox 368"/>
              <p:cNvSpPr txBox="1"/>
              <p:nvPr/>
            </p:nvSpPr>
            <p:spPr>
              <a:xfrm>
                <a:off x="3463802" y="1870467"/>
                <a:ext cx="622286" cy="307777"/>
              </a:xfrm>
              <a:prstGeom prst="rect">
                <a:avLst/>
              </a:prstGeom>
              <a:noFill/>
            </p:spPr>
            <p:txBody>
              <a:bodyPr wrap="none" rtlCol="0">
                <a:spAutoFit/>
              </a:bodyPr>
              <a:lstStyle/>
              <a:p>
                <a:pPr algn="ctr"/>
                <a:r>
                  <a:rPr lang="en-US" sz="1400" b="1" dirty="0" smtClean="0"/>
                  <a:t>TH01</a:t>
                </a:r>
                <a:endParaRPr lang="en-US" sz="1400" b="1" dirty="0"/>
              </a:p>
            </p:txBody>
          </p:sp>
        </p:grpSp>
      </p:grpSp>
      <p:grpSp>
        <p:nvGrpSpPr>
          <p:cNvPr id="47" name="Group 398"/>
          <p:cNvGrpSpPr/>
          <p:nvPr/>
        </p:nvGrpSpPr>
        <p:grpSpPr>
          <a:xfrm>
            <a:off x="770490" y="2775057"/>
            <a:ext cx="5719774" cy="341540"/>
            <a:chOff x="770490" y="2729337"/>
            <a:chExt cx="5719774" cy="341540"/>
          </a:xfrm>
        </p:grpSpPr>
        <p:grpSp>
          <p:nvGrpSpPr>
            <p:cNvPr id="48" name="Group 149"/>
            <p:cNvGrpSpPr/>
            <p:nvPr/>
          </p:nvGrpSpPr>
          <p:grpSpPr>
            <a:xfrm>
              <a:off x="1203960" y="2750837"/>
              <a:ext cx="1158240" cy="320040"/>
              <a:chOff x="1463040" y="1124360"/>
              <a:chExt cx="1158240" cy="320040"/>
            </a:xfrm>
          </p:grpSpPr>
          <p:cxnSp>
            <p:nvCxnSpPr>
              <p:cNvPr id="394" name="Straight Connector 393"/>
              <p:cNvCxnSpPr/>
              <p:nvPr/>
            </p:nvCxnSpPr>
            <p:spPr>
              <a:xfrm>
                <a:off x="1463040" y="1444400"/>
                <a:ext cx="115824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95" name="TextBox 6"/>
              <p:cNvSpPr txBox="1"/>
              <p:nvPr/>
            </p:nvSpPr>
            <p:spPr>
              <a:xfrm>
                <a:off x="1554480" y="1124360"/>
                <a:ext cx="931665" cy="307777"/>
              </a:xfrm>
              <a:prstGeom prst="rect">
                <a:avLst/>
              </a:prstGeom>
              <a:noFill/>
            </p:spPr>
            <p:txBody>
              <a:bodyPr wrap="none" rtlCol="0">
                <a:spAutoFit/>
              </a:bodyPr>
              <a:lstStyle/>
              <a:p>
                <a:pPr algn="ctr"/>
                <a:r>
                  <a:rPr lang="en-US" sz="1400" b="1" dirty="0" smtClean="0">
                    <a:solidFill>
                      <a:srgbClr val="0000FF"/>
                    </a:solidFill>
                  </a:rPr>
                  <a:t>D3S1358</a:t>
                </a:r>
                <a:endParaRPr lang="en-US" sz="1400" b="1" dirty="0">
                  <a:solidFill>
                    <a:srgbClr val="0000FF"/>
                  </a:solidFill>
                </a:endParaRPr>
              </a:p>
            </p:txBody>
          </p:sp>
        </p:grpSp>
        <p:grpSp>
          <p:nvGrpSpPr>
            <p:cNvPr id="49" name="Group 130"/>
            <p:cNvGrpSpPr/>
            <p:nvPr/>
          </p:nvGrpSpPr>
          <p:grpSpPr>
            <a:xfrm>
              <a:off x="3784350" y="2742404"/>
              <a:ext cx="1507740" cy="328473"/>
              <a:chOff x="5460750" y="2615083"/>
              <a:chExt cx="1507740" cy="328473"/>
            </a:xfrm>
          </p:grpSpPr>
          <p:cxnSp>
            <p:nvCxnSpPr>
              <p:cNvPr id="382" name="Straight Connector 381"/>
              <p:cNvCxnSpPr/>
              <p:nvPr/>
            </p:nvCxnSpPr>
            <p:spPr>
              <a:xfrm>
                <a:off x="5460750" y="2943007"/>
                <a:ext cx="1507740" cy="54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83" name="TextBox 382"/>
              <p:cNvSpPr txBox="1"/>
              <p:nvPr/>
            </p:nvSpPr>
            <p:spPr>
              <a:xfrm>
                <a:off x="5736339" y="2615083"/>
                <a:ext cx="931665" cy="307777"/>
              </a:xfrm>
              <a:prstGeom prst="rect">
                <a:avLst/>
              </a:prstGeom>
              <a:noFill/>
            </p:spPr>
            <p:txBody>
              <a:bodyPr wrap="none" rtlCol="0">
                <a:spAutoFit/>
              </a:bodyPr>
              <a:lstStyle/>
              <a:p>
                <a:pPr algn="ctr"/>
                <a:r>
                  <a:rPr lang="en-US" sz="1400" b="1" dirty="0" smtClean="0">
                    <a:solidFill>
                      <a:srgbClr val="0000FF"/>
                    </a:solidFill>
                  </a:rPr>
                  <a:t>D2S1338</a:t>
                </a:r>
                <a:endParaRPr lang="en-US" sz="1400" b="1" dirty="0">
                  <a:solidFill>
                    <a:srgbClr val="0000FF"/>
                  </a:solidFill>
                </a:endParaRPr>
              </a:p>
            </p:txBody>
          </p:sp>
        </p:grpSp>
        <p:grpSp>
          <p:nvGrpSpPr>
            <p:cNvPr id="50" name="Group 148"/>
            <p:cNvGrpSpPr/>
            <p:nvPr/>
          </p:nvGrpSpPr>
          <p:grpSpPr>
            <a:xfrm>
              <a:off x="770490" y="2735184"/>
              <a:ext cx="463588" cy="335693"/>
              <a:chOff x="1471530" y="1506785"/>
              <a:chExt cx="463588" cy="335693"/>
            </a:xfrm>
          </p:grpSpPr>
          <p:cxnSp>
            <p:nvCxnSpPr>
              <p:cNvPr id="374" name="Straight Connector 373"/>
              <p:cNvCxnSpPr/>
              <p:nvPr/>
            </p:nvCxnSpPr>
            <p:spPr>
              <a:xfrm>
                <a:off x="1597381" y="1841599"/>
                <a:ext cx="249302" cy="87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75" name="TextBox 374"/>
              <p:cNvSpPr txBox="1"/>
              <p:nvPr/>
            </p:nvSpPr>
            <p:spPr>
              <a:xfrm>
                <a:off x="1471530" y="1506785"/>
                <a:ext cx="463588" cy="307777"/>
              </a:xfrm>
              <a:prstGeom prst="rect">
                <a:avLst/>
              </a:prstGeom>
              <a:noFill/>
            </p:spPr>
            <p:txBody>
              <a:bodyPr wrap="none" rtlCol="0">
                <a:spAutoFit/>
              </a:bodyPr>
              <a:lstStyle/>
              <a:p>
                <a:pPr algn="ctr"/>
                <a:r>
                  <a:rPr lang="en-US" sz="1400" b="1" dirty="0" smtClean="0">
                    <a:solidFill>
                      <a:srgbClr val="0000FF"/>
                    </a:solidFill>
                  </a:rPr>
                  <a:t>AM</a:t>
                </a:r>
                <a:endParaRPr lang="en-US" sz="1400" b="1" dirty="0">
                  <a:solidFill>
                    <a:srgbClr val="0000FF"/>
                  </a:solidFill>
                </a:endParaRPr>
              </a:p>
            </p:txBody>
          </p:sp>
        </p:grpSp>
        <p:grpSp>
          <p:nvGrpSpPr>
            <p:cNvPr id="51" name="Group 141"/>
            <p:cNvGrpSpPr/>
            <p:nvPr/>
          </p:nvGrpSpPr>
          <p:grpSpPr>
            <a:xfrm>
              <a:off x="2587033" y="2729337"/>
              <a:ext cx="1096442" cy="341540"/>
              <a:chOff x="2063500" y="1870467"/>
              <a:chExt cx="1096442" cy="341540"/>
            </a:xfrm>
          </p:grpSpPr>
          <p:cxnSp>
            <p:nvCxnSpPr>
              <p:cNvPr id="372" name="Straight Connector 371"/>
              <p:cNvCxnSpPr/>
              <p:nvPr/>
            </p:nvCxnSpPr>
            <p:spPr>
              <a:xfrm flipV="1">
                <a:off x="2063500" y="2209690"/>
                <a:ext cx="1096442" cy="231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73" name="TextBox 372"/>
              <p:cNvSpPr txBox="1"/>
              <p:nvPr/>
            </p:nvSpPr>
            <p:spPr>
              <a:xfrm>
                <a:off x="2121985" y="1870467"/>
                <a:ext cx="931665" cy="307777"/>
              </a:xfrm>
              <a:prstGeom prst="rect">
                <a:avLst/>
              </a:prstGeom>
              <a:noFill/>
            </p:spPr>
            <p:txBody>
              <a:bodyPr wrap="none" rtlCol="0">
                <a:spAutoFit/>
              </a:bodyPr>
              <a:lstStyle/>
              <a:p>
                <a:pPr algn="ctr"/>
                <a:r>
                  <a:rPr lang="en-US" sz="1400" b="1" dirty="0" smtClean="0">
                    <a:solidFill>
                      <a:srgbClr val="0000FF"/>
                    </a:solidFill>
                  </a:rPr>
                  <a:t>D19S433</a:t>
                </a:r>
                <a:endParaRPr lang="en-US" sz="1400" b="1" dirty="0">
                  <a:solidFill>
                    <a:srgbClr val="0000FF"/>
                  </a:solidFill>
                </a:endParaRPr>
              </a:p>
            </p:txBody>
          </p:sp>
        </p:grpSp>
        <p:grpSp>
          <p:nvGrpSpPr>
            <p:cNvPr id="52" name="Group 136"/>
            <p:cNvGrpSpPr/>
            <p:nvPr/>
          </p:nvGrpSpPr>
          <p:grpSpPr>
            <a:xfrm>
              <a:off x="5459213" y="2752144"/>
              <a:ext cx="1031051" cy="318733"/>
              <a:chOff x="1146293" y="2241228"/>
              <a:chExt cx="1031051" cy="318733"/>
            </a:xfrm>
          </p:grpSpPr>
          <p:cxnSp>
            <p:nvCxnSpPr>
              <p:cNvPr id="364" name="Straight Connector 363"/>
              <p:cNvCxnSpPr/>
              <p:nvPr/>
            </p:nvCxnSpPr>
            <p:spPr>
              <a:xfrm>
                <a:off x="1238000" y="2559413"/>
                <a:ext cx="879090" cy="54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65" name="TextBox 364"/>
              <p:cNvSpPr txBox="1"/>
              <p:nvPr/>
            </p:nvSpPr>
            <p:spPr>
              <a:xfrm>
                <a:off x="1146293" y="2241228"/>
                <a:ext cx="1031051" cy="307777"/>
              </a:xfrm>
              <a:prstGeom prst="rect">
                <a:avLst/>
              </a:prstGeom>
              <a:noFill/>
            </p:spPr>
            <p:txBody>
              <a:bodyPr wrap="none" rtlCol="0">
                <a:spAutoFit/>
              </a:bodyPr>
              <a:lstStyle/>
              <a:p>
                <a:pPr algn="ctr"/>
                <a:r>
                  <a:rPr lang="en-US" sz="1400" b="1" dirty="0" smtClean="0">
                    <a:solidFill>
                      <a:srgbClr val="0000FF"/>
                    </a:solidFill>
                  </a:rPr>
                  <a:t>D22S1045</a:t>
                </a:r>
                <a:endParaRPr lang="en-US" sz="1400" b="1" dirty="0">
                  <a:solidFill>
                    <a:srgbClr val="0000FF"/>
                  </a:solidFill>
                </a:endParaRPr>
              </a:p>
            </p:txBody>
          </p:sp>
        </p:grpSp>
      </p:grpSp>
      <p:grpSp>
        <p:nvGrpSpPr>
          <p:cNvPr id="53" name="Group 401"/>
          <p:cNvGrpSpPr/>
          <p:nvPr/>
        </p:nvGrpSpPr>
        <p:grpSpPr>
          <a:xfrm>
            <a:off x="779530" y="3913608"/>
            <a:ext cx="7552940" cy="341983"/>
            <a:chOff x="779530" y="4096488"/>
            <a:chExt cx="7552940" cy="341983"/>
          </a:xfrm>
        </p:grpSpPr>
        <p:grpSp>
          <p:nvGrpSpPr>
            <p:cNvPr id="54" name="Group 150"/>
            <p:cNvGrpSpPr/>
            <p:nvPr/>
          </p:nvGrpSpPr>
          <p:grpSpPr>
            <a:xfrm>
              <a:off x="779530" y="4103656"/>
              <a:ext cx="1300245" cy="334815"/>
              <a:chOff x="1968250" y="1506785"/>
              <a:chExt cx="1300245" cy="334815"/>
            </a:xfrm>
          </p:grpSpPr>
          <p:cxnSp>
            <p:nvCxnSpPr>
              <p:cNvPr id="380" name="Straight Connector 379"/>
              <p:cNvCxnSpPr/>
              <p:nvPr/>
            </p:nvCxnSpPr>
            <p:spPr>
              <a:xfrm flipV="1">
                <a:off x="1968250" y="1841599"/>
                <a:ext cx="130024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1" name="TextBox 380"/>
              <p:cNvSpPr txBox="1"/>
              <p:nvPr/>
            </p:nvSpPr>
            <p:spPr>
              <a:xfrm>
                <a:off x="2172675" y="1506785"/>
                <a:ext cx="921792" cy="307777"/>
              </a:xfrm>
              <a:prstGeom prst="rect">
                <a:avLst/>
              </a:prstGeom>
              <a:noFill/>
            </p:spPr>
            <p:txBody>
              <a:bodyPr wrap="none" rtlCol="0">
                <a:spAutoFit/>
              </a:bodyPr>
              <a:lstStyle/>
              <a:p>
                <a:pPr algn="ctr"/>
                <a:r>
                  <a:rPr lang="en-US" sz="1400" b="1" dirty="0" smtClean="0">
                    <a:solidFill>
                      <a:srgbClr val="FF0000"/>
                    </a:solidFill>
                  </a:rPr>
                  <a:t>D8S1179</a:t>
                </a:r>
                <a:endParaRPr lang="en-US" sz="1400" b="1" dirty="0">
                  <a:solidFill>
                    <a:srgbClr val="FF0000"/>
                  </a:solidFill>
                </a:endParaRPr>
              </a:p>
            </p:txBody>
          </p:sp>
        </p:grpSp>
        <p:grpSp>
          <p:nvGrpSpPr>
            <p:cNvPr id="55" name="Group 146"/>
            <p:cNvGrpSpPr/>
            <p:nvPr/>
          </p:nvGrpSpPr>
          <p:grpSpPr>
            <a:xfrm>
              <a:off x="2231140" y="4096488"/>
              <a:ext cx="3247971" cy="341983"/>
              <a:chOff x="4273300" y="1870467"/>
              <a:chExt cx="3247971" cy="341983"/>
            </a:xfrm>
          </p:grpSpPr>
          <p:cxnSp>
            <p:nvCxnSpPr>
              <p:cNvPr id="366" name="Straight Connector 365"/>
              <p:cNvCxnSpPr/>
              <p:nvPr/>
            </p:nvCxnSpPr>
            <p:spPr>
              <a:xfrm>
                <a:off x="4273300" y="2212005"/>
                <a:ext cx="3247971" cy="4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7" name="TextBox 366"/>
              <p:cNvSpPr txBox="1"/>
              <p:nvPr/>
            </p:nvSpPr>
            <p:spPr>
              <a:xfrm>
                <a:off x="5445082" y="1870467"/>
                <a:ext cx="562976" cy="307777"/>
              </a:xfrm>
              <a:prstGeom prst="rect">
                <a:avLst/>
              </a:prstGeom>
              <a:noFill/>
            </p:spPr>
            <p:txBody>
              <a:bodyPr wrap="none" rtlCol="0">
                <a:spAutoFit/>
              </a:bodyPr>
              <a:lstStyle/>
              <a:p>
                <a:pPr algn="ctr"/>
                <a:r>
                  <a:rPr lang="en-US" sz="1400" b="1" dirty="0" smtClean="0">
                    <a:solidFill>
                      <a:srgbClr val="FF0000"/>
                    </a:solidFill>
                  </a:rPr>
                  <a:t>FGA</a:t>
                </a:r>
                <a:endParaRPr lang="en-US" sz="1400" b="1" dirty="0">
                  <a:solidFill>
                    <a:srgbClr val="FF0000"/>
                  </a:solidFill>
                </a:endParaRPr>
              </a:p>
            </p:txBody>
          </p:sp>
        </p:grpSp>
        <p:grpSp>
          <p:nvGrpSpPr>
            <p:cNvPr id="66" name="Group 209"/>
            <p:cNvGrpSpPr/>
            <p:nvPr/>
          </p:nvGrpSpPr>
          <p:grpSpPr>
            <a:xfrm>
              <a:off x="5615940" y="4119379"/>
              <a:ext cx="2716530" cy="319092"/>
              <a:chOff x="5539740" y="4527228"/>
              <a:chExt cx="2716530" cy="319092"/>
            </a:xfrm>
          </p:grpSpPr>
          <p:cxnSp>
            <p:nvCxnSpPr>
              <p:cNvPr id="362" name="Straight Connector 361"/>
              <p:cNvCxnSpPr/>
              <p:nvPr/>
            </p:nvCxnSpPr>
            <p:spPr>
              <a:xfrm>
                <a:off x="5539740" y="4846320"/>
                <a:ext cx="27165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nvSpPr>
            <p:spPr>
              <a:xfrm>
                <a:off x="6616770" y="4527228"/>
                <a:ext cx="623890" cy="307777"/>
              </a:xfrm>
              <a:prstGeom prst="rect">
                <a:avLst/>
              </a:prstGeom>
              <a:noFill/>
            </p:spPr>
            <p:txBody>
              <a:bodyPr wrap="none" rtlCol="0">
                <a:spAutoFit/>
              </a:bodyPr>
              <a:lstStyle/>
              <a:p>
                <a:pPr algn="ctr"/>
                <a:r>
                  <a:rPr lang="en-US" sz="1400" b="1" dirty="0" smtClean="0">
                    <a:solidFill>
                      <a:srgbClr val="FF0000"/>
                    </a:solidFill>
                  </a:rPr>
                  <a:t>SE33</a:t>
                </a:r>
                <a:endParaRPr lang="en-US" sz="1400" b="1" dirty="0">
                  <a:solidFill>
                    <a:srgbClr val="FF0000"/>
                  </a:solidFill>
                </a:endParaRPr>
              </a:p>
            </p:txBody>
          </p:sp>
        </p:grpSp>
      </p:grpSp>
      <p:sp>
        <p:nvSpPr>
          <p:cNvPr id="396" name="TextBox 395"/>
          <p:cNvSpPr txBox="1"/>
          <p:nvPr/>
        </p:nvSpPr>
        <p:spPr>
          <a:xfrm>
            <a:off x="8153400" y="594360"/>
            <a:ext cx="902811" cy="584775"/>
          </a:xfrm>
          <a:prstGeom prst="rect">
            <a:avLst/>
          </a:prstGeom>
          <a:noFill/>
        </p:spPr>
        <p:txBody>
          <a:bodyPr wrap="none" rtlCol="0">
            <a:spAutoFit/>
          </a:bodyPr>
          <a:lstStyle/>
          <a:p>
            <a:r>
              <a:rPr lang="en-US" b="1" dirty="0" smtClean="0">
                <a:solidFill>
                  <a:schemeClr val="bg1">
                    <a:lumMod val="50000"/>
                  </a:schemeClr>
                </a:solidFill>
              </a:rPr>
              <a:t>16plex</a:t>
            </a:r>
          </a:p>
          <a:p>
            <a:pPr algn="ctr"/>
            <a:r>
              <a:rPr lang="en-US" sz="1400" b="1" dirty="0" smtClean="0">
                <a:solidFill>
                  <a:schemeClr val="bg1">
                    <a:lumMod val="50000"/>
                  </a:schemeClr>
                </a:solidFill>
              </a:rPr>
              <a:t>(4-dye)</a:t>
            </a:r>
          </a:p>
        </p:txBody>
      </p:sp>
      <p:sp>
        <p:nvSpPr>
          <p:cNvPr id="397" name="TextBox 396"/>
          <p:cNvSpPr txBox="1"/>
          <p:nvPr/>
        </p:nvSpPr>
        <p:spPr>
          <a:xfrm>
            <a:off x="8153400" y="2834640"/>
            <a:ext cx="902811" cy="584775"/>
          </a:xfrm>
          <a:prstGeom prst="rect">
            <a:avLst/>
          </a:prstGeom>
          <a:noFill/>
        </p:spPr>
        <p:txBody>
          <a:bodyPr wrap="none" rtlCol="0">
            <a:spAutoFit/>
          </a:bodyPr>
          <a:lstStyle/>
          <a:p>
            <a:r>
              <a:rPr lang="en-US" b="1" dirty="0" smtClean="0">
                <a:solidFill>
                  <a:schemeClr val="bg1">
                    <a:lumMod val="50000"/>
                  </a:schemeClr>
                </a:solidFill>
              </a:rPr>
              <a:t>17plex</a:t>
            </a:r>
          </a:p>
          <a:p>
            <a:pPr algn="ctr"/>
            <a:r>
              <a:rPr lang="en-US" sz="1400" b="1" dirty="0" smtClean="0">
                <a:solidFill>
                  <a:schemeClr val="bg1">
                    <a:lumMod val="50000"/>
                  </a:schemeClr>
                </a:solidFill>
              </a:rPr>
              <a:t>(5-dye)</a:t>
            </a:r>
            <a:endParaRPr lang="en-US" b="1" dirty="0" smtClean="0">
              <a:solidFill>
                <a:schemeClr val="bg1">
                  <a:lumMod val="50000"/>
                </a:schemeClr>
              </a:solidFill>
            </a:endParaRPr>
          </a:p>
        </p:txBody>
      </p:sp>
      <p:sp>
        <p:nvSpPr>
          <p:cNvPr id="398" name="TextBox 397"/>
          <p:cNvSpPr txBox="1"/>
          <p:nvPr/>
        </p:nvSpPr>
        <p:spPr>
          <a:xfrm>
            <a:off x="8153400" y="4800600"/>
            <a:ext cx="902811" cy="584775"/>
          </a:xfrm>
          <a:prstGeom prst="rect">
            <a:avLst/>
          </a:prstGeom>
          <a:noFill/>
        </p:spPr>
        <p:txBody>
          <a:bodyPr wrap="none" rtlCol="0">
            <a:spAutoFit/>
          </a:bodyPr>
          <a:lstStyle/>
          <a:p>
            <a:r>
              <a:rPr lang="en-US" b="1" dirty="0" smtClean="0">
                <a:solidFill>
                  <a:schemeClr val="bg1">
                    <a:lumMod val="50000"/>
                  </a:schemeClr>
                </a:solidFill>
              </a:rPr>
              <a:t>24plex</a:t>
            </a:r>
          </a:p>
          <a:p>
            <a:pPr algn="ctr"/>
            <a:r>
              <a:rPr lang="en-US" sz="1400" b="1" dirty="0" smtClean="0">
                <a:solidFill>
                  <a:schemeClr val="bg1">
                    <a:lumMod val="50000"/>
                  </a:schemeClr>
                </a:solidFill>
              </a:rPr>
              <a:t>(5-dye)</a:t>
            </a:r>
            <a:endParaRPr lang="en-US" b="1" dirty="0" smtClean="0">
              <a:solidFill>
                <a:schemeClr val="bg1">
                  <a:lumMod val="50000"/>
                </a:schemeClr>
              </a:solidFill>
            </a:endParaRPr>
          </a:p>
        </p:txBody>
      </p:sp>
      <p:cxnSp>
        <p:nvCxnSpPr>
          <p:cNvPr id="201" name="Straight Connector 200"/>
          <p:cNvCxnSpPr/>
          <p:nvPr/>
        </p:nvCxnSpPr>
        <p:spPr>
          <a:xfrm>
            <a:off x="182880" y="2407920"/>
            <a:ext cx="8717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67640" y="4785360"/>
            <a:ext cx="8717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109663" y="336550"/>
            <a:ext cx="3516312" cy="650875"/>
          </a:xfrm>
          <a:prstGeom prst="rect">
            <a:avLst/>
          </a:prstGeom>
          <a:noFill/>
          <a:ln w="9525">
            <a:solidFill>
              <a:schemeClr val="tx1"/>
            </a:solidFill>
            <a:miter lim="800000"/>
            <a:headEnd/>
            <a:tailEnd/>
          </a:ln>
        </p:spPr>
        <p:txBody>
          <a:bodyPr>
            <a:spAutoFit/>
          </a:bodyPr>
          <a:lstStyle/>
          <a:p>
            <a:pPr algn="ctr"/>
            <a:r>
              <a:rPr lang="en-US" dirty="0"/>
              <a:t>Decide on </a:t>
            </a:r>
            <a:r>
              <a:rPr lang="en-US" dirty="0" smtClean="0"/>
              <a:t>number </a:t>
            </a:r>
            <a:r>
              <a:rPr lang="en-US" dirty="0"/>
              <a:t>of </a:t>
            </a:r>
            <a:r>
              <a:rPr lang="en-US" dirty="0" smtClean="0"/>
              <a:t>samples </a:t>
            </a:r>
            <a:r>
              <a:rPr lang="en-US" dirty="0"/>
              <a:t>and </a:t>
            </a:r>
            <a:r>
              <a:rPr lang="en-US" dirty="0" smtClean="0"/>
              <a:t>ethnic/racial grouping</a:t>
            </a:r>
            <a:endParaRPr lang="en-US" dirty="0"/>
          </a:p>
        </p:txBody>
      </p:sp>
      <p:sp>
        <p:nvSpPr>
          <p:cNvPr id="8195" name="Text Box 3"/>
          <p:cNvSpPr txBox="1">
            <a:spLocks noChangeArrowheads="1"/>
          </p:cNvSpPr>
          <p:nvPr/>
        </p:nvSpPr>
        <p:spPr bwMode="auto">
          <a:xfrm>
            <a:off x="1960563" y="1239838"/>
            <a:ext cx="1844675" cy="376237"/>
          </a:xfrm>
          <a:prstGeom prst="rect">
            <a:avLst/>
          </a:prstGeom>
          <a:noFill/>
          <a:ln w="9525">
            <a:solidFill>
              <a:schemeClr val="tx1"/>
            </a:solidFill>
            <a:miter lim="800000"/>
            <a:headEnd/>
            <a:tailEnd/>
          </a:ln>
        </p:spPr>
        <p:txBody>
          <a:bodyPr wrap="none">
            <a:spAutoFit/>
          </a:bodyPr>
          <a:lstStyle/>
          <a:p>
            <a:r>
              <a:rPr lang="en-US" dirty="0"/>
              <a:t>Gather </a:t>
            </a:r>
            <a:r>
              <a:rPr lang="en-US" dirty="0" smtClean="0"/>
              <a:t>samples</a:t>
            </a:r>
            <a:endParaRPr lang="en-US" dirty="0"/>
          </a:p>
        </p:txBody>
      </p:sp>
      <p:sp>
        <p:nvSpPr>
          <p:cNvPr id="8196" name="Text Box 4"/>
          <p:cNvSpPr txBox="1">
            <a:spLocks noChangeArrowheads="1"/>
          </p:cNvSpPr>
          <p:nvPr/>
        </p:nvSpPr>
        <p:spPr bwMode="auto">
          <a:xfrm>
            <a:off x="1576388" y="1855788"/>
            <a:ext cx="2586037" cy="650875"/>
          </a:xfrm>
          <a:prstGeom prst="rect">
            <a:avLst/>
          </a:prstGeom>
          <a:noFill/>
          <a:ln w="9525">
            <a:solidFill>
              <a:schemeClr val="tx1"/>
            </a:solidFill>
            <a:miter lim="800000"/>
            <a:headEnd/>
            <a:tailEnd/>
          </a:ln>
        </p:spPr>
        <p:txBody>
          <a:bodyPr>
            <a:spAutoFit/>
          </a:bodyPr>
          <a:lstStyle/>
          <a:p>
            <a:pPr algn="ctr"/>
            <a:r>
              <a:rPr lang="en-US" dirty="0"/>
              <a:t>Analyze </a:t>
            </a:r>
            <a:r>
              <a:rPr lang="en-US" dirty="0" smtClean="0"/>
              <a:t>samples </a:t>
            </a:r>
            <a:r>
              <a:rPr lang="en-US" dirty="0"/>
              <a:t>at </a:t>
            </a:r>
            <a:r>
              <a:rPr lang="en-US" dirty="0" smtClean="0"/>
              <a:t>desired genetic loci</a:t>
            </a:r>
            <a:endParaRPr lang="en-US" dirty="0"/>
          </a:p>
        </p:txBody>
      </p:sp>
      <p:sp>
        <p:nvSpPr>
          <p:cNvPr id="8197" name="Text Box 5"/>
          <p:cNvSpPr txBox="1">
            <a:spLocks noChangeArrowheads="1"/>
          </p:cNvSpPr>
          <p:nvPr/>
        </p:nvSpPr>
        <p:spPr bwMode="auto">
          <a:xfrm>
            <a:off x="1582738" y="2497138"/>
            <a:ext cx="2578100" cy="376237"/>
          </a:xfrm>
          <a:prstGeom prst="rect">
            <a:avLst/>
          </a:prstGeom>
          <a:noFill/>
          <a:ln w="9525">
            <a:solidFill>
              <a:schemeClr val="tx1"/>
            </a:solidFill>
            <a:miter lim="800000"/>
            <a:headEnd/>
            <a:tailEnd/>
          </a:ln>
        </p:spPr>
        <p:txBody>
          <a:bodyPr>
            <a:spAutoFit/>
          </a:bodyPr>
          <a:lstStyle/>
          <a:p>
            <a:pPr algn="ctr"/>
            <a:r>
              <a:rPr lang="en-US"/>
              <a:t>Summarize DNA types</a:t>
            </a:r>
          </a:p>
        </p:txBody>
      </p:sp>
      <p:sp>
        <p:nvSpPr>
          <p:cNvPr id="8198" name="Text Box 6"/>
          <p:cNvSpPr txBox="1">
            <a:spLocks noChangeArrowheads="1"/>
          </p:cNvSpPr>
          <p:nvPr/>
        </p:nvSpPr>
        <p:spPr bwMode="auto">
          <a:xfrm>
            <a:off x="1355725" y="4719638"/>
            <a:ext cx="1281113" cy="527050"/>
          </a:xfrm>
          <a:prstGeom prst="rect">
            <a:avLst/>
          </a:prstGeom>
          <a:noFill/>
          <a:ln w="9525">
            <a:solidFill>
              <a:schemeClr val="tx1"/>
            </a:solidFill>
            <a:miter lim="800000"/>
            <a:headEnd/>
            <a:tailEnd/>
          </a:ln>
        </p:spPr>
        <p:txBody>
          <a:bodyPr>
            <a:spAutoFit/>
          </a:bodyPr>
          <a:lstStyle/>
          <a:p>
            <a:pPr algn="ctr"/>
            <a:r>
              <a:rPr lang="en-US" sz="1400"/>
              <a:t>Ethnic/ Racial Group 1</a:t>
            </a:r>
          </a:p>
        </p:txBody>
      </p:sp>
      <p:sp>
        <p:nvSpPr>
          <p:cNvPr id="8199" name="Text Box 7"/>
          <p:cNvSpPr txBox="1">
            <a:spLocks noChangeArrowheads="1"/>
          </p:cNvSpPr>
          <p:nvPr/>
        </p:nvSpPr>
        <p:spPr bwMode="auto">
          <a:xfrm>
            <a:off x="3063875" y="4721225"/>
            <a:ext cx="1355725" cy="527050"/>
          </a:xfrm>
          <a:prstGeom prst="rect">
            <a:avLst/>
          </a:prstGeom>
          <a:noFill/>
          <a:ln w="9525">
            <a:solidFill>
              <a:schemeClr val="tx1"/>
            </a:solidFill>
            <a:miter lim="800000"/>
            <a:headEnd/>
            <a:tailEnd/>
          </a:ln>
        </p:spPr>
        <p:txBody>
          <a:bodyPr>
            <a:spAutoFit/>
          </a:bodyPr>
          <a:lstStyle/>
          <a:p>
            <a:pPr algn="ctr"/>
            <a:r>
              <a:rPr lang="en-US" sz="1400"/>
              <a:t>Ethnic/ Racial Group 2</a:t>
            </a:r>
          </a:p>
        </p:txBody>
      </p:sp>
      <p:sp>
        <p:nvSpPr>
          <p:cNvPr id="8200" name="Text Box 8"/>
          <p:cNvSpPr txBox="1">
            <a:spLocks noChangeArrowheads="1"/>
          </p:cNvSpPr>
          <p:nvPr/>
        </p:nvSpPr>
        <p:spPr bwMode="auto">
          <a:xfrm>
            <a:off x="1236663" y="3101975"/>
            <a:ext cx="3230562" cy="650875"/>
          </a:xfrm>
          <a:prstGeom prst="rect">
            <a:avLst/>
          </a:prstGeom>
          <a:noFill/>
          <a:ln w="9525">
            <a:solidFill>
              <a:schemeClr val="tx1"/>
            </a:solidFill>
            <a:miter lim="800000"/>
            <a:headEnd/>
            <a:tailEnd/>
          </a:ln>
        </p:spPr>
        <p:txBody>
          <a:bodyPr>
            <a:spAutoFit/>
          </a:bodyPr>
          <a:lstStyle/>
          <a:p>
            <a:pPr algn="ctr"/>
            <a:r>
              <a:rPr lang="en-US" dirty="0"/>
              <a:t>Determine </a:t>
            </a:r>
            <a:r>
              <a:rPr lang="en-US" dirty="0" smtClean="0"/>
              <a:t>allele frequencies </a:t>
            </a:r>
            <a:r>
              <a:rPr lang="en-US" dirty="0"/>
              <a:t>for </a:t>
            </a:r>
            <a:r>
              <a:rPr lang="en-US" dirty="0" smtClean="0"/>
              <a:t>each locus</a:t>
            </a:r>
            <a:endParaRPr lang="en-US" dirty="0"/>
          </a:p>
        </p:txBody>
      </p:sp>
      <p:sp>
        <p:nvSpPr>
          <p:cNvPr id="8201" name="Text Box 9"/>
          <p:cNvSpPr txBox="1">
            <a:spLocks noChangeArrowheads="1"/>
          </p:cNvSpPr>
          <p:nvPr/>
        </p:nvSpPr>
        <p:spPr bwMode="auto">
          <a:xfrm>
            <a:off x="1539875" y="4032250"/>
            <a:ext cx="2651125" cy="646331"/>
          </a:xfrm>
          <a:prstGeom prst="rect">
            <a:avLst/>
          </a:prstGeom>
          <a:noFill/>
          <a:ln w="9525">
            <a:solidFill>
              <a:schemeClr val="tx1"/>
            </a:solidFill>
            <a:miter lim="800000"/>
            <a:headEnd/>
            <a:tailEnd/>
          </a:ln>
        </p:spPr>
        <p:txBody>
          <a:bodyPr wrap="square">
            <a:spAutoFit/>
          </a:bodyPr>
          <a:lstStyle/>
          <a:p>
            <a:pPr algn="ctr"/>
            <a:r>
              <a:rPr lang="en-US" dirty="0"/>
              <a:t>Perform </a:t>
            </a:r>
            <a:r>
              <a:rPr lang="en-US" dirty="0" smtClean="0"/>
              <a:t>statistical tests </a:t>
            </a:r>
            <a:r>
              <a:rPr lang="en-US" dirty="0"/>
              <a:t>on </a:t>
            </a:r>
            <a:r>
              <a:rPr lang="en-US" dirty="0" smtClean="0"/>
              <a:t>population data</a:t>
            </a:r>
            <a:endParaRPr lang="en-US" dirty="0"/>
          </a:p>
        </p:txBody>
      </p:sp>
      <p:sp>
        <p:nvSpPr>
          <p:cNvPr id="8202" name="Text Box 10"/>
          <p:cNvSpPr txBox="1">
            <a:spLocks noChangeArrowheads="1"/>
          </p:cNvSpPr>
          <p:nvPr/>
        </p:nvSpPr>
        <p:spPr bwMode="auto">
          <a:xfrm>
            <a:off x="4348163" y="4070350"/>
            <a:ext cx="4262437" cy="304800"/>
          </a:xfrm>
          <a:prstGeom prst="rect">
            <a:avLst/>
          </a:prstGeom>
          <a:noFill/>
          <a:ln w="9525">
            <a:noFill/>
            <a:miter lim="800000"/>
            <a:headEnd/>
            <a:tailEnd/>
          </a:ln>
        </p:spPr>
        <p:txBody>
          <a:bodyPr wrap="none">
            <a:spAutoFit/>
          </a:bodyPr>
          <a:lstStyle/>
          <a:p>
            <a:r>
              <a:rPr lang="en-US" sz="1400"/>
              <a:t>Hardy-Weinberg equilibrium for allele independence</a:t>
            </a:r>
          </a:p>
        </p:txBody>
      </p:sp>
      <p:sp>
        <p:nvSpPr>
          <p:cNvPr id="8203" name="Text Box 11"/>
          <p:cNvSpPr txBox="1">
            <a:spLocks noChangeArrowheads="1"/>
          </p:cNvSpPr>
          <p:nvPr/>
        </p:nvSpPr>
        <p:spPr bwMode="auto">
          <a:xfrm>
            <a:off x="4373563" y="4300538"/>
            <a:ext cx="3592512" cy="304800"/>
          </a:xfrm>
          <a:prstGeom prst="rect">
            <a:avLst/>
          </a:prstGeom>
          <a:noFill/>
          <a:ln w="9525">
            <a:noFill/>
            <a:miter lim="800000"/>
            <a:headEnd/>
            <a:tailEnd/>
          </a:ln>
        </p:spPr>
        <p:txBody>
          <a:bodyPr wrap="none">
            <a:spAutoFit/>
          </a:bodyPr>
          <a:lstStyle/>
          <a:p>
            <a:r>
              <a:rPr lang="en-US" sz="1400" dirty="0"/>
              <a:t>Linkage equilibrium for locus independence</a:t>
            </a:r>
          </a:p>
        </p:txBody>
      </p:sp>
      <p:sp>
        <p:nvSpPr>
          <p:cNvPr id="8204" name="Line 12"/>
          <p:cNvSpPr>
            <a:spLocks noChangeShapeType="1"/>
          </p:cNvSpPr>
          <p:nvPr/>
        </p:nvSpPr>
        <p:spPr bwMode="auto">
          <a:xfrm>
            <a:off x="2876550" y="977900"/>
            <a:ext cx="0" cy="254000"/>
          </a:xfrm>
          <a:prstGeom prst="line">
            <a:avLst/>
          </a:prstGeom>
          <a:noFill/>
          <a:ln w="38100">
            <a:solidFill>
              <a:schemeClr val="tx1"/>
            </a:solidFill>
            <a:round/>
            <a:headEnd/>
            <a:tailEnd type="triangle" w="med" len="med"/>
          </a:ln>
        </p:spPr>
        <p:txBody>
          <a:bodyPr/>
          <a:lstStyle/>
          <a:p>
            <a:endParaRPr lang="en-US"/>
          </a:p>
        </p:txBody>
      </p:sp>
      <p:sp>
        <p:nvSpPr>
          <p:cNvPr id="8205" name="Line 13"/>
          <p:cNvSpPr>
            <a:spLocks noChangeShapeType="1"/>
          </p:cNvSpPr>
          <p:nvPr/>
        </p:nvSpPr>
        <p:spPr bwMode="auto">
          <a:xfrm>
            <a:off x="2876550" y="1606550"/>
            <a:ext cx="0" cy="254000"/>
          </a:xfrm>
          <a:prstGeom prst="line">
            <a:avLst/>
          </a:prstGeom>
          <a:noFill/>
          <a:ln w="38100">
            <a:solidFill>
              <a:schemeClr val="tx1"/>
            </a:solidFill>
            <a:round/>
            <a:headEnd/>
            <a:tailEnd type="triangle" w="med" len="med"/>
          </a:ln>
        </p:spPr>
        <p:txBody>
          <a:bodyPr/>
          <a:lstStyle/>
          <a:p>
            <a:endParaRPr lang="en-US"/>
          </a:p>
        </p:txBody>
      </p:sp>
      <p:sp>
        <p:nvSpPr>
          <p:cNvPr id="8206" name="Line 14"/>
          <p:cNvSpPr>
            <a:spLocks noChangeShapeType="1"/>
          </p:cNvSpPr>
          <p:nvPr/>
        </p:nvSpPr>
        <p:spPr bwMode="auto">
          <a:xfrm>
            <a:off x="2876550" y="2863850"/>
            <a:ext cx="0" cy="254000"/>
          </a:xfrm>
          <a:prstGeom prst="line">
            <a:avLst/>
          </a:prstGeom>
          <a:noFill/>
          <a:ln w="38100">
            <a:solidFill>
              <a:schemeClr val="tx1"/>
            </a:solidFill>
            <a:round/>
            <a:headEnd/>
            <a:tailEnd type="triangle" w="med" len="med"/>
          </a:ln>
        </p:spPr>
        <p:txBody>
          <a:bodyPr/>
          <a:lstStyle/>
          <a:p>
            <a:endParaRPr lang="en-US"/>
          </a:p>
        </p:txBody>
      </p:sp>
      <p:sp>
        <p:nvSpPr>
          <p:cNvPr id="8207" name="Line 15"/>
          <p:cNvSpPr>
            <a:spLocks noChangeShapeType="1"/>
          </p:cNvSpPr>
          <p:nvPr/>
        </p:nvSpPr>
        <p:spPr bwMode="auto">
          <a:xfrm>
            <a:off x="2876550" y="3759200"/>
            <a:ext cx="0" cy="254000"/>
          </a:xfrm>
          <a:prstGeom prst="line">
            <a:avLst/>
          </a:prstGeom>
          <a:noFill/>
          <a:ln w="38100">
            <a:solidFill>
              <a:schemeClr val="tx1"/>
            </a:solidFill>
            <a:round/>
            <a:headEnd/>
            <a:tailEnd type="triangle" w="med" len="med"/>
          </a:ln>
        </p:spPr>
        <p:txBody>
          <a:bodyPr/>
          <a:lstStyle/>
          <a:p>
            <a:endParaRPr lang="en-US"/>
          </a:p>
        </p:txBody>
      </p:sp>
      <p:sp>
        <p:nvSpPr>
          <p:cNvPr id="8208" name="Text Box 16"/>
          <p:cNvSpPr txBox="1">
            <a:spLocks noChangeArrowheads="1"/>
          </p:cNvSpPr>
          <p:nvPr/>
        </p:nvSpPr>
        <p:spPr bwMode="auto">
          <a:xfrm>
            <a:off x="4795838" y="455613"/>
            <a:ext cx="3417887" cy="304800"/>
          </a:xfrm>
          <a:prstGeom prst="rect">
            <a:avLst/>
          </a:prstGeom>
          <a:noFill/>
          <a:ln w="9525">
            <a:noFill/>
            <a:miter lim="800000"/>
            <a:headEnd/>
            <a:tailEnd/>
          </a:ln>
        </p:spPr>
        <p:txBody>
          <a:bodyPr>
            <a:spAutoFit/>
          </a:bodyPr>
          <a:lstStyle/>
          <a:p>
            <a:r>
              <a:rPr lang="en-US" sz="1400"/>
              <a:t>Usually &gt;100 per group</a:t>
            </a:r>
          </a:p>
        </p:txBody>
      </p:sp>
      <p:sp>
        <p:nvSpPr>
          <p:cNvPr id="8209" name="Text Box 17"/>
          <p:cNvSpPr txBox="1">
            <a:spLocks noChangeArrowheads="1"/>
          </p:cNvSpPr>
          <p:nvPr/>
        </p:nvSpPr>
        <p:spPr bwMode="auto">
          <a:xfrm>
            <a:off x="925513" y="5656263"/>
            <a:ext cx="3905250" cy="650875"/>
          </a:xfrm>
          <a:prstGeom prst="rect">
            <a:avLst/>
          </a:prstGeom>
          <a:noFill/>
          <a:ln w="9525">
            <a:solidFill>
              <a:schemeClr val="tx1"/>
            </a:solidFill>
            <a:miter lim="800000"/>
            <a:headEnd/>
            <a:tailEnd/>
          </a:ln>
        </p:spPr>
        <p:txBody>
          <a:bodyPr>
            <a:spAutoFit/>
          </a:bodyPr>
          <a:lstStyle/>
          <a:p>
            <a:pPr algn="ctr"/>
            <a:r>
              <a:rPr lang="en-US" dirty="0"/>
              <a:t>Use </a:t>
            </a:r>
            <a:r>
              <a:rPr lang="en-US" dirty="0" smtClean="0"/>
              <a:t>Pop. Database(s</a:t>
            </a:r>
            <a:r>
              <a:rPr lang="en-US" dirty="0"/>
              <a:t>) to Estimate an Observed DNA Profile Frequency</a:t>
            </a:r>
          </a:p>
        </p:txBody>
      </p:sp>
      <p:sp>
        <p:nvSpPr>
          <p:cNvPr id="8210" name="Line 18"/>
          <p:cNvSpPr>
            <a:spLocks noChangeShapeType="1"/>
          </p:cNvSpPr>
          <p:nvPr/>
        </p:nvSpPr>
        <p:spPr bwMode="auto">
          <a:xfrm>
            <a:off x="1985963" y="5253038"/>
            <a:ext cx="1587" cy="400050"/>
          </a:xfrm>
          <a:prstGeom prst="line">
            <a:avLst/>
          </a:prstGeom>
          <a:noFill/>
          <a:ln w="38100">
            <a:solidFill>
              <a:schemeClr val="tx1"/>
            </a:solidFill>
            <a:prstDash val="sysDot"/>
            <a:round/>
            <a:headEnd/>
            <a:tailEnd type="triangle" w="med" len="med"/>
          </a:ln>
        </p:spPr>
        <p:txBody>
          <a:bodyPr/>
          <a:lstStyle/>
          <a:p>
            <a:endParaRPr lang="en-US"/>
          </a:p>
        </p:txBody>
      </p:sp>
      <p:sp>
        <p:nvSpPr>
          <p:cNvPr id="8211" name="Line 19"/>
          <p:cNvSpPr>
            <a:spLocks noChangeShapeType="1"/>
          </p:cNvSpPr>
          <p:nvPr/>
        </p:nvSpPr>
        <p:spPr bwMode="auto">
          <a:xfrm>
            <a:off x="3776663" y="5253038"/>
            <a:ext cx="1587" cy="400050"/>
          </a:xfrm>
          <a:prstGeom prst="line">
            <a:avLst/>
          </a:prstGeom>
          <a:noFill/>
          <a:ln w="38100">
            <a:solidFill>
              <a:schemeClr val="tx1"/>
            </a:solidFill>
            <a:prstDash val="sysDot"/>
            <a:round/>
            <a:headEnd/>
            <a:tailEnd type="triangle" w="med" len="med"/>
          </a:ln>
        </p:spPr>
        <p:txBody>
          <a:bodyPr/>
          <a:lstStyle/>
          <a:p>
            <a:endParaRPr lang="en-US"/>
          </a:p>
        </p:txBody>
      </p:sp>
      <p:sp>
        <p:nvSpPr>
          <p:cNvPr id="8212" name="Text Box 20"/>
          <p:cNvSpPr txBox="1">
            <a:spLocks noChangeArrowheads="1"/>
          </p:cNvSpPr>
          <p:nvPr/>
        </p:nvSpPr>
        <p:spPr bwMode="auto">
          <a:xfrm>
            <a:off x="4181475" y="1101725"/>
            <a:ext cx="2457450" cy="517525"/>
          </a:xfrm>
          <a:prstGeom prst="rect">
            <a:avLst/>
          </a:prstGeom>
          <a:noFill/>
          <a:ln w="9525">
            <a:noFill/>
            <a:miter lim="800000"/>
            <a:headEnd/>
            <a:tailEnd/>
          </a:ln>
        </p:spPr>
        <p:txBody>
          <a:bodyPr>
            <a:spAutoFit/>
          </a:bodyPr>
          <a:lstStyle/>
          <a:p>
            <a:r>
              <a:rPr lang="en-US" sz="1400"/>
              <a:t>Often anonymous samples from a blood bank</a:t>
            </a:r>
          </a:p>
        </p:txBody>
      </p:sp>
      <p:sp>
        <p:nvSpPr>
          <p:cNvPr id="8213" name="Text Box 21"/>
          <p:cNvSpPr txBox="1">
            <a:spLocks noChangeArrowheads="1"/>
          </p:cNvSpPr>
          <p:nvPr/>
        </p:nvSpPr>
        <p:spPr bwMode="auto">
          <a:xfrm>
            <a:off x="4629150" y="3195638"/>
            <a:ext cx="3967817" cy="369332"/>
          </a:xfrm>
          <a:prstGeom prst="rect">
            <a:avLst/>
          </a:prstGeom>
          <a:noFill/>
          <a:ln w="9525">
            <a:noFill/>
            <a:miter lim="800000"/>
            <a:headEnd/>
            <a:tailEnd/>
          </a:ln>
        </p:spPr>
        <p:txBody>
          <a:bodyPr wrap="none">
            <a:spAutoFit/>
          </a:bodyPr>
          <a:lstStyle/>
          <a:p>
            <a:r>
              <a:rPr lang="en-US" dirty="0"/>
              <a:t>See </a:t>
            </a:r>
            <a:r>
              <a:rPr lang="en-US" dirty="0" smtClean="0"/>
              <a:t>D.N.A. Box 10.2 and Appendix 1</a:t>
            </a:r>
            <a:endParaRPr lang="en-US" dirty="0"/>
          </a:p>
        </p:txBody>
      </p:sp>
      <p:sp>
        <p:nvSpPr>
          <p:cNvPr id="8214" name="Text Box 22"/>
          <p:cNvSpPr txBox="1">
            <a:spLocks noChangeArrowheads="1"/>
          </p:cNvSpPr>
          <p:nvPr/>
        </p:nvSpPr>
        <p:spPr bwMode="auto">
          <a:xfrm>
            <a:off x="4427538" y="4846638"/>
            <a:ext cx="3916457" cy="307777"/>
          </a:xfrm>
          <a:prstGeom prst="rect">
            <a:avLst/>
          </a:prstGeom>
          <a:noFill/>
          <a:ln w="9525">
            <a:noFill/>
            <a:miter lim="800000"/>
            <a:headEnd/>
            <a:tailEnd/>
          </a:ln>
        </p:spPr>
        <p:txBody>
          <a:bodyPr wrap="none">
            <a:spAutoFit/>
          </a:bodyPr>
          <a:lstStyle/>
          <a:p>
            <a:r>
              <a:rPr lang="en-US" sz="1400" dirty="0" smtClean="0"/>
              <a:t>Examine </a:t>
            </a:r>
            <a:r>
              <a:rPr lang="en-US" sz="1400" dirty="0"/>
              <a:t>genetic distance between populations</a:t>
            </a:r>
          </a:p>
        </p:txBody>
      </p:sp>
      <p:sp>
        <p:nvSpPr>
          <p:cNvPr id="8215" name="Text Box 21"/>
          <p:cNvSpPr txBox="1">
            <a:spLocks noChangeArrowheads="1"/>
          </p:cNvSpPr>
          <p:nvPr/>
        </p:nvSpPr>
        <p:spPr bwMode="auto">
          <a:xfrm>
            <a:off x="5105400" y="5715000"/>
            <a:ext cx="1783373" cy="369332"/>
          </a:xfrm>
          <a:prstGeom prst="rect">
            <a:avLst/>
          </a:prstGeom>
          <a:noFill/>
          <a:ln w="9525">
            <a:noFill/>
            <a:miter lim="800000"/>
            <a:headEnd/>
            <a:tailEnd/>
          </a:ln>
        </p:spPr>
        <p:txBody>
          <a:bodyPr wrap="none">
            <a:spAutoFit/>
          </a:bodyPr>
          <a:lstStyle/>
          <a:p>
            <a:r>
              <a:rPr lang="en-US" dirty="0"/>
              <a:t>See Chapter </a:t>
            </a:r>
            <a:r>
              <a:rPr lang="en-US" dirty="0" smtClean="0"/>
              <a:t>11</a:t>
            </a:r>
            <a:endParaRPr lang="en-US" dirty="0"/>
          </a:p>
        </p:txBody>
      </p:sp>
    </p:spTree>
    <p:extLst>
      <p:ext uri="{BB962C8B-B14F-4D97-AF65-F5344CB8AC3E}">
        <p14:creationId xmlns:p14="http://schemas.microsoft.com/office/powerpoint/2010/main" val="36088308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31376983"/>
              </p:ext>
            </p:extLst>
          </p:nvPr>
        </p:nvGraphicFramePr>
        <p:xfrm>
          <a:off x="228600" y="381000"/>
          <a:ext cx="89154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962400" y="228600"/>
            <a:ext cx="4648200" cy="792162"/>
          </a:xfrm>
        </p:spPr>
        <p:txBody>
          <a:bodyPr/>
          <a:lstStyle/>
          <a:p>
            <a:r>
              <a:rPr lang="en-US" dirty="0" smtClean="0"/>
              <a:t>U.S. Population Data</a:t>
            </a:r>
            <a:endParaRPr lang="en-US" dirty="0"/>
          </a:p>
        </p:txBody>
      </p:sp>
    </p:spTree>
    <p:extLst>
      <p:ext uri="{BB962C8B-B14F-4D97-AF65-F5344CB8AC3E}">
        <p14:creationId xmlns:p14="http://schemas.microsoft.com/office/powerpoint/2010/main" val="27617891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4988" y="1644650"/>
            <a:ext cx="8289925" cy="3209925"/>
            <a:chOff x="227" y="1036"/>
            <a:chExt cx="5222" cy="2022"/>
          </a:xfrm>
        </p:grpSpPr>
        <p:grpSp>
          <p:nvGrpSpPr>
            <p:cNvPr id="3" name="Group 3"/>
            <p:cNvGrpSpPr>
              <a:grpSpLocks/>
            </p:cNvGrpSpPr>
            <p:nvPr/>
          </p:nvGrpSpPr>
          <p:grpSpPr bwMode="auto">
            <a:xfrm>
              <a:off x="227" y="1036"/>
              <a:ext cx="1463" cy="1115"/>
              <a:chOff x="258" y="382"/>
              <a:chExt cx="1463" cy="1115"/>
            </a:xfrm>
          </p:grpSpPr>
          <p:sp>
            <p:nvSpPr>
              <p:cNvPr id="9241" name="AutoShape 4"/>
              <p:cNvSpPr>
                <a:spLocks noChangeArrowheads="1"/>
              </p:cNvSpPr>
              <p:nvPr/>
            </p:nvSpPr>
            <p:spPr bwMode="auto">
              <a:xfrm>
                <a:off x="258" y="382"/>
                <a:ext cx="679" cy="361"/>
              </a:xfrm>
              <a:prstGeom prst="roundRect">
                <a:avLst>
                  <a:gd name="adj" fmla="val 16667"/>
                </a:avLst>
              </a:prstGeom>
              <a:noFill/>
              <a:ln w="9525">
                <a:solidFill>
                  <a:schemeClr val="tx1"/>
                </a:solidFill>
                <a:round/>
                <a:headEnd/>
                <a:tailEnd/>
              </a:ln>
            </p:spPr>
            <p:txBody>
              <a:bodyPr>
                <a:spAutoFit/>
              </a:bodyPr>
              <a:lstStyle/>
              <a:p>
                <a:pPr algn="ctr"/>
                <a:r>
                  <a:rPr lang="en-US" sz="1400" b="1"/>
                  <a:t>Paternal Allele</a:t>
                </a:r>
              </a:p>
            </p:txBody>
          </p:sp>
          <p:sp>
            <p:nvSpPr>
              <p:cNvPr id="9242" name="AutoShape 5"/>
              <p:cNvSpPr>
                <a:spLocks noChangeArrowheads="1"/>
              </p:cNvSpPr>
              <p:nvPr/>
            </p:nvSpPr>
            <p:spPr bwMode="auto">
              <a:xfrm>
                <a:off x="1042" y="389"/>
                <a:ext cx="679" cy="361"/>
              </a:xfrm>
              <a:prstGeom prst="roundRect">
                <a:avLst>
                  <a:gd name="adj" fmla="val 16667"/>
                </a:avLst>
              </a:prstGeom>
              <a:noFill/>
              <a:ln w="9525">
                <a:solidFill>
                  <a:schemeClr val="tx1"/>
                </a:solidFill>
                <a:round/>
                <a:headEnd/>
                <a:tailEnd/>
              </a:ln>
            </p:spPr>
            <p:txBody>
              <a:bodyPr>
                <a:spAutoFit/>
              </a:bodyPr>
              <a:lstStyle/>
              <a:p>
                <a:pPr algn="ctr"/>
                <a:r>
                  <a:rPr lang="en-US" sz="1400" b="1"/>
                  <a:t>Maternal Allele</a:t>
                </a:r>
              </a:p>
            </p:txBody>
          </p:sp>
          <p:sp>
            <p:nvSpPr>
              <p:cNvPr id="9243" name="AutoShape 6"/>
              <p:cNvSpPr>
                <a:spLocks noChangeArrowheads="1"/>
              </p:cNvSpPr>
              <p:nvPr/>
            </p:nvSpPr>
            <p:spPr bwMode="auto">
              <a:xfrm>
                <a:off x="570" y="1021"/>
                <a:ext cx="841" cy="235"/>
              </a:xfrm>
              <a:prstGeom prst="roundRect">
                <a:avLst>
                  <a:gd name="adj" fmla="val 16667"/>
                </a:avLst>
              </a:prstGeom>
              <a:noFill/>
              <a:ln w="9525">
                <a:solidFill>
                  <a:schemeClr val="tx1"/>
                </a:solidFill>
                <a:round/>
                <a:headEnd/>
                <a:tailEnd/>
              </a:ln>
            </p:spPr>
            <p:txBody>
              <a:bodyPr>
                <a:spAutoFit/>
              </a:bodyPr>
              <a:lstStyle/>
              <a:p>
                <a:pPr algn="ctr"/>
                <a:r>
                  <a:rPr lang="en-US" sz="1600" b="1"/>
                  <a:t>Genotype</a:t>
                </a:r>
              </a:p>
            </p:txBody>
          </p:sp>
          <p:sp>
            <p:nvSpPr>
              <p:cNvPr id="9244" name="Text Box 7"/>
              <p:cNvSpPr txBox="1">
                <a:spLocks noChangeArrowheads="1"/>
              </p:cNvSpPr>
              <p:nvPr/>
            </p:nvSpPr>
            <p:spPr bwMode="auto">
              <a:xfrm>
                <a:off x="651" y="1266"/>
                <a:ext cx="660" cy="231"/>
              </a:xfrm>
              <a:prstGeom prst="rect">
                <a:avLst/>
              </a:prstGeom>
              <a:noFill/>
              <a:ln w="9525">
                <a:noFill/>
                <a:miter lim="800000"/>
                <a:headEnd/>
                <a:tailEnd/>
              </a:ln>
            </p:spPr>
            <p:txBody>
              <a:bodyPr wrap="none">
                <a:spAutoFit/>
              </a:bodyPr>
              <a:lstStyle/>
              <a:p>
                <a:r>
                  <a:rPr lang="en-US" b="1"/>
                  <a:t>Locus 1</a:t>
                </a:r>
              </a:p>
            </p:txBody>
          </p:sp>
          <p:cxnSp>
            <p:nvCxnSpPr>
              <p:cNvPr id="9245" name="AutoShape 8"/>
              <p:cNvCxnSpPr>
                <a:cxnSpLocks noChangeShapeType="1"/>
                <a:stCxn id="9242" idx="2"/>
                <a:endCxn id="9243" idx="0"/>
              </p:cNvCxnSpPr>
              <p:nvPr/>
            </p:nvCxnSpPr>
            <p:spPr bwMode="auto">
              <a:xfrm flipH="1">
                <a:off x="991" y="750"/>
                <a:ext cx="391" cy="271"/>
              </a:xfrm>
              <a:prstGeom prst="straightConnector1">
                <a:avLst/>
              </a:prstGeom>
              <a:noFill/>
              <a:ln w="28575">
                <a:solidFill>
                  <a:schemeClr val="tx1"/>
                </a:solidFill>
                <a:round/>
                <a:headEnd/>
                <a:tailEnd type="triangle" w="med" len="med"/>
              </a:ln>
            </p:spPr>
          </p:cxnSp>
          <p:cxnSp>
            <p:nvCxnSpPr>
              <p:cNvPr id="9246" name="AutoShape 9"/>
              <p:cNvCxnSpPr>
                <a:cxnSpLocks noChangeShapeType="1"/>
                <a:stCxn id="9241" idx="2"/>
                <a:endCxn id="9243" idx="0"/>
              </p:cNvCxnSpPr>
              <p:nvPr/>
            </p:nvCxnSpPr>
            <p:spPr bwMode="auto">
              <a:xfrm>
                <a:off x="598" y="743"/>
                <a:ext cx="393" cy="278"/>
              </a:xfrm>
              <a:prstGeom prst="straightConnector1">
                <a:avLst/>
              </a:prstGeom>
              <a:noFill/>
              <a:ln w="28575">
                <a:solidFill>
                  <a:schemeClr val="tx1"/>
                </a:solidFill>
                <a:round/>
                <a:headEnd/>
                <a:tailEnd type="triangle" w="med" len="med"/>
              </a:ln>
            </p:spPr>
          </p:cxnSp>
        </p:grpSp>
        <p:sp>
          <p:nvSpPr>
            <p:cNvPr id="9221" name="Text Box 10"/>
            <p:cNvSpPr txBox="1">
              <a:spLocks noChangeArrowheads="1"/>
            </p:cNvSpPr>
            <p:nvPr/>
          </p:nvSpPr>
          <p:spPr bwMode="auto">
            <a:xfrm>
              <a:off x="1974" y="2731"/>
              <a:ext cx="1361" cy="327"/>
            </a:xfrm>
            <a:prstGeom prst="rect">
              <a:avLst/>
            </a:prstGeom>
            <a:noFill/>
            <a:ln w="9525">
              <a:noFill/>
              <a:miter lim="800000"/>
              <a:headEnd/>
              <a:tailEnd/>
            </a:ln>
          </p:spPr>
          <p:txBody>
            <a:bodyPr wrap="none">
              <a:spAutoFit/>
            </a:bodyPr>
            <a:lstStyle/>
            <a:p>
              <a:r>
                <a:rPr lang="en-US" sz="2800" b="1"/>
                <a:t>DNA Profile</a:t>
              </a:r>
            </a:p>
          </p:txBody>
        </p:sp>
        <p:grpSp>
          <p:nvGrpSpPr>
            <p:cNvPr id="4" name="Group 11"/>
            <p:cNvGrpSpPr>
              <a:grpSpLocks/>
            </p:cNvGrpSpPr>
            <p:nvPr/>
          </p:nvGrpSpPr>
          <p:grpSpPr bwMode="auto">
            <a:xfrm>
              <a:off x="1931" y="1045"/>
              <a:ext cx="1463" cy="1115"/>
              <a:chOff x="2092" y="371"/>
              <a:chExt cx="1463" cy="1115"/>
            </a:xfrm>
          </p:grpSpPr>
          <p:sp>
            <p:nvSpPr>
              <p:cNvPr id="9235" name="AutoShape 12"/>
              <p:cNvSpPr>
                <a:spLocks noChangeArrowheads="1"/>
              </p:cNvSpPr>
              <p:nvPr/>
            </p:nvSpPr>
            <p:spPr bwMode="auto">
              <a:xfrm>
                <a:off x="2092" y="371"/>
                <a:ext cx="679" cy="361"/>
              </a:xfrm>
              <a:prstGeom prst="roundRect">
                <a:avLst>
                  <a:gd name="adj" fmla="val 16667"/>
                </a:avLst>
              </a:prstGeom>
              <a:noFill/>
              <a:ln w="9525">
                <a:solidFill>
                  <a:schemeClr val="tx1"/>
                </a:solidFill>
                <a:round/>
                <a:headEnd/>
                <a:tailEnd/>
              </a:ln>
            </p:spPr>
            <p:txBody>
              <a:bodyPr>
                <a:spAutoFit/>
              </a:bodyPr>
              <a:lstStyle/>
              <a:p>
                <a:pPr algn="ctr"/>
                <a:r>
                  <a:rPr lang="en-US" sz="1400" b="1"/>
                  <a:t>Paternal Allele</a:t>
                </a:r>
              </a:p>
            </p:txBody>
          </p:sp>
          <p:sp>
            <p:nvSpPr>
              <p:cNvPr id="9236" name="AutoShape 13"/>
              <p:cNvSpPr>
                <a:spLocks noChangeArrowheads="1"/>
              </p:cNvSpPr>
              <p:nvPr/>
            </p:nvSpPr>
            <p:spPr bwMode="auto">
              <a:xfrm>
                <a:off x="2876" y="378"/>
                <a:ext cx="679" cy="361"/>
              </a:xfrm>
              <a:prstGeom prst="roundRect">
                <a:avLst>
                  <a:gd name="adj" fmla="val 16667"/>
                </a:avLst>
              </a:prstGeom>
              <a:noFill/>
              <a:ln w="9525">
                <a:solidFill>
                  <a:schemeClr val="tx1"/>
                </a:solidFill>
                <a:round/>
                <a:headEnd/>
                <a:tailEnd/>
              </a:ln>
            </p:spPr>
            <p:txBody>
              <a:bodyPr>
                <a:spAutoFit/>
              </a:bodyPr>
              <a:lstStyle/>
              <a:p>
                <a:pPr algn="ctr"/>
                <a:r>
                  <a:rPr lang="en-US" sz="1400" b="1"/>
                  <a:t>Maternal Allele</a:t>
                </a:r>
              </a:p>
            </p:txBody>
          </p:sp>
          <p:sp>
            <p:nvSpPr>
              <p:cNvPr id="9237" name="AutoShape 14"/>
              <p:cNvSpPr>
                <a:spLocks noChangeArrowheads="1"/>
              </p:cNvSpPr>
              <p:nvPr/>
            </p:nvSpPr>
            <p:spPr bwMode="auto">
              <a:xfrm>
                <a:off x="2404" y="1010"/>
                <a:ext cx="841" cy="235"/>
              </a:xfrm>
              <a:prstGeom prst="roundRect">
                <a:avLst>
                  <a:gd name="adj" fmla="val 16667"/>
                </a:avLst>
              </a:prstGeom>
              <a:noFill/>
              <a:ln w="9525">
                <a:solidFill>
                  <a:schemeClr val="tx1"/>
                </a:solidFill>
                <a:round/>
                <a:headEnd/>
                <a:tailEnd/>
              </a:ln>
            </p:spPr>
            <p:txBody>
              <a:bodyPr>
                <a:spAutoFit/>
              </a:bodyPr>
              <a:lstStyle/>
              <a:p>
                <a:pPr algn="ctr"/>
                <a:r>
                  <a:rPr lang="en-US" sz="1600" b="1"/>
                  <a:t>Genotype</a:t>
                </a:r>
              </a:p>
            </p:txBody>
          </p:sp>
          <p:sp>
            <p:nvSpPr>
              <p:cNvPr id="9238" name="Text Box 15"/>
              <p:cNvSpPr txBox="1">
                <a:spLocks noChangeArrowheads="1"/>
              </p:cNvSpPr>
              <p:nvPr/>
            </p:nvSpPr>
            <p:spPr bwMode="auto">
              <a:xfrm>
                <a:off x="2485" y="1255"/>
                <a:ext cx="660" cy="231"/>
              </a:xfrm>
              <a:prstGeom prst="rect">
                <a:avLst/>
              </a:prstGeom>
              <a:noFill/>
              <a:ln w="9525">
                <a:noFill/>
                <a:miter lim="800000"/>
                <a:headEnd/>
                <a:tailEnd/>
              </a:ln>
            </p:spPr>
            <p:txBody>
              <a:bodyPr wrap="none">
                <a:spAutoFit/>
              </a:bodyPr>
              <a:lstStyle/>
              <a:p>
                <a:r>
                  <a:rPr lang="en-US" b="1"/>
                  <a:t>Locus 2</a:t>
                </a:r>
              </a:p>
            </p:txBody>
          </p:sp>
          <p:cxnSp>
            <p:nvCxnSpPr>
              <p:cNvPr id="9239" name="AutoShape 16"/>
              <p:cNvCxnSpPr>
                <a:cxnSpLocks noChangeShapeType="1"/>
                <a:stCxn id="9236" idx="2"/>
                <a:endCxn id="9237" idx="0"/>
              </p:cNvCxnSpPr>
              <p:nvPr/>
            </p:nvCxnSpPr>
            <p:spPr bwMode="auto">
              <a:xfrm flipH="1">
                <a:off x="2825" y="739"/>
                <a:ext cx="391" cy="271"/>
              </a:xfrm>
              <a:prstGeom prst="straightConnector1">
                <a:avLst/>
              </a:prstGeom>
              <a:noFill/>
              <a:ln w="28575">
                <a:solidFill>
                  <a:schemeClr val="tx1"/>
                </a:solidFill>
                <a:round/>
                <a:headEnd/>
                <a:tailEnd type="triangle" w="med" len="med"/>
              </a:ln>
            </p:spPr>
          </p:cxnSp>
          <p:cxnSp>
            <p:nvCxnSpPr>
              <p:cNvPr id="9240" name="AutoShape 17"/>
              <p:cNvCxnSpPr>
                <a:cxnSpLocks noChangeShapeType="1"/>
                <a:stCxn id="9235" idx="2"/>
                <a:endCxn id="9237" idx="0"/>
              </p:cNvCxnSpPr>
              <p:nvPr/>
            </p:nvCxnSpPr>
            <p:spPr bwMode="auto">
              <a:xfrm>
                <a:off x="2432" y="732"/>
                <a:ext cx="393" cy="278"/>
              </a:xfrm>
              <a:prstGeom prst="straightConnector1">
                <a:avLst/>
              </a:prstGeom>
              <a:noFill/>
              <a:ln w="28575">
                <a:solidFill>
                  <a:schemeClr val="tx1"/>
                </a:solidFill>
                <a:round/>
                <a:headEnd/>
                <a:tailEnd type="triangle" w="med" len="med"/>
              </a:ln>
            </p:spPr>
          </p:cxnSp>
        </p:grpSp>
        <p:grpSp>
          <p:nvGrpSpPr>
            <p:cNvPr id="5" name="Group 18"/>
            <p:cNvGrpSpPr>
              <a:grpSpLocks/>
            </p:cNvGrpSpPr>
            <p:nvPr/>
          </p:nvGrpSpPr>
          <p:grpSpPr bwMode="auto">
            <a:xfrm>
              <a:off x="3607" y="1055"/>
              <a:ext cx="1463" cy="1115"/>
              <a:chOff x="3878" y="371"/>
              <a:chExt cx="1463" cy="1115"/>
            </a:xfrm>
          </p:grpSpPr>
          <p:sp>
            <p:nvSpPr>
              <p:cNvPr id="9229" name="AutoShape 19"/>
              <p:cNvSpPr>
                <a:spLocks noChangeArrowheads="1"/>
              </p:cNvSpPr>
              <p:nvPr/>
            </p:nvSpPr>
            <p:spPr bwMode="auto">
              <a:xfrm>
                <a:off x="3878" y="371"/>
                <a:ext cx="679" cy="361"/>
              </a:xfrm>
              <a:prstGeom prst="roundRect">
                <a:avLst>
                  <a:gd name="adj" fmla="val 16667"/>
                </a:avLst>
              </a:prstGeom>
              <a:noFill/>
              <a:ln w="9525">
                <a:solidFill>
                  <a:schemeClr val="tx1"/>
                </a:solidFill>
                <a:round/>
                <a:headEnd/>
                <a:tailEnd/>
              </a:ln>
            </p:spPr>
            <p:txBody>
              <a:bodyPr>
                <a:spAutoFit/>
              </a:bodyPr>
              <a:lstStyle/>
              <a:p>
                <a:pPr algn="ctr"/>
                <a:r>
                  <a:rPr lang="en-US" sz="1400" b="1"/>
                  <a:t>Paternal Allele</a:t>
                </a:r>
              </a:p>
            </p:txBody>
          </p:sp>
          <p:sp>
            <p:nvSpPr>
              <p:cNvPr id="9230" name="AutoShape 20"/>
              <p:cNvSpPr>
                <a:spLocks noChangeArrowheads="1"/>
              </p:cNvSpPr>
              <p:nvPr/>
            </p:nvSpPr>
            <p:spPr bwMode="auto">
              <a:xfrm>
                <a:off x="4662" y="378"/>
                <a:ext cx="679" cy="361"/>
              </a:xfrm>
              <a:prstGeom prst="roundRect">
                <a:avLst>
                  <a:gd name="adj" fmla="val 16667"/>
                </a:avLst>
              </a:prstGeom>
              <a:noFill/>
              <a:ln w="9525">
                <a:solidFill>
                  <a:schemeClr val="tx1"/>
                </a:solidFill>
                <a:round/>
                <a:headEnd/>
                <a:tailEnd/>
              </a:ln>
            </p:spPr>
            <p:txBody>
              <a:bodyPr>
                <a:spAutoFit/>
              </a:bodyPr>
              <a:lstStyle/>
              <a:p>
                <a:pPr algn="ctr"/>
                <a:r>
                  <a:rPr lang="en-US" sz="1400" b="1"/>
                  <a:t>Maternal Allele</a:t>
                </a:r>
              </a:p>
            </p:txBody>
          </p:sp>
          <p:sp>
            <p:nvSpPr>
              <p:cNvPr id="9231" name="AutoShape 21"/>
              <p:cNvSpPr>
                <a:spLocks noChangeArrowheads="1"/>
              </p:cNvSpPr>
              <p:nvPr/>
            </p:nvSpPr>
            <p:spPr bwMode="auto">
              <a:xfrm>
                <a:off x="4190" y="1010"/>
                <a:ext cx="841" cy="235"/>
              </a:xfrm>
              <a:prstGeom prst="roundRect">
                <a:avLst>
                  <a:gd name="adj" fmla="val 16667"/>
                </a:avLst>
              </a:prstGeom>
              <a:noFill/>
              <a:ln w="9525">
                <a:solidFill>
                  <a:schemeClr val="tx1"/>
                </a:solidFill>
                <a:round/>
                <a:headEnd/>
                <a:tailEnd/>
              </a:ln>
            </p:spPr>
            <p:txBody>
              <a:bodyPr>
                <a:spAutoFit/>
              </a:bodyPr>
              <a:lstStyle/>
              <a:p>
                <a:pPr algn="ctr"/>
                <a:r>
                  <a:rPr lang="en-US" sz="1600" b="1"/>
                  <a:t>Genotype</a:t>
                </a:r>
              </a:p>
            </p:txBody>
          </p:sp>
          <p:sp>
            <p:nvSpPr>
              <p:cNvPr id="9232" name="Text Box 22"/>
              <p:cNvSpPr txBox="1">
                <a:spLocks noChangeArrowheads="1"/>
              </p:cNvSpPr>
              <p:nvPr/>
            </p:nvSpPr>
            <p:spPr bwMode="auto">
              <a:xfrm>
                <a:off x="4271" y="1255"/>
                <a:ext cx="660" cy="231"/>
              </a:xfrm>
              <a:prstGeom prst="rect">
                <a:avLst/>
              </a:prstGeom>
              <a:noFill/>
              <a:ln w="9525">
                <a:noFill/>
                <a:miter lim="800000"/>
                <a:headEnd/>
                <a:tailEnd/>
              </a:ln>
            </p:spPr>
            <p:txBody>
              <a:bodyPr wrap="none">
                <a:spAutoFit/>
              </a:bodyPr>
              <a:lstStyle/>
              <a:p>
                <a:r>
                  <a:rPr lang="en-US" b="1"/>
                  <a:t>Locus 3</a:t>
                </a:r>
              </a:p>
            </p:txBody>
          </p:sp>
          <p:cxnSp>
            <p:nvCxnSpPr>
              <p:cNvPr id="9233" name="AutoShape 23"/>
              <p:cNvCxnSpPr>
                <a:cxnSpLocks noChangeShapeType="1"/>
                <a:stCxn id="9230" idx="2"/>
                <a:endCxn id="9231" idx="0"/>
              </p:cNvCxnSpPr>
              <p:nvPr/>
            </p:nvCxnSpPr>
            <p:spPr bwMode="auto">
              <a:xfrm flipH="1">
                <a:off x="4611" y="739"/>
                <a:ext cx="391" cy="271"/>
              </a:xfrm>
              <a:prstGeom prst="straightConnector1">
                <a:avLst/>
              </a:prstGeom>
              <a:noFill/>
              <a:ln w="28575">
                <a:solidFill>
                  <a:schemeClr val="tx1"/>
                </a:solidFill>
                <a:round/>
                <a:headEnd/>
                <a:tailEnd type="triangle" w="med" len="med"/>
              </a:ln>
            </p:spPr>
          </p:cxnSp>
          <p:cxnSp>
            <p:nvCxnSpPr>
              <p:cNvPr id="9234" name="AutoShape 24"/>
              <p:cNvCxnSpPr>
                <a:cxnSpLocks noChangeShapeType="1"/>
                <a:stCxn id="9229" idx="2"/>
                <a:endCxn id="9231" idx="0"/>
              </p:cNvCxnSpPr>
              <p:nvPr/>
            </p:nvCxnSpPr>
            <p:spPr bwMode="auto">
              <a:xfrm>
                <a:off x="4218" y="732"/>
                <a:ext cx="393" cy="278"/>
              </a:xfrm>
              <a:prstGeom prst="straightConnector1">
                <a:avLst/>
              </a:prstGeom>
              <a:noFill/>
              <a:ln w="28575">
                <a:solidFill>
                  <a:schemeClr val="tx1"/>
                </a:solidFill>
                <a:round/>
                <a:headEnd/>
                <a:tailEnd type="triangle" w="med" len="med"/>
              </a:ln>
            </p:spPr>
          </p:cxnSp>
        </p:grpSp>
        <p:cxnSp>
          <p:nvCxnSpPr>
            <p:cNvPr id="9224" name="AutoShape 25"/>
            <p:cNvCxnSpPr>
              <a:cxnSpLocks noChangeShapeType="1"/>
              <a:stCxn id="9244" idx="2"/>
              <a:endCxn id="9221" idx="0"/>
            </p:cNvCxnSpPr>
            <p:nvPr/>
          </p:nvCxnSpPr>
          <p:spPr bwMode="auto">
            <a:xfrm>
              <a:off x="950" y="2151"/>
              <a:ext cx="1705" cy="580"/>
            </a:xfrm>
            <a:prstGeom prst="straightConnector1">
              <a:avLst/>
            </a:prstGeom>
            <a:noFill/>
            <a:ln w="9525">
              <a:solidFill>
                <a:schemeClr val="tx1"/>
              </a:solidFill>
              <a:round/>
              <a:headEnd/>
              <a:tailEnd type="triangle" w="med" len="med"/>
            </a:ln>
          </p:spPr>
        </p:cxnSp>
        <p:cxnSp>
          <p:nvCxnSpPr>
            <p:cNvPr id="9225" name="AutoShape 26"/>
            <p:cNvCxnSpPr>
              <a:cxnSpLocks noChangeShapeType="1"/>
              <a:stCxn id="9238" idx="2"/>
              <a:endCxn id="9221" idx="0"/>
            </p:cNvCxnSpPr>
            <p:nvPr/>
          </p:nvCxnSpPr>
          <p:spPr bwMode="auto">
            <a:xfrm>
              <a:off x="2654" y="2160"/>
              <a:ext cx="1" cy="571"/>
            </a:xfrm>
            <a:prstGeom prst="straightConnector1">
              <a:avLst/>
            </a:prstGeom>
            <a:noFill/>
            <a:ln w="9525">
              <a:solidFill>
                <a:schemeClr val="tx1"/>
              </a:solidFill>
              <a:round/>
              <a:headEnd/>
              <a:tailEnd type="triangle" w="med" len="med"/>
            </a:ln>
          </p:spPr>
        </p:cxnSp>
        <p:cxnSp>
          <p:nvCxnSpPr>
            <p:cNvPr id="9226" name="AutoShape 27"/>
            <p:cNvCxnSpPr>
              <a:cxnSpLocks noChangeShapeType="1"/>
              <a:stCxn id="9232" idx="2"/>
              <a:endCxn id="9221" idx="0"/>
            </p:cNvCxnSpPr>
            <p:nvPr/>
          </p:nvCxnSpPr>
          <p:spPr bwMode="auto">
            <a:xfrm flipH="1">
              <a:off x="2655" y="2170"/>
              <a:ext cx="1675" cy="561"/>
            </a:xfrm>
            <a:prstGeom prst="straightConnector1">
              <a:avLst/>
            </a:prstGeom>
            <a:noFill/>
            <a:ln w="9525">
              <a:solidFill>
                <a:schemeClr val="tx1"/>
              </a:solidFill>
              <a:round/>
              <a:headEnd/>
              <a:tailEnd type="triangle" w="med" len="med"/>
            </a:ln>
          </p:spPr>
        </p:cxnSp>
        <p:sp>
          <p:nvSpPr>
            <p:cNvPr id="9227" name="Text Box 28"/>
            <p:cNvSpPr txBox="1">
              <a:spLocks noChangeArrowheads="1"/>
            </p:cNvSpPr>
            <p:nvPr/>
          </p:nvSpPr>
          <p:spPr bwMode="auto">
            <a:xfrm>
              <a:off x="4989" y="1471"/>
              <a:ext cx="452" cy="231"/>
            </a:xfrm>
            <a:prstGeom prst="rect">
              <a:avLst/>
            </a:prstGeom>
            <a:noFill/>
            <a:ln w="9525">
              <a:noFill/>
              <a:miter lim="800000"/>
              <a:headEnd/>
              <a:tailEnd/>
            </a:ln>
          </p:spPr>
          <p:txBody>
            <a:bodyPr wrap="none">
              <a:spAutoFit/>
            </a:bodyPr>
            <a:lstStyle/>
            <a:p>
              <a:r>
                <a:rPr lang="en-US" i="1"/>
                <a:t>HWE</a:t>
              </a:r>
            </a:p>
          </p:txBody>
        </p:sp>
        <p:sp>
          <p:nvSpPr>
            <p:cNvPr id="9228" name="Text Box 29"/>
            <p:cNvSpPr txBox="1">
              <a:spLocks noChangeArrowheads="1"/>
            </p:cNvSpPr>
            <p:nvPr/>
          </p:nvSpPr>
          <p:spPr bwMode="auto">
            <a:xfrm>
              <a:off x="3789" y="2369"/>
              <a:ext cx="1660" cy="404"/>
            </a:xfrm>
            <a:prstGeom prst="rect">
              <a:avLst/>
            </a:prstGeom>
            <a:noFill/>
            <a:ln w="9525">
              <a:noFill/>
              <a:miter lim="800000"/>
              <a:headEnd/>
              <a:tailEnd/>
            </a:ln>
          </p:spPr>
          <p:txBody>
            <a:bodyPr>
              <a:spAutoFit/>
            </a:bodyPr>
            <a:lstStyle/>
            <a:p>
              <a:pPr algn="ctr"/>
              <a:r>
                <a:rPr lang="en-US" i="1"/>
                <a:t>Linkage Equilibrium (product rule)</a:t>
              </a:r>
            </a:p>
          </p:txBody>
        </p:sp>
      </p:grpSp>
    </p:spTree>
    <p:extLst>
      <p:ext uri="{BB962C8B-B14F-4D97-AF65-F5344CB8AC3E}">
        <p14:creationId xmlns:p14="http://schemas.microsoft.com/office/powerpoint/2010/main" val="399773319"/>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11 – DNA Profile Frequency Estimates and Match Probabilities</a:t>
            </a:r>
            <a:endParaRPr lang="en-US" dirty="0"/>
          </a:p>
        </p:txBody>
      </p:sp>
      <p:sp>
        <p:nvSpPr>
          <p:cNvPr id="3" name="Subtitle 2"/>
          <p:cNvSpPr>
            <a:spLocks noGrp="1"/>
          </p:cNvSpPr>
          <p:nvPr>
            <p:ph type="subTitle" idx="1"/>
          </p:nvPr>
        </p:nvSpPr>
        <p:spPr>
          <a:xfrm>
            <a:off x="1371600" y="4572000"/>
            <a:ext cx="6400800" cy="1752600"/>
          </a:xfrm>
        </p:spPr>
        <p:txBody>
          <a:bodyPr/>
          <a:lstStyle/>
          <a:p>
            <a:r>
              <a:rPr lang="en-US" dirty="0" smtClean="0"/>
              <a:t>No figures in Chapter 11</a:t>
            </a:r>
            <a:endParaRPr lang="en-US" dirty="0"/>
          </a:p>
        </p:txBody>
      </p:sp>
    </p:spTree>
    <p:extLst>
      <p:ext uri="{BB962C8B-B14F-4D97-AF65-F5344CB8AC3E}">
        <p14:creationId xmlns:p14="http://schemas.microsoft.com/office/powerpoint/2010/main" val="2456684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12 – DNA Mixture Statistics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2842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6311" t="10511" r="9757" b="13594"/>
          <a:stretch/>
        </p:blipFill>
        <p:spPr bwMode="auto">
          <a:xfrm>
            <a:off x="381000" y="685800"/>
            <a:ext cx="8382000" cy="5791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71166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
            <a:ext cx="7924800" cy="6172199"/>
          </a:xfrm>
          <a:prstGeom prst="rect">
            <a:avLst/>
          </a:prstGeom>
          <a:noFill/>
          <a:ln>
            <a:noFill/>
          </a:ln>
        </p:spPr>
      </p:pic>
    </p:spTree>
    <p:extLst>
      <p:ext uri="{BB962C8B-B14F-4D97-AF65-F5344CB8AC3E}">
        <p14:creationId xmlns:p14="http://schemas.microsoft.com/office/powerpoint/2010/main" val="19844747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219200" y="1676400"/>
            <a:ext cx="6934200" cy="3581400"/>
          </a:xfrm>
          <a:prstGeom prst="rect">
            <a:avLst/>
          </a:prstGeom>
          <a:noFill/>
          <a:ln w="9525">
            <a:noFill/>
            <a:miter lim="800000"/>
            <a:headEnd/>
            <a:tailEnd/>
          </a:ln>
        </p:spPr>
      </p:pic>
    </p:spTree>
    <p:extLst>
      <p:ext uri="{BB962C8B-B14F-4D97-AF65-F5344CB8AC3E}">
        <p14:creationId xmlns:p14="http://schemas.microsoft.com/office/powerpoint/2010/main" val="20484105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13 – Coping with Potential Missing Alleles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1197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5050215"/>
              </p:ext>
            </p:extLst>
          </p:nvPr>
        </p:nvGraphicFramePr>
        <p:xfrm>
          <a:off x="457198" y="1600200"/>
          <a:ext cx="8534401" cy="4651513"/>
        </p:xfrm>
        <a:graphic>
          <a:graphicData uri="http://schemas.openxmlformats.org/drawingml/2006/table">
            <a:tbl>
              <a:tblPr firstRow="1" firstCol="1" bandRow="1">
                <a:tableStyleId>{69012ECD-51FC-41F1-AA8D-1B2483CD663E}</a:tableStyleId>
              </a:tblPr>
              <a:tblGrid>
                <a:gridCol w="1295402"/>
                <a:gridCol w="1524000"/>
                <a:gridCol w="1905000"/>
                <a:gridCol w="3809999"/>
              </a:tblGrid>
              <a:tr h="348002">
                <a:tc>
                  <a:txBody>
                    <a:bodyPr/>
                    <a:lstStyle/>
                    <a:p>
                      <a:pPr marL="0" marR="0">
                        <a:lnSpc>
                          <a:spcPct val="115000"/>
                        </a:lnSpc>
                        <a:spcBef>
                          <a:spcPts val="0"/>
                        </a:spcBef>
                        <a:spcAft>
                          <a:spcPts val="0"/>
                        </a:spcAft>
                      </a:pPr>
                      <a:r>
                        <a:rPr lang="en-US" sz="1050" dirty="0">
                          <a:effectLst/>
                        </a:rPr>
                        <a:t>Program Name</a:t>
                      </a:r>
                      <a:endParaRPr lang="en-US" sz="1050" dirty="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Type</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Creator(s)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Availability</a:t>
                      </a:r>
                      <a:endParaRPr lang="en-US" sz="1050">
                        <a:solidFill>
                          <a:srgbClr val="000000"/>
                        </a:solidFill>
                        <a:effectLst/>
                        <a:latin typeface="Arial"/>
                        <a:ea typeface="Arial"/>
                        <a:cs typeface="Times New Roman"/>
                      </a:endParaRPr>
                    </a:p>
                  </a:txBody>
                  <a:tcPr marL="52346" marR="52346" marT="0" marB="0" anchor="ctr"/>
                </a:tc>
              </a:tr>
              <a:tr h="426520">
                <a:tc>
                  <a:txBody>
                    <a:bodyPr/>
                    <a:lstStyle/>
                    <a:p>
                      <a:pPr marL="0" marR="0">
                        <a:lnSpc>
                          <a:spcPct val="115000"/>
                        </a:lnSpc>
                        <a:spcBef>
                          <a:spcPts val="0"/>
                        </a:spcBef>
                        <a:spcAft>
                          <a:spcPts val="0"/>
                        </a:spcAft>
                      </a:pPr>
                      <a:r>
                        <a:rPr lang="en-US" sz="1050">
                          <a:effectLst/>
                        </a:rPr>
                        <a:t>LRmix</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Discrete</a:t>
                      </a:r>
                    </a:p>
                    <a:p>
                      <a:pPr marL="0" marR="0" algn="ctr">
                        <a:lnSpc>
                          <a:spcPct val="115000"/>
                        </a:lnSpc>
                        <a:spcBef>
                          <a:spcPts val="0"/>
                        </a:spcBef>
                        <a:spcAft>
                          <a:spcPts val="0"/>
                        </a:spcAft>
                      </a:pPr>
                      <a:r>
                        <a:rPr lang="en-US" sz="1050">
                          <a:effectLst/>
                        </a:rPr>
                        <a:t>(semi-continuous)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Hinda Haned &amp; Peter Gill</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Open-source</a:t>
                      </a:r>
                    </a:p>
                    <a:p>
                      <a:pPr marL="0" marR="0">
                        <a:lnSpc>
                          <a:spcPct val="115000"/>
                        </a:lnSpc>
                        <a:spcBef>
                          <a:spcPts val="0"/>
                        </a:spcBef>
                        <a:spcAft>
                          <a:spcPts val="0"/>
                        </a:spcAft>
                      </a:pPr>
                      <a:r>
                        <a:rPr lang="en-US" sz="1050" u="sng">
                          <a:effectLst/>
                          <a:hlinkClick r:id="rId3"/>
                        </a:rPr>
                        <a:t>https://sites.google.com/site/forensicdnastatistics/PCR-simulation/lrmix</a:t>
                      </a:r>
                      <a:r>
                        <a:rPr lang="en-US" sz="1050">
                          <a:effectLst/>
                        </a:rPr>
                        <a:t> </a:t>
                      </a:r>
                      <a:endParaRPr lang="en-US" sz="1050">
                        <a:solidFill>
                          <a:srgbClr val="000000"/>
                        </a:solidFill>
                        <a:effectLst/>
                        <a:latin typeface="Arial"/>
                        <a:ea typeface="Arial"/>
                        <a:cs typeface="Times New Roman"/>
                      </a:endParaRPr>
                    </a:p>
                  </a:txBody>
                  <a:tcPr marL="52346" marR="52346" marT="0" marB="0" anchor="ctr"/>
                </a:tc>
              </a:tr>
              <a:tr h="436214">
                <a:tc>
                  <a:txBody>
                    <a:bodyPr/>
                    <a:lstStyle/>
                    <a:p>
                      <a:pPr marL="0" marR="0">
                        <a:lnSpc>
                          <a:spcPct val="115000"/>
                        </a:lnSpc>
                        <a:spcBef>
                          <a:spcPts val="0"/>
                        </a:spcBef>
                        <a:spcAft>
                          <a:spcPts val="0"/>
                        </a:spcAft>
                      </a:pPr>
                      <a:r>
                        <a:rPr lang="en-US" sz="1050">
                          <a:effectLst/>
                        </a:rPr>
                        <a:t>Lab Retriever</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Discrete</a:t>
                      </a:r>
                    </a:p>
                    <a:p>
                      <a:pPr marL="0" marR="0" algn="ctr">
                        <a:lnSpc>
                          <a:spcPct val="115000"/>
                        </a:lnSpc>
                        <a:spcBef>
                          <a:spcPts val="0"/>
                        </a:spcBef>
                        <a:spcAft>
                          <a:spcPts val="0"/>
                        </a:spcAft>
                      </a:pPr>
                      <a:r>
                        <a:rPr lang="en-US" sz="1050">
                          <a:effectLst/>
                        </a:rPr>
                        <a:t>(semi-continuous)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David Balding then Norah Rudin and colleagues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Open-source </a:t>
                      </a:r>
                      <a:r>
                        <a:rPr lang="en-US" sz="1050" u="sng">
                          <a:effectLst/>
                          <a:hlinkClick r:id="rId4"/>
                        </a:rPr>
                        <a:t>http://www.scieg.org/lab_retriever.html</a:t>
                      </a:r>
                      <a:r>
                        <a:rPr lang="en-US" sz="1050">
                          <a:effectLst/>
                        </a:rPr>
                        <a:t> </a:t>
                      </a:r>
                      <a:endParaRPr lang="en-US" sz="1050">
                        <a:solidFill>
                          <a:srgbClr val="000000"/>
                        </a:solidFill>
                        <a:effectLst/>
                        <a:latin typeface="Arial"/>
                        <a:ea typeface="Arial"/>
                        <a:cs typeface="Times New Roman"/>
                      </a:endParaRPr>
                    </a:p>
                  </a:txBody>
                  <a:tcPr marL="52346" marR="52346" marT="0" marB="0" anchor="ctr"/>
                </a:tc>
              </a:tr>
              <a:tr h="610700">
                <a:tc>
                  <a:txBody>
                    <a:bodyPr/>
                    <a:lstStyle/>
                    <a:p>
                      <a:pPr marL="0" marR="0">
                        <a:lnSpc>
                          <a:spcPct val="115000"/>
                        </a:lnSpc>
                        <a:spcBef>
                          <a:spcPts val="0"/>
                        </a:spcBef>
                        <a:spcAft>
                          <a:spcPts val="0"/>
                        </a:spcAft>
                      </a:pPr>
                      <a:r>
                        <a:rPr lang="en-US" sz="1050">
                          <a:effectLst/>
                        </a:rPr>
                        <a:t>likeLTD</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Discrete</a:t>
                      </a:r>
                    </a:p>
                    <a:p>
                      <a:pPr marL="0" marR="0" algn="ctr">
                        <a:lnSpc>
                          <a:spcPct val="115000"/>
                        </a:lnSpc>
                        <a:spcBef>
                          <a:spcPts val="0"/>
                        </a:spcBef>
                        <a:spcAft>
                          <a:spcPts val="0"/>
                        </a:spcAft>
                      </a:pPr>
                      <a:r>
                        <a:rPr lang="en-US" sz="1050">
                          <a:effectLst/>
                        </a:rPr>
                        <a:t>(semi-continuous)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David Balding</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Open-source</a:t>
                      </a:r>
                    </a:p>
                    <a:p>
                      <a:pPr marL="0" marR="0">
                        <a:lnSpc>
                          <a:spcPct val="115000"/>
                        </a:lnSpc>
                        <a:spcBef>
                          <a:spcPts val="0"/>
                        </a:spcBef>
                        <a:spcAft>
                          <a:spcPts val="0"/>
                        </a:spcAft>
                      </a:pPr>
                      <a:r>
                        <a:rPr lang="en-US" sz="1050" u="sng">
                          <a:effectLst/>
                          <a:hlinkClick r:id="rId5"/>
                        </a:rPr>
                        <a:t>https://sites.google.com/site/baldingstatisticalgenetics/software/likeltd-r-forensic-dna-r-code</a:t>
                      </a:r>
                      <a:r>
                        <a:rPr lang="en-US" sz="1050">
                          <a:effectLst/>
                        </a:rPr>
                        <a:t> </a:t>
                      </a:r>
                      <a:endParaRPr lang="en-US" sz="1050">
                        <a:solidFill>
                          <a:srgbClr val="000000"/>
                        </a:solidFill>
                        <a:effectLst/>
                        <a:latin typeface="Arial"/>
                        <a:ea typeface="Arial"/>
                        <a:cs typeface="Times New Roman"/>
                      </a:endParaRPr>
                    </a:p>
                  </a:txBody>
                  <a:tcPr marL="52346" marR="52346" marT="0" marB="0" anchor="ctr"/>
                </a:tc>
              </a:tr>
              <a:tr h="436214">
                <a:tc>
                  <a:txBody>
                    <a:bodyPr/>
                    <a:lstStyle/>
                    <a:p>
                      <a:pPr marL="0" marR="0">
                        <a:lnSpc>
                          <a:spcPct val="115000"/>
                        </a:lnSpc>
                        <a:spcBef>
                          <a:spcPts val="0"/>
                        </a:spcBef>
                        <a:spcAft>
                          <a:spcPts val="0"/>
                        </a:spcAft>
                      </a:pPr>
                      <a:r>
                        <a:rPr lang="en-US" sz="1050">
                          <a:effectLst/>
                        </a:rPr>
                        <a:t>FST</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Discrete</a:t>
                      </a:r>
                    </a:p>
                    <a:p>
                      <a:pPr marL="0" marR="0" algn="ctr">
                        <a:lnSpc>
                          <a:spcPct val="115000"/>
                        </a:lnSpc>
                        <a:spcBef>
                          <a:spcPts val="0"/>
                        </a:spcBef>
                        <a:spcAft>
                          <a:spcPts val="0"/>
                        </a:spcAft>
                      </a:pPr>
                      <a:r>
                        <a:rPr lang="en-US" sz="1050">
                          <a:effectLst/>
                        </a:rPr>
                        <a:t>(semi-continuous)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Adele Mitchell </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Not currently available outside of NYC OCME Forensic Biology Laboratory</a:t>
                      </a:r>
                      <a:endParaRPr lang="en-US" sz="1050">
                        <a:solidFill>
                          <a:srgbClr val="000000"/>
                        </a:solidFill>
                        <a:effectLst/>
                        <a:latin typeface="Arial"/>
                        <a:ea typeface="Arial"/>
                        <a:cs typeface="Times New Roman"/>
                      </a:endParaRPr>
                    </a:p>
                  </a:txBody>
                  <a:tcPr marL="52346" marR="52346" marT="0" marB="0" anchor="ctr"/>
                </a:tc>
              </a:tr>
              <a:tr h="610700">
                <a:tc>
                  <a:txBody>
                    <a:bodyPr/>
                    <a:lstStyle/>
                    <a:p>
                      <a:pPr marL="0" marR="0">
                        <a:lnSpc>
                          <a:spcPct val="115000"/>
                        </a:lnSpc>
                        <a:spcBef>
                          <a:spcPts val="0"/>
                        </a:spcBef>
                        <a:spcAft>
                          <a:spcPts val="0"/>
                        </a:spcAft>
                      </a:pPr>
                      <a:r>
                        <a:rPr lang="en-US" sz="1050">
                          <a:effectLst/>
                        </a:rPr>
                        <a:t>Armed Xpert</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Discrete</a:t>
                      </a:r>
                    </a:p>
                    <a:p>
                      <a:pPr marL="0" marR="0" algn="ctr">
                        <a:lnSpc>
                          <a:spcPct val="115000"/>
                        </a:lnSpc>
                        <a:spcBef>
                          <a:spcPts val="0"/>
                        </a:spcBef>
                        <a:spcAft>
                          <a:spcPts val="0"/>
                        </a:spcAft>
                      </a:pPr>
                      <a:r>
                        <a:rPr lang="en-US" sz="1050">
                          <a:effectLst/>
                        </a:rPr>
                        <a:t>(semi-continuous)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USACIL then NicheVision</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Commercial product </a:t>
                      </a:r>
                      <a:r>
                        <a:rPr lang="en-US" sz="1050" u="sng">
                          <a:effectLst/>
                          <a:hlinkClick r:id="rId6"/>
                        </a:rPr>
                        <a:t>http://www.armedxpert.com/</a:t>
                      </a:r>
                      <a:r>
                        <a:rPr lang="en-US" sz="1050">
                          <a:effectLst/>
                        </a:rPr>
                        <a:t> </a:t>
                      </a:r>
                      <a:endParaRPr lang="en-US" sz="1050">
                        <a:solidFill>
                          <a:srgbClr val="000000"/>
                        </a:solidFill>
                        <a:effectLst/>
                        <a:latin typeface="Arial"/>
                        <a:ea typeface="Arial"/>
                        <a:cs typeface="Times New Roman"/>
                      </a:endParaRPr>
                    </a:p>
                  </a:txBody>
                  <a:tcPr marL="52346" marR="52346" marT="0" marB="0" anchor="ctr"/>
                </a:tc>
              </a:tr>
              <a:tr h="436214">
                <a:tc>
                  <a:txBody>
                    <a:bodyPr/>
                    <a:lstStyle/>
                    <a:p>
                      <a:pPr marL="0" marR="0">
                        <a:lnSpc>
                          <a:spcPct val="115000"/>
                        </a:lnSpc>
                        <a:spcBef>
                          <a:spcPts val="0"/>
                        </a:spcBef>
                        <a:spcAft>
                          <a:spcPts val="0"/>
                        </a:spcAft>
                      </a:pPr>
                      <a:r>
                        <a:rPr lang="en-US" sz="1050">
                          <a:effectLst/>
                        </a:rPr>
                        <a:t>TrueAllele</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Fully-continuous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Mark Perlin</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Commercial product</a:t>
                      </a:r>
                    </a:p>
                    <a:p>
                      <a:pPr marL="0" marR="0">
                        <a:lnSpc>
                          <a:spcPct val="115000"/>
                        </a:lnSpc>
                        <a:spcBef>
                          <a:spcPts val="0"/>
                        </a:spcBef>
                        <a:spcAft>
                          <a:spcPts val="0"/>
                        </a:spcAft>
                      </a:pPr>
                      <a:r>
                        <a:rPr lang="en-US" sz="1050" u="sng">
                          <a:effectLst/>
                          <a:hlinkClick r:id="rId7"/>
                        </a:rPr>
                        <a:t>http://www.cybgen.com/</a:t>
                      </a:r>
                      <a:r>
                        <a:rPr lang="en-US" sz="1050">
                          <a:effectLst/>
                        </a:rPr>
                        <a:t> </a:t>
                      </a:r>
                      <a:endParaRPr lang="en-US" sz="1050">
                        <a:solidFill>
                          <a:srgbClr val="000000"/>
                        </a:solidFill>
                        <a:effectLst/>
                        <a:latin typeface="Arial"/>
                        <a:ea typeface="Arial"/>
                        <a:cs typeface="Times New Roman"/>
                      </a:endParaRPr>
                    </a:p>
                  </a:txBody>
                  <a:tcPr marL="52346" marR="52346" marT="0" marB="0" anchor="ctr"/>
                </a:tc>
              </a:tr>
              <a:tr h="610700">
                <a:tc>
                  <a:txBody>
                    <a:bodyPr/>
                    <a:lstStyle/>
                    <a:p>
                      <a:pPr marL="0" marR="0">
                        <a:lnSpc>
                          <a:spcPct val="115000"/>
                        </a:lnSpc>
                        <a:spcBef>
                          <a:spcPts val="0"/>
                        </a:spcBef>
                        <a:spcAft>
                          <a:spcPts val="0"/>
                        </a:spcAft>
                      </a:pPr>
                      <a:r>
                        <a:rPr lang="en-US" sz="1050">
                          <a:effectLst/>
                        </a:rPr>
                        <a:t>STRmix</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Fully-continuous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Duncan Taylor, Jo-Anne Bright, John Buckleton</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Commercial product</a:t>
                      </a:r>
                    </a:p>
                    <a:p>
                      <a:pPr marL="0" marR="0">
                        <a:lnSpc>
                          <a:spcPct val="115000"/>
                        </a:lnSpc>
                        <a:spcBef>
                          <a:spcPts val="0"/>
                        </a:spcBef>
                        <a:spcAft>
                          <a:spcPts val="0"/>
                        </a:spcAft>
                      </a:pPr>
                      <a:r>
                        <a:rPr lang="en-US" sz="1050" u="sng">
                          <a:effectLst/>
                          <a:hlinkClick r:id="rId8"/>
                        </a:rPr>
                        <a:t>http://strmix.esr.cri.nz/</a:t>
                      </a:r>
                      <a:r>
                        <a:rPr lang="en-US" sz="1050">
                          <a:effectLst/>
                        </a:rPr>
                        <a:t> </a:t>
                      </a:r>
                      <a:endParaRPr lang="en-US" sz="1050">
                        <a:solidFill>
                          <a:srgbClr val="000000"/>
                        </a:solidFill>
                        <a:effectLst/>
                        <a:latin typeface="Arial"/>
                        <a:ea typeface="Arial"/>
                        <a:cs typeface="Times New Roman"/>
                      </a:endParaRPr>
                    </a:p>
                  </a:txBody>
                  <a:tcPr marL="52346" marR="52346" marT="0" marB="0" anchor="ctr"/>
                </a:tc>
              </a:tr>
              <a:tr h="610700">
                <a:tc>
                  <a:txBody>
                    <a:bodyPr/>
                    <a:lstStyle/>
                    <a:p>
                      <a:pPr marL="0" marR="0">
                        <a:lnSpc>
                          <a:spcPct val="115000"/>
                        </a:lnSpc>
                        <a:spcBef>
                          <a:spcPts val="0"/>
                        </a:spcBef>
                        <a:spcAft>
                          <a:spcPts val="0"/>
                        </a:spcAft>
                      </a:pPr>
                      <a:r>
                        <a:rPr lang="en-US" sz="1050">
                          <a:effectLst/>
                        </a:rPr>
                        <a:t>DNA View Mixture Solution</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gn="ctr">
                        <a:lnSpc>
                          <a:spcPct val="115000"/>
                        </a:lnSpc>
                        <a:spcBef>
                          <a:spcPts val="0"/>
                        </a:spcBef>
                        <a:spcAft>
                          <a:spcPts val="0"/>
                        </a:spcAft>
                      </a:pPr>
                      <a:r>
                        <a:rPr lang="en-US" sz="1050">
                          <a:effectLst/>
                        </a:rPr>
                        <a:t>Fully-continuous</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a:effectLst/>
                        </a:rPr>
                        <a:t>Charles Brenner</a:t>
                      </a:r>
                      <a:endParaRPr lang="en-US" sz="1050">
                        <a:solidFill>
                          <a:srgbClr val="000000"/>
                        </a:solidFill>
                        <a:effectLst/>
                        <a:latin typeface="Arial"/>
                        <a:ea typeface="Arial"/>
                        <a:cs typeface="Times New Roman"/>
                      </a:endParaRPr>
                    </a:p>
                  </a:txBody>
                  <a:tcPr marL="52346" marR="52346" marT="0" marB="0" anchor="ctr"/>
                </a:tc>
                <a:tc>
                  <a:txBody>
                    <a:bodyPr/>
                    <a:lstStyle/>
                    <a:p>
                      <a:pPr marL="0" marR="0">
                        <a:lnSpc>
                          <a:spcPct val="115000"/>
                        </a:lnSpc>
                        <a:spcBef>
                          <a:spcPts val="0"/>
                        </a:spcBef>
                        <a:spcAft>
                          <a:spcPts val="0"/>
                        </a:spcAft>
                      </a:pPr>
                      <a:r>
                        <a:rPr lang="en-US" sz="1050" dirty="0">
                          <a:effectLst/>
                        </a:rPr>
                        <a:t>Commercial product</a:t>
                      </a:r>
                    </a:p>
                    <a:p>
                      <a:pPr marL="0" marR="0">
                        <a:lnSpc>
                          <a:spcPct val="115000"/>
                        </a:lnSpc>
                        <a:spcBef>
                          <a:spcPts val="0"/>
                        </a:spcBef>
                        <a:spcAft>
                          <a:spcPts val="0"/>
                        </a:spcAft>
                      </a:pPr>
                      <a:r>
                        <a:rPr lang="en-US" sz="1050" u="sng" dirty="0">
                          <a:effectLst/>
                          <a:hlinkClick r:id="rId9"/>
                        </a:rPr>
                        <a:t>http://dna-view.com/</a:t>
                      </a:r>
                      <a:r>
                        <a:rPr lang="en-US" sz="1050" dirty="0">
                          <a:effectLst/>
                        </a:rPr>
                        <a:t> </a:t>
                      </a:r>
                      <a:endParaRPr lang="en-US" sz="1050" dirty="0">
                        <a:solidFill>
                          <a:srgbClr val="000000"/>
                        </a:solidFill>
                        <a:effectLst/>
                        <a:latin typeface="Arial"/>
                        <a:ea typeface="Arial"/>
                        <a:cs typeface="Times New Roman"/>
                      </a:endParaRPr>
                    </a:p>
                  </a:txBody>
                  <a:tcPr marL="52346" marR="52346" marT="0" marB="0" anchor="ctr"/>
                </a:tc>
              </a:tr>
            </a:tbl>
          </a:graphicData>
        </a:graphic>
      </p:graphicFrame>
    </p:spTree>
    <p:extLst>
      <p:ext uri="{BB962C8B-B14F-4D97-AF65-F5344CB8AC3E}">
        <p14:creationId xmlns:p14="http://schemas.microsoft.com/office/powerpoint/2010/main" val="7384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7"/>
          <p:cNvSpPr txBox="1">
            <a:spLocks noChangeArrowheads="1"/>
          </p:cNvSpPr>
          <p:nvPr/>
        </p:nvSpPr>
        <p:spPr bwMode="auto">
          <a:xfrm>
            <a:off x="108661" y="87868"/>
            <a:ext cx="8882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800" b="1" dirty="0" smtClean="0">
                <a:latin typeface="Arial" pitchFamily="34" charset="0"/>
                <a:cs typeface="Arial" pitchFamily="34" charset="0"/>
              </a:rPr>
              <a:t>Y-STR Kits</a:t>
            </a:r>
            <a:endParaRPr lang="en-US" sz="1800" dirty="0">
              <a:solidFill>
                <a:srgbClr val="FF0000"/>
              </a:solidFill>
              <a:latin typeface="Arial" pitchFamily="34" charset="0"/>
              <a:cs typeface="Arial" pitchFamily="34" charset="0"/>
            </a:endParaRPr>
          </a:p>
        </p:txBody>
      </p:sp>
      <p:grpSp>
        <p:nvGrpSpPr>
          <p:cNvPr id="3" name="Group 222"/>
          <p:cNvGrpSpPr/>
          <p:nvPr/>
        </p:nvGrpSpPr>
        <p:grpSpPr>
          <a:xfrm>
            <a:off x="-9525" y="436582"/>
            <a:ext cx="9180513" cy="433080"/>
            <a:chOff x="-9525" y="436582"/>
            <a:chExt cx="9180513" cy="433080"/>
          </a:xfrm>
        </p:grpSpPr>
        <p:sp>
          <p:nvSpPr>
            <p:cNvPr id="4" name="Line 20"/>
            <p:cNvSpPr>
              <a:spLocks noChangeShapeType="1"/>
            </p:cNvSpPr>
            <p:nvPr/>
          </p:nvSpPr>
          <p:spPr bwMode="auto">
            <a:xfrm flipV="1">
              <a:off x="-9525" y="452459"/>
              <a:ext cx="9180513"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5" name="Line 21"/>
            <p:cNvSpPr>
              <a:spLocks noChangeShapeType="1"/>
            </p:cNvSpPr>
            <p:nvPr/>
          </p:nvSpPr>
          <p:spPr bwMode="auto">
            <a:xfrm>
              <a:off x="329565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 name="Line 22"/>
            <p:cNvSpPr>
              <a:spLocks noChangeShapeType="1"/>
            </p:cNvSpPr>
            <p:nvPr/>
          </p:nvSpPr>
          <p:spPr bwMode="auto">
            <a:xfrm>
              <a:off x="121920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 name="Line 23"/>
            <p:cNvSpPr>
              <a:spLocks noChangeShapeType="1"/>
            </p:cNvSpPr>
            <p:nvPr/>
          </p:nvSpPr>
          <p:spPr bwMode="auto">
            <a:xfrm>
              <a:off x="7419975"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8" name="Line 24"/>
            <p:cNvSpPr>
              <a:spLocks noChangeShapeType="1"/>
            </p:cNvSpPr>
            <p:nvPr/>
          </p:nvSpPr>
          <p:spPr bwMode="auto">
            <a:xfrm>
              <a:off x="537210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9" name="Text Box 25"/>
            <p:cNvSpPr txBox="1">
              <a:spLocks noChangeArrowheads="1"/>
            </p:cNvSpPr>
            <p:nvPr/>
          </p:nvSpPr>
          <p:spPr bwMode="auto">
            <a:xfrm>
              <a:off x="857250" y="608052"/>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100 bp</a:t>
              </a:r>
            </a:p>
          </p:txBody>
        </p:sp>
        <p:sp>
          <p:nvSpPr>
            <p:cNvPr id="10" name="Text Box 26"/>
            <p:cNvSpPr txBox="1">
              <a:spLocks noChangeArrowheads="1"/>
            </p:cNvSpPr>
            <p:nvPr/>
          </p:nvSpPr>
          <p:spPr bwMode="auto">
            <a:xfrm>
              <a:off x="7058025"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400 bp</a:t>
              </a:r>
            </a:p>
          </p:txBody>
        </p:sp>
        <p:sp>
          <p:nvSpPr>
            <p:cNvPr id="11" name="Text Box 27"/>
            <p:cNvSpPr txBox="1">
              <a:spLocks noChangeArrowheads="1"/>
            </p:cNvSpPr>
            <p:nvPr/>
          </p:nvSpPr>
          <p:spPr bwMode="auto">
            <a:xfrm>
              <a:off x="4991100"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300 bp</a:t>
              </a:r>
            </a:p>
          </p:txBody>
        </p:sp>
        <p:sp>
          <p:nvSpPr>
            <p:cNvPr id="12" name="Text Box 28"/>
            <p:cNvSpPr txBox="1">
              <a:spLocks noChangeArrowheads="1"/>
            </p:cNvSpPr>
            <p:nvPr/>
          </p:nvSpPr>
          <p:spPr bwMode="auto">
            <a:xfrm>
              <a:off x="2914650"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200 bp</a:t>
              </a:r>
            </a:p>
          </p:txBody>
        </p:sp>
        <p:grpSp>
          <p:nvGrpSpPr>
            <p:cNvPr id="13" name="Group 29"/>
            <p:cNvGrpSpPr>
              <a:grpSpLocks/>
            </p:cNvGrpSpPr>
            <p:nvPr/>
          </p:nvGrpSpPr>
          <p:grpSpPr bwMode="auto">
            <a:xfrm>
              <a:off x="1685925" y="455634"/>
              <a:ext cx="1104900" cy="123840"/>
              <a:chOff x="1194" y="1530"/>
              <a:chExt cx="696" cy="78"/>
            </a:xfrm>
          </p:grpSpPr>
          <p:sp>
            <p:nvSpPr>
              <p:cNvPr id="29" name="Line 30"/>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30" name="Line 31"/>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31" name="Line 32"/>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14" name="Group 33"/>
            <p:cNvGrpSpPr>
              <a:grpSpLocks/>
            </p:cNvGrpSpPr>
            <p:nvPr/>
          </p:nvGrpSpPr>
          <p:grpSpPr bwMode="auto">
            <a:xfrm>
              <a:off x="3810000" y="455634"/>
              <a:ext cx="1104900" cy="123840"/>
              <a:chOff x="1194" y="1530"/>
              <a:chExt cx="696" cy="78"/>
            </a:xfrm>
          </p:grpSpPr>
          <p:sp>
            <p:nvSpPr>
              <p:cNvPr id="26" name="Line 34"/>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27" name="Line 35"/>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28" name="Line 36"/>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15" name="Group 37"/>
            <p:cNvGrpSpPr>
              <a:grpSpLocks/>
            </p:cNvGrpSpPr>
            <p:nvPr/>
          </p:nvGrpSpPr>
          <p:grpSpPr bwMode="auto">
            <a:xfrm>
              <a:off x="5848350" y="436582"/>
              <a:ext cx="1104900" cy="123840"/>
              <a:chOff x="1194" y="1530"/>
              <a:chExt cx="696" cy="78"/>
            </a:xfrm>
          </p:grpSpPr>
          <p:sp>
            <p:nvSpPr>
              <p:cNvPr id="23" name="Line 38"/>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24" name="Line 39"/>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25" name="Line 40"/>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16" name="Group 41"/>
            <p:cNvGrpSpPr>
              <a:grpSpLocks/>
            </p:cNvGrpSpPr>
            <p:nvPr/>
          </p:nvGrpSpPr>
          <p:grpSpPr bwMode="auto">
            <a:xfrm>
              <a:off x="109538" y="474687"/>
              <a:ext cx="533400" cy="114314"/>
              <a:chOff x="1194" y="1536"/>
              <a:chExt cx="336" cy="72"/>
            </a:xfrm>
          </p:grpSpPr>
          <p:sp>
            <p:nvSpPr>
              <p:cNvPr id="21" name="Line 42"/>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22" name="Line 44"/>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17" name="Group 60"/>
            <p:cNvGrpSpPr>
              <a:grpSpLocks/>
            </p:cNvGrpSpPr>
            <p:nvPr/>
          </p:nvGrpSpPr>
          <p:grpSpPr bwMode="auto">
            <a:xfrm>
              <a:off x="7900988" y="446108"/>
              <a:ext cx="1104900" cy="123840"/>
              <a:chOff x="1194" y="1530"/>
              <a:chExt cx="696" cy="78"/>
            </a:xfrm>
          </p:grpSpPr>
          <p:sp>
            <p:nvSpPr>
              <p:cNvPr id="18" name="Line 61"/>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19" name="Line 62"/>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20" name="Line 63"/>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sp>
        <p:nvSpPr>
          <p:cNvPr id="32" name="Rectangle 31"/>
          <p:cNvSpPr/>
          <p:nvPr/>
        </p:nvSpPr>
        <p:spPr>
          <a:xfrm rot="16200000">
            <a:off x="-517729" y="3523510"/>
            <a:ext cx="1562287" cy="369332"/>
          </a:xfrm>
          <a:prstGeom prst="rect">
            <a:avLst/>
          </a:prstGeom>
          <a:ln>
            <a:solidFill>
              <a:schemeClr val="tx1"/>
            </a:solidFill>
          </a:ln>
        </p:spPr>
        <p:txBody>
          <a:bodyPr wrap="none">
            <a:spAutoFit/>
          </a:bodyPr>
          <a:lstStyle/>
          <a:p>
            <a:r>
              <a:rPr lang="en-US" sz="1400" b="1" dirty="0" smtClean="0"/>
              <a:t>PowerPlex</a:t>
            </a:r>
            <a:r>
              <a:rPr lang="en-US" b="1" dirty="0" smtClean="0"/>
              <a:t> Y23</a:t>
            </a:r>
            <a:endParaRPr lang="en-US" dirty="0"/>
          </a:p>
        </p:txBody>
      </p:sp>
      <p:sp>
        <p:nvSpPr>
          <p:cNvPr id="33" name="Rectangle 32"/>
          <p:cNvSpPr/>
          <p:nvPr/>
        </p:nvSpPr>
        <p:spPr>
          <a:xfrm rot="16200000">
            <a:off x="-127966" y="1686296"/>
            <a:ext cx="761747" cy="369332"/>
          </a:xfrm>
          <a:prstGeom prst="rect">
            <a:avLst/>
          </a:prstGeom>
          <a:ln>
            <a:solidFill>
              <a:schemeClr val="tx1"/>
            </a:solidFill>
          </a:ln>
        </p:spPr>
        <p:txBody>
          <a:bodyPr wrap="none">
            <a:spAutoFit/>
          </a:bodyPr>
          <a:lstStyle/>
          <a:p>
            <a:r>
              <a:rPr lang="en-US" b="1" dirty="0" smtClean="0"/>
              <a:t>Yfiler</a:t>
            </a:r>
            <a:endParaRPr lang="en-US" dirty="0"/>
          </a:p>
        </p:txBody>
      </p:sp>
      <p:grpSp>
        <p:nvGrpSpPr>
          <p:cNvPr id="224" name="Group 86"/>
          <p:cNvGrpSpPr/>
          <p:nvPr/>
        </p:nvGrpSpPr>
        <p:grpSpPr>
          <a:xfrm>
            <a:off x="1150620" y="4093950"/>
            <a:ext cx="6694567" cy="323160"/>
            <a:chOff x="1150620" y="5593080"/>
            <a:chExt cx="6694567" cy="323160"/>
          </a:xfrm>
        </p:grpSpPr>
        <p:cxnSp>
          <p:nvCxnSpPr>
            <p:cNvPr id="88" name="Straight Connector 87"/>
            <p:cNvCxnSpPr/>
            <p:nvPr/>
          </p:nvCxnSpPr>
          <p:spPr>
            <a:xfrm flipV="1">
              <a:off x="1150620" y="5915496"/>
              <a:ext cx="1144286" cy="7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39340" y="5914206"/>
              <a:ext cx="1353886" cy="20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3795354" y="5913120"/>
              <a:ext cx="1919646" cy="31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810696" y="5913120"/>
              <a:ext cx="925384" cy="31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913914" y="5913120"/>
              <a:ext cx="751806" cy="31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295400" y="5608320"/>
              <a:ext cx="853119" cy="307777"/>
            </a:xfrm>
            <a:prstGeom prst="rect">
              <a:avLst/>
            </a:prstGeom>
            <a:noFill/>
          </p:spPr>
          <p:txBody>
            <a:bodyPr wrap="none" rtlCol="0">
              <a:spAutoFit/>
            </a:bodyPr>
            <a:lstStyle/>
            <a:p>
              <a:r>
                <a:rPr lang="en-US" sz="1400" b="1" dirty="0" smtClean="0">
                  <a:solidFill>
                    <a:srgbClr val="FF0000"/>
                  </a:solidFill>
                </a:rPr>
                <a:t>DYS393</a:t>
              </a:r>
              <a:endParaRPr lang="en-US" sz="1400" b="1" dirty="0">
                <a:solidFill>
                  <a:srgbClr val="FF0000"/>
                </a:solidFill>
              </a:endParaRPr>
            </a:p>
          </p:txBody>
        </p:sp>
        <p:sp>
          <p:nvSpPr>
            <p:cNvPr id="94" name="TextBox 93"/>
            <p:cNvSpPr txBox="1"/>
            <p:nvPr/>
          </p:nvSpPr>
          <p:spPr>
            <a:xfrm>
              <a:off x="2606040" y="5608320"/>
              <a:ext cx="853119" cy="307777"/>
            </a:xfrm>
            <a:prstGeom prst="rect">
              <a:avLst/>
            </a:prstGeom>
            <a:noFill/>
          </p:spPr>
          <p:txBody>
            <a:bodyPr wrap="none" rtlCol="0">
              <a:spAutoFit/>
            </a:bodyPr>
            <a:lstStyle/>
            <a:p>
              <a:r>
                <a:rPr lang="en-US" sz="1400" b="1" dirty="0" smtClean="0">
                  <a:solidFill>
                    <a:srgbClr val="FF0000"/>
                  </a:solidFill>
                </a:rPr>
                <a:t>DYS458</a:t>
              </a:r>
              <a:endParaRPr lang="en-US" sz="1400" b="1" dirty="0">
                <a:solidFill>
                  <a:srgbClr val="FF0000"/>
                </a:solidFill>
              </a:endParaRPr>
            </a:p>
          </p:txBody>
        </p:sp>
        <p:sp>
          <p:nvSpPr>
            <p:cNvPr id="95" name="TextBox 94"/>
            <p:cNvSpPr txBox="1"/>
            <p:nvPr/>
          </p:nvSpPr>
          <p:spPr>
            <a:xfrm>
              <a:off x="4206240" y="5608320"/>
              <a:ext cx="1160895" cy="307777"/>
            </a:xfrm>
            <a:prstGeom prst="rect">
              <a:avLst/>
            </a:prstGeom>
            <a:noFill/>
          </p:spPr>
          <p:txBody>
            <a:bodyPr wrap="none" rtlCol="0">
              <a:spAutoFit/>
            </a:bodyPr>
            <a:lstStyle/>
            <a:p>
              <a:r>
                <a:rPr lang="en-US" sz="1400" b="1" dirty="0" smtClean="0">
                  <a:solidFill>
                    <a:srgbClr val="FF0000"/>
                  </a:solidFill>
                </a:rPr>
                <a:t>DYS385 a/b</a:t>
              </a:r>
              <a:endParaRPr lang="en-US" sz="1400" b="1" dirty="0">
                <a:solidFill>
                  <a:srgbClr val="FF0000"/>
                </a:solidFill>
              </a:endParaRPr>
            </a:p>
          </p:txBody>
        </p:sp>
        <p:sp>
          <p:nvSpPr>
            <p:cNvPr id="96" name="TextBox 95"/>
            <p:cNvSpPr txBox="1"/>
            <p:nvPr/>
          </p:nvSpPr>
          <p:spPr>
            <a:xfrm>
              <a:off x="5852160" y="5608320"/>
              <a:ext cx="853119" cy="307777"/>
            </a:xfrm>
            <a:prstGeom prst="rect">
              <a:avLst/>
            </a:prstGeom>
            <a:noFill/>
          </p:spPr>
          <p:txBody>
            <a:bodyPr wrap="none" rtlCol="0">
              <a:spAutoFit/>
            </a:bodyPr>
            <a:lstStyle/>
            <a:p>
              <a:r>
                <a:rPr lang="en-US" sz="1400" b="1" dirty="0" smtClean="0">
                  <a:solidFill>
                    <a:srgbClr val="FF0000"/>
                  </a:solidFill>
                </a:rPr>
                <a:t>DYS456</a:t>
              </a:r>
              <a:endParaRPr lang="en-US" sz="1400" b="1" dirty="0">
                <a:solidFill>
                  <a:srgbClr val="FF0000"/>
                </a:solidFill>
              </a:endParaRPr>
            </a:p>
          </p:txBody>
        </p:sp>
        <p:sp>
          <p:nvSpPr>
            <p:cNvPr id="97" name="TextBox 96"/>
            <p:cNvSpPr txBox="1"/>
            <p:nvPr/>
          </p:nvSpPr>
          <p:spPr>
            <a:xfrm>
              <a:off x="6720840" y="5593080"/>
              <a:ext cx="1124347" cy="307777"/>
            </a:xfrm>
            <a:prstGeom prst="rect">
              <a:avLst/>
            </a:prstGeom>
            <a:noFill/>
          </p:spPr>
          <p:txBody>
            <a:bodyPr wrap="none" rtlCol="0">
              <a:spAutoFit/>
            </a:bodyPr>
            <a:lstStyle/>
            <a:p>
              <a:pPr algn="ctr"/>
              <a:r>
                <a:rPr lang="en-US" sz="1400" b="1" dirty="0" smtClean="0">
                  <a:solidFill>
                    <a:srgbClr val="FF0000"/>
                  </a:solidFill>
                </a:rPr>
                <a:t>Y-GATA-H4</a:t>
              </a:r>
              <a:endParaRPr lang="en-US" sz="1400" b="1" dirty="0">
                <a:solidFill>
                  <a:srgbClr val="FF0000"/>
                </a:solidFill>
              </a:endParaRPr>
            </a:p>
          </p:txBody>
        </p:sp>
      </p:grpSp>
      <p:grpSp>
        <p:nvGrpSpPr>
          <p:cNvPr id="225" name="Group 97"/>
          <p:cNvGrpSpPr/>
          <p:nvPr/>
        </p:nvGrpSpPr>
        <p:grpSpPr>
          <a:xfrm>
            <a:off x="1208830" y="2809240"/>
            <a:ext cx="5272654" cy="336020"/>
            <a:chOff x="660190" y="1367050"/>
            <a:chExt cx="5272654" cy="336020"/>
          </a:xfrm>
        </p:grpSpPr>
        <p:grpSp>
          <p:nvGrpSpPr>
            <p:cNvPr id="229" name="Group 132"/>
            <p:cNvGrpSpPr/>
            <p:nvPr/>
          </p:nvGrpSpPr>
          <p:grpSpPr>
            <a:xfrm>
              <a:off x="660190" y="1392450"/>
              <a:ext cx="994051" cy="307920"/>
              <a:chOff x="660190" y="1392450"/>
              <a:chExt cx="994051" cy="307920"/>
            </a:xfrm>
          </p:grpSpPr>
          <p:cxnSp>
            <p:nvCxnSpPr>
              <p:cNvPr id="112" name="Straight Connector 111"/>
              <p:cNvCxnSpPr/>
              <p:nvPr/>
            </p:nvCxnSpPr>
            <p:spPr>
              <a:xfrm flipV="1">
                <a:off x="660190" y="1698236"/>
                <a:ext cx="994051" cy="213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27892" y="1392450"/>
                <a:ext cx="853119" cy="307777"/>
              </a:xfrm>
              <a:prstGeom prst="rect">
                <a:avLst/>
              </a:prstGeom>
              <a:noFill/>
            </p:spPr>
            <p:txBody>
              <a:bodyPr wrap="none" rtlCol="0">
                <a:spAutoFit/>
              </a:bodyPr>
              <a:lstStyle/>
              <a:p>
                <a:r>
                  <a:rPr lang="en-US" sz="1400" b="1" dirty="0" smtClean="0">
                    <a:solidFill>
                      <a:srgbClr val="0000FF"/>
                    </a:solidFill>
                  </a:rPr>
                  <a:t>DYS576</a:t>
                </a:r>
                <a:endParaRPr lang="en-US" sz="1400" b="1" dirty="0">
                  <a:solidFill>
                    <a:srgbClr val="0000FF"/>
                  </a:solidFill>
                </a:endParaRPr>
              </a:p>
            </p:txBody>
          </p:sp>
        </p:grpSp>
        <p:grpSp>
          <p:nvGrpSpPr>
            <p:cNvPr id="232" name="Group 133"/>
            <p:cNvGrpSpPr/>
            <p:nvPr/>
          </p:nvGrpSpPr>
          <p:grpSpPr>
            <a:xfrm>
              <a:off x="1615069" y="1392450"/>
              <a:ext cx="902811" cy="310620"/>
              <a:chOff x="1615069" y="1392450"/>
              <a:chExt cx="902811" cy="310620"/>
            </a:xfrm>
          </p:grpSpPr>
          <p:cxnSp>
            <p:nvCxnSpPr>
              <p:cNvPr id="110" name="Straight Connector 109"/>
              <p:cNvCxnSpPr/>
              <p:nvPr/>
            </p:nvCxnSpPr>
            <p:spPr>
              <a:xfrm>
                <a:off x="1705390" y="1698932"/>
                <a:ext cx="743170" cy="413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615069" y="1392450"/>
                <a:ext cx="902811" cy="307777"/>
              </a:xfrm>
              <a:prstGeom prst="rect">
                <a:avLst/>
              </a:prstGeom>
              <a:noFill/>
            </p:spPr>
            <p:txBody>
              <a:bodyPr wrap="none" rtlCol="0">
                <a:spAutoFit/>
              </a:bodyPr>
              <a:lstStyle/>
              <a:p>
                <a:r>
                  <a:rPr lang="en-US" sz="1400" b="1" dirty="0" smtClean="0">
                    <a:solidFill>
                      <a:srgbClr val="0000FF"/>
                    </a:solidFill>
                  </a:rPr>
                  <a:t>DYS389I</a:t>
                </a:r>
                <a:endParaRPr lang="en-US" sz="1400" b="1" dirty="0">
                  <a:solidFill>
                    <a:srgbClr val="0000FF"/>
                  </a:solidFill>
                </a:endParaRPr>
              </a:p>
            </p:txBody>
          </p:sp>
        </p:grpSp>
        <p:grpSp>
          <p:nvGrpSpPr>
            <p:cNvPr id="234" name="Group 134"/>
            <p:cNvGrpSpPr/>
            <p:nvPr/>
          </p:nvGrpSpPr>
          <p:grpSpPr>
            <a:xfrm>
              <a:off x="2628044" y="1392450"/>
              <a:ext cx="1312766" cy="310620"/>
              <a:chOff x="2628044" y="1392450"/>
              <a:chExt cx="1312766" cy="310620"/>
            </a:xfrm>
          </p:grpSpPr>
          <p:cxnSp>
            <p:nvCxnSpPr>
              <p:cNvPr id="108" name="Straight Connector 107"/>
              <p:cNvCxnSpPr/>
              <p:nvPr/>
            </p:nvCxnSpPr>
            <p:spPr>
              <a:xfrm>
                <a:off x="2628044" y="1700372"/>
                <a:ext cx="1312766" cy="269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2888199" y="1392450"/>
                <a:ext cx="853119" cy="307777"/>
              </a:xfrm>
              <a:prstGeom prst="rect">
                <a:avLst/>
              </a:prstGeom>
              <a:noFill/>
            </p:spPr>
            <p:txBody>
              <a:bodyPr wrap="none" rtlCol="0">
                <a:spAutoFit/>
              </a:bodyPr>
              <a:lstStyle/>
              <a:p>
                <a:r>
                  <a:rPr lang="en-US" sz="1400" b="1" dirty="0" smtClean="0">
                    <a:solidFill>
                      <a:srgbClr val="0000FF"/>
                    </a:solidFill>
                  </a:rPr>
                  <a:t>DYS448</a:t>
                </a:r>
                <a:endParaRPr lang="en-US" sz="1400" b="1" dirty="0">
                  <a:solidFill>
                    <a:srgbClr val="0000FF"/>
                  </a:solidFill>
                </a:endParaRPr>
              </a:p>
            </p:txBody>
          </p:sp>
        </p:grpSp>
        <p:grpSp>
          <p:nvGrpSpPr>
            <p:cNvPr id="235" name="Group 135"/>
            <p:cNvGrpSpPr/>
            <p:nvPr/>
          </p:nvGrpSpPr>
          <p:grpSpPr>
            <a:xfrm>
              <a:off x="3954213" y="1379750"/>
              <a:ext cx="952505" cy="323320"/>
              <a:chOff x="3954213" y="1379750"/>
              <a:chExt cx="952505" cy="323320"/>
            </a:xfrm>
          </p:grpSpPr>
          <p:cxnSp>
            <p:nvCxnSpPr>
              <p:cNvPr id="106" name="Straight Connector 105"/>
              <p:cNvCxnSpPr/>
              <p:nvPr/>
            </p:nvCxnSpPr>
            <p:spPr>
              <a:xfrm>
                <a:off x="4001516" y="1700370"/>
                <a:ext cx="860044" cy="27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3954213" y="1379750"/>
                <a:ext cx="952505" cy="307777"/>
              </a:xfrm>
              <a:prstGeom prst="rect">
                <a:avLst/>
              </a:prstGeom>
              <a:noFill/>
            </p:spPr>
            <p:txBody>
              <a:bodyPr wrap="none" rtlCol="0">
                <a:spAutoFit/>
              </a:bodyPr>
              <a:lstStyle/>
              <a:p>
                <a:r>
                  <a:rPr lang="en-US" sz="1400" b="1" dirty="0" smtClean="0">
                    <a:solidFill>
                      <a:srgbClr val="0000FF"/>
                    </a:solidFill>
                  </a:rPr>
                  <a:t>DYS389II</a:t>
                </a:r>
                <a:endParaRPr lang="en-US" sz="1400" b="1" dirty="0">
                  <a:solidFill>
                    <a:srgbClr val="0000FF"/>
                  </a:solidFill>
                </a:endParaRPr>
              </a:p>
            </p:txBody>
          </p:sp>
        </p:grpSp>
        <p:grpSp>
          <p:nvGrpSpPr>
            <p:cNvPr id="236" name="Group 136"/>
            <p:cNvGrpSpPr/>
            <p:nvPr/>
          </p:nvGrpSpPr>
          <p:grpSpPr>
            <a:xfrm>
              <a:off x="5150258" y="1367050"/>
              <a:ext cx="782586" cy="336020"/>
              <a:chOff x="5150258" y="1367050"/>
              <a:chExt cx="782586" cy="336020"/>
            </a:xfrm>
          </p:grpSpPr>
          <p:cxnSp>
            <p:nvCxnSpPr>
              <p:cNvPr id="104" name="Straight Connector 103"/>
              <p:cNvCxnSpPr/>
              <p:nvPr/>
            </p:nvCxnSpPr>
            <p:spPr>
              <a:xfrm>
                <a:off x="5150258" y="1700370"/>
                <a:ext cx="765402" cy="27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179112" y="1367050"/>
                <a:ext cx="753732" cy="307777"/>
              </a:xfrm>
              <a:prstGeom prst="rect">
                <a:avLst/>
              </a:prstGeom>
              <a:noFill/>
            </p:spPr>
            <p:txBody>
              <a:bodyPr wrap="none" rtlCol="0">
                <a:spAutoFit/>
              </a:bodyPr>
              <a:lstStyle/>
              <a:p>
                <a:pPr algn="ctr"/>
                <a:r>
                  <a:rPr lang="en-US" sz="1400" b="1" dirty="0" smtClean="0">
                    <a:solidFill>
                      <a:srgbClr val="0000FF"/>
                    </a:solidFill>
                  </a:rPr>
                  <a:t>DYS19</a:t>
                </a:r>
                <a:endParaRPr lang="en-US" sz="1400" b="1" dirty="0">
                  <a:solidFill>
                    <a:srgbClr val="0000FF"/>
                  </a:solidFill>
                </a:endParaRPr>
              </a:p>
            </p:txBody>
          </p:sp>
        </p:grpSp>
      </p:grpSp>
      <p:grpSp>
        <p:nvGrpSpPr>
          <p:cNvPr id="238" name="Group 113"/>
          <p:cNvGrpSpPr/>
          <p:nvPr/>
        </p:nvGrpSpPr>
        <p:grpSpPr>
          <a:xfrm>
            <a:off x="1062990" y="3662467"/>
            <a:ext cx="6791960" cy="323796"/>
            <a:chOff x="1062990" y="4094797"/>
            <a:chExt cx="6791960" cy="323796"/>
          </a:xfrm>
        </p:grpSpPr>
        <p:cxnSp>
          <p:nvCxnSpPr>
            <p:cNvPr id="115" name="Straight Connector 114"/>
            <p:cNvCxnSpPr/>
            <p:nvPr/>
          </p:nvCxnSpPr>
          <p:spPr>
            <a:xfrm>
              <a:off x="1062990" y="4412244"/>
              <a:ext cx="1013460" cy="35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26330" y="4412804"/>
              <a:ext cx="1101070" cy="29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3433404" y="4412672"/>
              <a:ext cx="1190984" cy="21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800568" y="4414838"/>
              <a:ext cx="930432" cy="9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6781226" y="4415790"/>
              <a:ext cx="1073724" cy="28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207788" y="4094797"/>
              <a:ext cx="853119" cy="307777"/>
            </a:xfrm>
            <a:prstGeom prst="rect">
              <a:avLst/>
            </a:prstGeom>
            <a:noFill/>
          </p:spPr>
          <p:txBody>
            <a:bodyPr wrap="none" rtlCol="0">
              <a:spAutoFit/>
            </a:bodyPr>
            <a:lstStyle/>
            <a:p>
              <a:r>
                <a:rPr lang="en-US" sz="1400" b="1" dirty="0" smtClean="0"/>
                <a:t>DYS570</a:t>
              </a:r>
              <a:endParaRPr lang="en-US" sz="1400" b="1" dirty="0"/>
            </a:p>
          </p:txBody>
        </p:sp>
        <p:sp>
          <p:nvSpPr>
            <p:cNvPr id="121" name="TextBox 120"/>
            <p:cNvSpPr txBox="1"/>
            <p:nvPr/>
          </p:nvSpPr>
          <p:spPr>
            <a:xfrm>
              <a:off x="2362535" y="4094797"/>
              <a:ext cx="853119" cy="307777"/>
            </a:xfrm>
            <a:prstGeom prst="rect">
              <a:avLst/>
            </a:prstGeom>
            <a:noFill/>
          </p:spPr>
          <p:txBody>
            <a:bodyPr wrap="none" rtlCol="0">
              <a:spAutoFit/>
            </a:bodyPr>
            <a:lstStyle/>
            <a:p>
              <a:r>
                <a:rPr lang="en-US" sz="1400" b="1" dirty="0" smtClean="0"/>
                <a:t>DYS635</a:t>
              </a:r>
              <a:endParaRPr lang="en-US" sz="1400" b="1" dirty="0"/>
            </a:p>
          </p:txBody>
        </p:sp>
        <p:sp>
          <p:nvSpPr>
            <p:cNvPr id="122" name="TextBox 121"/>
            <p:cNvSpPr txBox="1"/>
            <p:nvPr/>
          </p:nvSpPr>
          <p:spPr>
            <a:xfrm>
              <a:off x="3600476" y="4094797"/>
              <a:ext cx="853119" cy="307777"/>
            </a:xfrm>
            <a:prstGeom prst="rect">
              <a:avLst/>
            </a:prstGeom>
            <a:noFill/>
          </p:spPr>
          <p:txBody>
            <a:bodyPr wrap="none" rtlCol="0">
              <a:spAutoFit/>
            </a:bodyPr>
            <a:lstStyle/>
            <a:p>
              <a:r>
                <a:rPr lang="en-US" sz="1400" b="1" dirty="0" smtClean="0"/>
                <a:t>DYS390</a:t>
              </a:r>
              <a:endParaRPr lang="en-US" sz="1400" b="1" dirty="0"/>
            </a:p>
          </p:txBody>
        </p:sp>
        <p:sp>
          <p:nvSpPr>
            <p:cNvPr id="123" name="TextBox 122"/>
            <p:cNvSpPr txBox="1"/>
            <p:nvPr/>
          </p:nvSpPr>
          <p:spPr>
            <a:xfrm>
              <a:off x="5835680" y="4094797"/>
              <a:ext cx="853119" cy="307777"/>
            </a:xfrm>
            <a:prstGeom prst="rect">
              <a:avLst/>
            </a:prstGeom>
            <a:noFill/>
          </p:spPr>
          <p:txBody>
            <a:bodyPr wrap="none" rtlCol="0">
              <a:spAutoFit/>
            </a:bodyPr>
            <a:lstStyle/>
            <a:p>
              <a:r>
                <a:rPr lang="en-US" sz="1400" b="1" dirty="0" smtClean="0"/>
                <a:t>DYS392</a:t>
              </a:r>
              <a:endParaRPr lang="en-US" sz="1400" b="1" dirty="0"/>
            </a:p>
          </p:txBody>
        </p:sp>
        <p:sp>
          <p:nvSpPr>
            <p:cNvPr id="124" name="TextBox 123"/>
            <p:cNvSpPr txBox="1"/>
            <p:nvPr/>
          </p:nvSpPr>
          <p:spPr>
            <a:xfrm>
              <a:off x="6900955" y="4101147"/>
              <a:ext cx="853119" cy="307777"/>
            </a:xfrm>
            <a:prstGeom prst="rect">
              <a:avLst/>
            </a:prstGeom>
            <a:noFill/>
          </p:spPr>
          <p:txBody>
            <a:bodyPr wrap="none" rtlCol="0">
              <a:spAutoFit/>
            </a:bodyPr>
            <a:lstStyle/>
            <a:p>
              <a:pPr algn="ctr"/>
              <a:r>
                <a:rPr lang="en-US" sz="1400" b="1" dirty="0" smtClean="0"/>
                <a:t>DYS643</a:t>
              </a:r>
              <a:endParaRPr lang="en-US" sz="1400" b="1" dirty="0"/>
            </a:p>
          </p:txBody>
        </p:sp>
        <p:cxnSp>
          <p:nvCxnSpPr>
            <p:cNvPr id="125" name="Straight Connector 124"/>
            <p:cNvCxnSpPr/>
            <p:nvPr/>
          </p:nvCxnSpPr>
          <p:spPr>
            <a:xfrm>
              <a:off x="4716104" y="4412244"/>
              <a:ext cx="1030646" cy="35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829520" y="4094797"/>
              <a:ext cx="853119" cy="307777"/>
            </a:xfrm>
            <a:prstGeom prst="rect">
              <a:avLst/>
            </a:prstGeom>
            <a:noFill/>
          </p:spPr>
          <p:txBody>
            <a:bodyPr wrap="none" rtlCol="0">
              <a:spAutoFit/>
            </a:bodyPr>
            <a:lstStyle/>
            <a:p>
              <a:r>
                <a:rPr lang="en-US" sz="1400" b="1" dirty="0" smtClean="0"/>
                <a:t>DYS439</a:t>
              </a:r>
              <a:endParaRPr lang="en-US" sz="1400" b="1" dirty="0"/>
            </a:p>
          </p:txBody>
        </p:sp>
      </p:grpSp>
      <p:grpSp>
        <p:nvGrpSpPr>
          <p:cNvPr id="239" name="Group 126"/>
          <p:cNvGrpSpPr/>
          <p:nvPr/>
        </p:nvGrpSpPr>
        <p:grpSpPr>
          <a:xfrm>
            <a:off x="869950" y="3245325"/>
            <a:ext cx="6440037" cy="320619"/>
            <a:chOff x="869950" y="2641335"/>
            <a:chExt cx="6440037" cy="320619"/>
          </a:xfrm>
        </p:grpSpPr>
        <p:cxnSp>
          <p:nvCxnSpPr>
            <p:cNvPr id="128" name="Straight Connector 127"/>
            <p:cNvCxnSpPr/>
            <p:nvPr/>
          </p:nvCxnSpPr>
          <p:spPr>
            <a:xfrm>
              <a:off x="869950" y="2960370"/>
              <a:ext cx="99060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969010" y="2952696"/>
              <a:ext cx="1119459" cy="2906"/>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327178" y="2960370"/>
              <a:ext cx="898872" cy="158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346386" y="2960370"/>
              <a:ext cx="1029014" cy="1582"/>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961218" y="2641335"/>
              <a:ext cx="853119" cy="307777"/>
            </a:xfrm>
            <a:prstGeom prst="rect">
              <a:avLst/>
            </a:prstGeom>
            <a:noFill/>
          </p:spPr>
          <p:txBody>
            <a:bodyPr wrap="none" rtlCol="0">
              <a:spAutoFit/>
            </a:bodyPr>
            <a:lstStyle/>
            <a:p>
              <a:r>
                <a:rPr lang="en-US" sz="1400" b="1" dirty="0" smtClean="0">
                  <a:solidFill>
                    <a:srgbClr val="008000"/>
                  </a:solidFill>
                </a:rPr>
                <a:t>DYS391</a:t>
              </a:r>
              <a:endParaRPr lang="en-US" sz="1400" b="1" dirty="0">
                <a:solidFill>
                  <a:srgbClr val="008000"/>
                </a:solidFill>
              </a:endParaRPr>
            </a:p>
          </p:txBody>
        </p:sp>
        <p:sp>
          <p:nvSpPr>
            <p:cNvPr id="133" name="TextBox 132"/>
            <p:cNvSpPr txBox="1"/>
            <p:nvPr/>
          </p:nvSpPr>
          <p:spPr>
            <a:xfrm>
              <a:off x="2129081" y="2654035"/>
              <a:ext cx="853119" cy="307777"/>
            </a:xfrm>
            <a:prstGeom prst="rect">
              <a:avLst/>
            </a:prstGeom>
            <a:noFill/>
          </p:spPr>
          <p:txBody>
            <a:bodyPr wrap="none" rtlCol="0">
              <a:spAutoFit/>
            </a:bodyPr>
            <a:lstStyle/>
            <a:p>
              <a:r>
                <a:rPr lang="en-US" sz="1400" b="1" dirty="0" smtClean="0">
                  <a:solidFill>
                    <a:srgbClr val="008000"/>
                  </a:solidFill>
                </a:rPr>
                <a:t>DYS481</a:t>
              </a:r>
              <a:endParaRPr lang="en-US" sz="1400" b="1" dirty="0">
                <a:solidFill>
                  <a:srgbClr val="008000"/>
                </a:solidFill>
              </a:endParaRPr>
            </a:p>
          </p:txBody>
        </p:sp>
        <p:sp>
          <p:nvSpPr>
            <p:cNvPr id="134" name="TextBox 133"/>
            <p:cNvSpPr txBox="1"/>
            <p:nvPr/>
          </p:nvSpPr>
          <p:spPr>
            <a:xfrm>
              <a:off x="4330293" y="2654035"/>
              <a:ext cx="853119" cy="307777"/>
            </a:xfrm>
            <a:prstGeom prst="rect">
              <a:avLst/>
            </a:prstGeom>
            <a:noFill/>
          </p:spPr>
          <p:txBody>
            <a:bodyPr wrap="none" rtlCol="0">
              <a:spAutoFit/>
            </a:bodyPr>
            <a:lstStyle/>
            <a:p>
              <a:r>
                <a:rPr lang="en-US" sz="1400" b="1" dirty="0" smtClean="0">
                  <a:solidFill>
                    <a:srgbClr val="008000"/>
                  </a:solidFill>
                </a:rPr>
                <a:t>DYS533</a:t>
              </a:r>
              <a:endParaRPr lang="en-US" sz="1400" b="1" dirty="0">
                <a:solidFill>
                  <a:srgbClr val="008000"/>
                </a:solidFill>
              </a:endParaRPr>
            </a:p>
          </p:txBody>
        </p:sp>
        <p:sp>
          <p:nvSpPr>
            <p:cNvPr id="135" name="TextBox 134"/>
            <p:cNvSpPr txBox="1"/>
            <p:nvPr/>
          </p:nvSpPr>
          <p:spPr>
            <a:xfrm>
              <a:off x="5461677" y="2654035"/>
              <a:ext cx="853119" cy="307777"/>
            </a:xfrm>
            <a:prstGeom prst="rect">
              <a:avLst/>
            </a:prstGeom>
            <a:noFill/>
          </p:spPr>
          <p:txBody>
            <a:bodyPr wrap="none" rtlCol="0">
              <a:spAutoFit/>
            </a:bodyPr>
            <a:lstStyle/>
            <a:p>
              <a:r>
                <a:rPr lang="en-US" sz="1400" b="1" dirty="0" smtClean="0">
                  <a:solidFill>
                    <a:srgbClr val="008000"/>
                  </a:solidFill>
                </a:rPr>
                <a:t>DYS438</a:t>
              </a:r>
              <a:endParaRPr lang="en-US" sz="1400" b="1" dirty="0">
                <a:solidFill>
                  <a:srgbClr val="008000"/>
                </a:solidFill>
              </a:endParaRPr>
            </a:p>
          </p:txBody>
        </p:sp>
        <p:sp>
          <p:nvSpPr>
            <p:cNvPr id="136" name="TextBox 135"/>
            <p:cNvSpPr txBox="1"/>
            <p:nvPr/>
          </p:nvSpPr>
          <p:spPr>
            <a:xfrm>
              <a:off x="6436397" y="2654035"/>
              <a:ext cx="853119" cy="307777"/>
            </a:xfrm>
            <a:prstGeom prst="rect">
              <a:avLst/>
            </a:prstGeom>
            <a:noFill/>
          </p:spPr>
          <p:txBody>
            <a:bodyPr wrap="none" rtlCol="0">
              <a:spAutoFit/>
            </a:bodyPr>
            <a:lstStyle/>
            <a:p>
              <a:r>
                <a:rPr lang="en-US" sz="1400" b="1" dirty="0" smtClean="0">
                  <a:solidFill>
                    <a:srgbClr val="008000"/>
                  </a:solidFill>
                </a:rPr>
                <a:t>DYS437</a:t>
              </a:r>
              <a:endParaRPr lang="en-US" sz="1400" b="1" dirty="0">
                <a:solidFill>
                  <a:srgbClr val="008000"/>
                </a:solidFill>
              </a:endParaRPr>
            </a:p>
          </p:txBody>
        </p:sp>
        <p:cxnSp>
          <p:nvCxnSpPr>
            <p:cNvPr id="137" name="Straight Connector 136"/>
            <p:cNvCxnSpPr/>
            <p:nvPr/>
          </p:nvCxnSpPr>
          <p:spPr>
            <a:xfrm flipV="1">
              <a:off x="6467398" y="2957279"/>
              <a:ext cx="842589" cy="39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210510" y="2961564"/>
              <a:ext cx="1020486" cy="388"/>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319041" y="2654035"/>
              <a:ext cx="853119" cy="307777"/>
            </a:xfrm>
            <a:prstGeom prst="rect">
              <a:avLst/>
            </a:prstGeom>
            <a:noFill/>
          </p:spPr>
          <p:txBody>
            <a:bodyPr wrap="none" rtlCol="0">
              <a:spAutoFit/>
            </a:bodyPr>
            <a:lstStyle/>
            <a:p>
              <a:r>
                <a:rPr lang="en-US" sz="1400" b="1" dirty="0" smtClean="0">
                  <a:solidFill>
                    <a:srgbClr val="008000"/>
                  </a:solidFill>
                </a:rPr>
                <a:t>DYS549</a:t>
              </a:r>
              <a:endParaRPr lang="en-US" sz="1400" b="1" dirty="0">
                <a:solidFill>
                  <a:srgbClr val="008000"/>
                </a:solidFill>
              </a:endParaRPr>
            </a:p>
          </p:txBody>
        </p:sp>
      </p:grpSp>
      <p:cxnSp>
        <p:nvCxnSpPr>
          <p:cNvPr id="193" name="Straight Connector 192"/>
          <p:cNvCxnSpPr/>
          <p:nvPr/>
        </p:nvCxnSpPr>
        <p:spPr>
          <a:xfrm flipV="1">
            <a:off x="1131570" y="2511366"/>
            <a:ext cx="1144286" cy="7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48890" y="2515686"/>
            <a:ext cx="1353886" cy="20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4084766" y="2515392"/>
            <a:ext cx="1238101" cy="23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1169670" y="2209943"/>
            <a:ext cx="1124347" cy="307777"/>
          </a:xfrm>
          <a:prstGeom prst="rect">
            <a:avLst/>
          </a:prstGeom>
          <a:noFill/>
        </p:spPr>
        <p:txBody>
          <a:bodyPr wrap="none" rtlCol="0">
            <a:spAutoFit/>
          </a:bodyPr>
          <a:lstStyle/>
          <a:p>
            <a:r>
              <a:rPr lang="en-US" sz="1400" b="1" dirty="0" smtClean="0">
                <a:solidFill>
                  <a:srgbClr val="FF0000"/>
                </a:solidFill>
              </a:rPr>
              <a:t>Y-GATA-H4</a:t>
            </a:r>
            <a:endParaRPr lang="en-US" sz="1400" b="1" dirty="0">
              <a:solidFill>
                <a:srgbClr val="FF0000"/>
              </a:solidFill>
            </a:endParaRPr>
          </a:p>
        </p:txBody>
      </p:sp>
      <p:sp>
        <p:nvSpPr>
          <p:cNvPr id="199" name="TextBox 198"/>
          <p:cNvSpPr txBox="1"/>
          <p:nvPr/>
        </p:nvSpPr>
        <p:spPr>
          <a:xfrm>
            <a:off x="2800350" y="2209943"/>
            <a:ext cx="853119" cy="307777"/>
          </a:xfrm>
          <a:prstGeom prst="rect">
            <a:avLst/>
          </a:prstGeom>
          <a:noFill/>
        </p:spPr>
        <p:txBody>
          <a:bodyPr wrap="none" rtlCol="0">
            <a:spAutoFit/>
          </a:bodyPr>
          <a:lstStyle/>
          <a:p>
            <a:r>
              <a:rPr lang="en-US" sz="1400" b="1" dirty="0" smtClean="0">
                <a:solidFill>
                  <a:srgbClr val="FF0000"/>
                </a:solidFill>
              </a:rPr>
              <a:t>DYS437</a:t>
            </a:r>
            <a:endParaRPr lang="en-US" sz="1400" b="1" dirty="0">
              <a:solidFill>
                <a:srgbClr val="FF0000"/>
              </a:solidFill>
            </a:endParaRPr>
          </a:p>
        </p:txBody>
      </p:sp>
      <p:sp>
        <p:nvSpPr>
          <p:cNvPr id="201" name="TextBox 200"/>
          <p:cNvSpPr txBox="1"/>
          <p:nvPr/>
        </p:nvSpPr>
        <p:spPr>
          <a:xfrm>
            <a:off x="4263390" y="2209943"/>
            <a:ext cx="853119" cy="307777"/>
          </a:xfrm>
          <a:prstGeom prst="rect">
            <a:avLst/>
          </a:prstGeom>
          <a:noFill/>
        </p:spPr>
        <p:txBody>
          <a:bodyPr wrap="none" rtlCol="0">
            <a:spAutoFit/>
          </a:bodyPr>
          <a:lstStyle/>
          <a:p>
            <a:r>
              <a:rPr lang="en-US" sz="1400" b="1" dirty="0" smtClean="0">
                <a:solidFill>
                  <a:srgbClr val="FF0000"/>
                </a:solidFill>
              </a:rPr>
              <a:t>DYS438</a:t>
            </a:r>
            <a:endParaRPr lang="en-US" sz="1400" b="1" dirty="0">
              <a:solidFill>
                <a:srgbClr val="FF0000"/>
              </a:solidFill>
            </a:endParaRPr>
          </a:p>
        </p:txBody>
      </p:sp>
      <p:grpSp>
        <p:nvGrpSpPr>
          <p:cNvPr id="242" name="Group 132"/>
          <p:cNvGrpSpPr/>
          <p:nvPr/>
        </p:nvGrpSpPr>
        <p:grpSpPr>
          <a:xfrm>
            <a:off x="761790" y="914400"/>
            <a:ext cx="1226072" cy="307920"/>
            <a:chOff x="552240" y="1392450"/>
            <a:chExt cx="1226072" cy="307920"/>
          </a:xfrm>
        </p:grpSpPr>
        <p:cxnSp>
          <p:nvCxnSpPr>
            <p:cNvPr id="217" name="Straight Connector 216"/>
            <p:cNvCxnSpPr/>
            <p:nvPr/>
          </p:nvCxnSpPr>
          <p:spPr>
            <a:xfrm flipV="1">
              <a:off x="552240" y="1699774"/>
              <a:ext cx="1226072" cy="59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749598" y="1392450"/>
              <a:ext cx="853119" cy="307777"/>
            </a:xfrm>
            <a:prstGeom prst="rect">
              <a:avLst/>
            </a:prstGeom>
            <a:noFill/>
          </p:spPr>
          <p:txBody>
            <a:bodyPr wrap="none" rtlCol="0">
              <a:spAutoFit/>
            </a:bodyPr>
            <a:lstStyle/>
            <a:p>
              <a:r>
                <a:rPr lang="en-US" sz="1400" b="1" dirty="0" smtClean="0">
                  <a:solidFill>
                    <a:srgbClr val="0000FF"/>
                  </a:solidFill>
                </a:rPr>
                <a:t>DYS456</a:t>
              </a:r>
              <a:endParaRPr lang="en-US" sz="1400" b="1" dirty="0">
                <a:solidFill>
                  <a:srgbClr val="0000FF"/>
                </a:solidFill>
              </a:endParaRPr>
            </a:p>
          </p:txBody>
        </p:sp>
      </p:grpSp>
      <p:grpSp>
        <p:nvGrpSpPr>
          <p:cNvPr id="243" name="Group 133"/>
          <p:cNvGrpSpPr/>
          <p:nvPr/>
        </p:nvGrpSpPr>
        <p:grpSpPr>
          <a:xfrm>
            <a:off x="2059569" y="914400"/>
            <a:ext cx="902811" cy="307920"/>
            <a:chOff x="1850019" y="1392450"/>
            <a:chExt cx="902811" cy="307920"/>
          </a:xfrm>
        </p:grpSpPr>
        <p:cxnSp>
          <p:nvCxnSpPr>
            <p:cNvPr id="215" name="Straight Connector 214"/>
            <p:cNvCxnSpPr/>
            <p:nvPr/>
          </p:nvCxnSpPr>
          <p:spPr>
            <a:xfrm>
              <a:off x="1902240" y="1698932"/>
              <a:ext cx="835350" cy="143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1850019" y="1392450"/>
              <a:ext cx="902811" cy="307777"/>
            </a:xfrm>
            <a:prstGeom prst="rect">
              <a:avLst/>
            </a:prstGeom>
            <a:noFill/>
          </p:spPr>
          <p:txBody>
            <a:bodyPr wrap="none" rtlCol="0">
              <a:spAutoFit/>
            </a:bodyPr>
            <a:lstStyle/>
            <a:p>
              <a:r>
                <a:rPr lang="en-US" sz="1400" b="1" dirty="0" smtClean="0">
                  <a:solidFill>
                    <a:srgbClr val="0000FF"/>
                  </a:solidFill>
                </a:rPr>
                <a:t>DYS389I</a:t>
              </a:r>
              <a:endParaRPr lang="en-US" sz="1400" b="1" dirty="0">
                <a:solidFill>
                  <a:srgbClr val="0000FF"/>
                </a:solidFill>
              </a:endParaRPr>
            </a:p>
          </p:txBody>
        </p:sp>
      </p:grpSp>
      <p:grpSp>
        <p:nvGrpSpPr>
          <p:cNvPr id="244" name="Group 134"/>
          <p:cNvGrpSpPr/>
          <p:nvPr/>
        </p:nvGrpSpPr>
        <p:grpSpPr>
          <a:xfrm>
            <a:off x="5456334" y="2209800"/>
            <a:ext cx="1535764" cy="307920"/>
            <a:chOff x="3097944" y="1392450"/>
            <a:chExt cx="1535764" cy="307920"/>
          </a:xfrm>
        </p:grpSpPr>
        <p:cxnSp>
          <p:nvCxnSpPr>
            <p:cNvPr id="213" name="Straight Connector 212"/>
            <p:cNvCxnSpPr/>
            <p:nvPr/>
          </p:nvCxnSpPr>
          <p:spPr>
            <a:xfrm flipV="1">
              <a:off x="3097944" y="1699775"/>
              <a:ext cx="1535764" cy="5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3485099" y="1392450"/>
              <a:ext cx="853119" cy="307777"/>
            </a:xfrm>
            <a:prstGeom prst="rect">
              <a:avLst/>
            </a:prstGeom>
            <a:noFill/>
          </p:spPr>
          <p:txBody>
            <a:bodyPr wrap="none" rtlCol="0">
              <a:spAutoFit/>
            </a:bodyPr>
            <a:lstStyle/>
            <a:p>
              <a:r>
                <a:rPr lang="en-US" sz="1400" b="1" dirty="0" smtClean="0">
                  <a:solidFill>
                    <a:srgbClr val="FF0000"/>
                  </a:solidFill>
                </a:rPr>
                <a:t>DYS448</a:t>
              </a:r>
              <a:endParaRPr lang="en-US" sz="1400" b="1" dirty="0">
                <a:solidFill>
                  <a:srgbClr val="FF0000"/>
                </a:solidFill>
              </a:endParaRPr>
            </a:p>
          </p:txBody>
        </p:sp>
      </p:grpSp>
      <p:grpSp>
        <p:nvGrpSpPr>
          <p:cNvPr id="34" name="Group 135"/>
          <p:cNvGrpSpPr/>
          <p:nvPr/>
        </p:nvGrpSpPr>
        <p:grpSpPr>
          <a:xfrm>
            <a:off x="4915916" y="914400"/>
            <a:ext cx="1133452" cy="307920"/>
            <a:chOff x="4706366" y="1392450"/>
            <a:chExt cx="1133452" cy="307920"/>
          </a:xfrm>
        </p:grpSpPr>
        <p:cxnSp>
          <p:nvCxnSpPr>
            <p:cNvPr id="211" name="Straight Connector 210"/>
            <p:cNvCxnSpPr/>
            <p:nvPr/>
          </p:nvCxnSpPr>
          <p:spPr>
            <a:xfrm flipV="1">
              <a:off x="4706366" y="1699774"/>
              <a:ext cx="1133452" cy="59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805113" y="1392450"/>
              <a:ext cx="952505" cy="307777"/>
            </a:xfrm>
            <a:prstGeom prst="rect">
              <a:avLst/>
            </a:prstGeom>
            <a:noFill/>
          </p:spPr>
          <p:txBody>
            <a:bodyPr wrap="none" rtlCol="0">
              <a:spAutoFit/>
            </a:bodyPr>
            <a:lstStyle/>
            <a:p>
              <a:r>
                <a:rPr lang="en-US" sz="1400" b="1" dirty="0" smtClean="0">
                  <a:solidFill>
                    <a:srgbClr val="0000FF"/>
                  </a:solidFill>
                </a:rPr>
                <a:t>DYS389II</a:t>
              </a:r>
              <a:endParaRPr lang="en-US" sz="1400" b="1" dirty="0">
                <a:solidFill>
                  <a:srgbClr val="0000FF"/>
                </a:solidFill>
              </a:endParaRPr>
            </a:p>
          </p:txBody>
        </p:sp>
      </p:grpSp>
      <p:cxnSp>
        <p:nvCxnSpPr>
          <p:cNvPr id="221" name="Straight Connector 220"/>
          <p:cNvCxnSpPr/>
          <p:nvPr/>
        </p:nvCxnSpPr>
        <p:spPr>
          <a:xfrm>
            <a:off x="4907280" y="2090714"/>
            <a:ext cx="1353886" cy="20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3197184" y="1220154"/>
            <a:ext cx="1190984" cy="21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6340318" y="2090420"/>
            <a:ext cx="1238101" cy="23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5195885" y="1784971"/>
            <a:ext cx="853119" cy="307777"/>
          </a:xfrm>
          <a:prstGeom prst="rect">
            <a:avLst/>
          </a:prstGeom>
          <a:noFill/>
        </p:spPr>
        <p:txBody>
          <a:bodyPr wrap="none" rtlCol="0">
            <a:spAutoFit/>
          </a:bodyPr>
          <a:lstStyle/>
          <a:p>
            <a:r>
              <a:rPr lang="en-US" sz="1400" b="1" dirty="0" smtClean="0"/>
              <a:t>DYS635</a:t>
            </a:r>
            <a:endParaRPr lang="en-US" sz="1400" b="1" dirty="0"/>
          </a:p>
        </p:txBody>
      </p:sp>
      <p:sp>
        <p:nvSpPr>
          <p:cNvPr id="227" name="TextBox 226"/>
          <p:cNvSpPr txBox="1"/>
          <p:nvPr/>
        </p:nvSpPr>
        <p:spPr>
          <a:xfrm>
            <a:off x="3364256" y="914543"/>
            <a:ext cx="853119" cy="307777"/>
          </a:xfrm>
          <a:prstGeom prst="rect">
            <a:avLst/>
          </a:prstGeom>
          <a:noFill/>
        </p:spPr>
        <p:txBody>
          <a:bodyPr wrap="none" rtlCol="0">
            <a:spAutoFit/>
          </a:bodyPr>
          <a:lstStyle/>
          <a:p>
            <a:r>
              <a:rPr lang="en-US" sz="1400" b="1" dirty="0" smtClean="0">
                <a:solidFill>
                  <a:srgbClr val="0000FF"/>
                </a:solidFill>
              </a:rPr>
              <a:t>DYS390</a:t>
            </a:r>
            <a:endParaRPr lang="en-US" sz="1400" b="1" dirty="0">
              <a:solidFill>
                <a:srgbClr val="0000FF"/>
              </a:solidFill>
            </a:endParaRPr>
          </a:p>
        </p:txBody>
      </p:sp>
      <p:sp>
        <p:nvSpPr>
          <p:cNvPr id="228" name="TextBox 227"/>
          <p:cNvSpPr txBox="1"/>
          <p:nvPr/>
        </p:nvSpPr>
        <p:spPr>
          <a:xfrm>
            <a:off x="6515130" y="1784971"/>
            <a:ext cx="853119" cy="307777"/>
          </a:xfrm>
          <a:prstGeom prst="rect">
            <a:avLst/>
          </a:prstGeom>
          <a:noFill/>
        </p:spPr>
        <p:txBody>
          <a:bodyPr wrap="none" rtlCol="0">
            <a:spAutoFit/>
          </a:bodyPr>
          <a:lstStyle/>
          <a:p>
            <a:r>
              <a:rPr lang="en-US" sz="1400" b="1" dirty="0" smtClean="0"/>
              <a:t>DYS392</a:t>
            </a:r>
            <a:endParaRPr lang="en-US" sz="1400" b="1" dirty="0"/>
          </a:p>
        </p:txBody>
      </p:sp>
      <p:cxnSp>
        <p:nvCxnSpPr>
          <p:cNvPr id="230" name="Straight Connector 229"/>
          <p:cNvCxnSpPr/>
          <p:nvPr/>
        </p:nvCxnSpPr>
        <p:spPr>
          <a:xfrm>
            <a:off x="3562944" y="2090153"/>
            <a:ext cx="1219559" cy="25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3746210" y="1784971"/>
            <a:ext cx="853119" cy="307777"/>
          </a:xfrm>
          <a:prstGeom prst="rect">
            <a:avLst/>
          </a:prstGeom>
          <a:noFill/>
        </p:spPr>
        <p:txBody>
          <a:bodyPr wrap="none" rtlCol="0">
            <a:spAutoFit/>
          </a:bodyPr>
          <a:lstStyle/>
          <a:p>
            <a:r>
              <a:rPr lang="en-US" sz="1400" b="1" dirty="0" smtClean="0"/>
              <a:t>DYS439</a:t>
            </a:r>
            <a:endParaRPr lang="en-US" sz="1400" b="1" dirty="0"/>
          </a:p>
        </p:txBody>
      </p:sp>
      <p:cxnSp>
        <p:nvCxnSpPr>
          <p:cNvPr id="233" name="Straight Connector 232"/>
          <p:cNvCxnSpPr/>
          <p:nvPr/>
        </p:nvCxnSpPr>
        <p:spPr>
          <a:xfrm flipV="1">
            <a:off x="2167890" y="2092004"/>
            <a:ext cx="1144286" cy="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2354408" y="1784971"/>
            <a:ext cx="853119" cy="307777"/>
          </a:xfrm>
          <a:prstGeom prst="rect">
            <a:avLst/>
          </a:prstGeom>
          <a:noFill/>
        </p:spPr>
        <p:txBody>
          <a:bodyPr wrap="none" rtlCol="0">
            <a:spAutoFit/>
          </a:bodyPr>
          <a:lstStyle/>
          <a:p>
            <a:r>
              <a:rPr lang="en-US" sz="1400" b="1" dirty="0" smtClean="0"/>
              <a:t>DYS391</a:t>
            </a:r>
            <a:endParaRPr lang="en-US" sz="1400" b="1" dirty="0"/>
          </a:p>
        </p:txBody>
      </p:sp>
      <p:cxnSp>
        <p:nvCxnSpPr>
          <p:cNvPr id="245" name="Straight Connector 244"/>
          <p:cNvCxnSpPr/>
          <p:nvPr/>
        </p:nvCxnSpPr>
        <p:spPr>
          <a:xfrm flipV="1">
            <a:off x="956780" y="2092004"/>
            <a:ext cx="1144286" cy="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1101560" y="1784971"/>
            <a:ext cx="853119" cy="307777"/>
          </a:xfrm>
          <a:prstGeom prst="rect">
            <a:avLst/>
          </a:prstGeom>
          <a:noFill/>
        </p:spPr>
        <p:txBody>
          <a:bodyPr wrap="none" rtlCol="0">
            <a:spAutoFit/>
          </a:bodyPr>
          <a:lstStyle/>
          <a:p>
            <a:r>
              <a:rPr lang="en-US" sz="1400" b="1" dirty="0" smtClean="0"/>
              <a:t>DYS393</a:t>
            </a:r>
            <a:endParaRPr lang="en-US" sz="1400" b="1" dirty="0"/>
          </a:p>
        </p:txBody>
      </p:sp>
      <p:cxnSp>
        <p:nvCxnSpPr>
          <p:cNvPr id="247" name="Straight Connector 246"/>
          <p:cNvCxnSpPr/>
          <p:nvPr/>
        </p:nvCxnSpPr>
        <p:spPr>
          <a:xfrm>
            <a:off x="1013460" y="1660502"/>
            <a:ext cx="1353886" cy="203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1280160" y="1354759"/>
            <a:ext cx="853119" cy="307777"/>
          </a:xfrm>
          <a:prstGeom prst="rect">
            <a:avLst/>
          </a:prstGeom>
          <a:noFill/>
        </p:spPr>
        <p:txBody>
          <a:bodyPr wrap="none" rtlCol="0">
            <a:spAutoFit/>
          </a:bodyPr>
          <a:lstStyle/>
          <a:p>
            <a:r>
              <a:rPr lang="en-US" sz="1400" b="1" dirty="0" smtClean="0">
                <a:solidFill>
                  <a:srgbClr val="008000"/>
                </a:solidFill>
              </a:rPr>
              <a:t>DYS458</a:t>
            </a:r>
            <a:endParaRPr lang="en-US" sz="1400" b="1" dirty="0">
              <a:solidFill>
                <a:srgbClr val="008000"/>
              </a:solidFill>
            </a:endParaRPr>
          </a:p>
        </p:txBody>
      </p:sp>
      <p:cxnSp>
        <p:nvCxnSpPr>
          <p:cNvPr id="249" name="Straight Connector 248"/>
          <p:cNvCxnSpPr/>
          <p:nvPr/>
        </p:nvCxnSpPr>
        <p:spPr>
          <a:xfrm flipV="1">
            <a:off x="2582938" y="1661940"/>
            <a:ext cx="1042862" cy="596"/>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2738792" y="1354759"/>
            <a:ext cx="753732" cy="307777"/>
          </a:xfrm>
          <a:prstGeom prst="rect">
            <a:avLst/>
          </a:prstGeom>
          <a:noFill/>
        </p:spPr>
        <p:txBody>
          <a:bodyPr wrap="none" rtlCol="0">
            <a:spAutoFit/>
          </a:bodyPr>
          <a:lstStyle/>
          <a:p>
            <a:pPr algn="ctr"/>
            <a:r>
              <a:rPr lang="en-US" sz="1400" b="1" dirty="0" smtClean="0">
                <a:solidFill>
                  <a:srgbClr val="008000"/>
                </a:solidFill>
              </a:rPr>
              <a:t>DYS19</a:t>
            </a:r>
            <a:endParaRPr lang="en-US" sz="1400" b="1" dirty="0">
              <a:solidFill>
                <a:srgbClr val="008000"/>
              </a:solidFill>
            </a:endParaRPr>
          </a:p>
        </p:txBody>
      </p:sp>
      <p:cxnSp>
        <p:nvCxnSpPr>
          <p:cNvPr id="251" name="Straight Connector 250"/>
          <p:cNvCxnSpPr/>
          <p:nvPr/>
        </p:nvCxnSpPr>
        <p:spPr>
          <a:xfrm>
            <a:off x="3715086" y="1662535"/>
            <a:ext cx="2131621" cy="1"/>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4205340" y="1354759"/>
            <a:ext cx="1160895" cy="307777"/>
          </a:xfrm>
          <a:prstGeom prst="rect">
            <a:avLst/>
          </a:prstGeom>
          <a:noFill/>
        </p:spPr>
        <p:txBody>
          <a:bodyPr wrap="none" rtlCol="0">
            <a:spAutoFit/>
          </a:bodyPr>
          <a:lstStyle/>
          <a:p>
            <a:r>
              <a:rPr lang="en-US" sz="1400" b="1" dirty="0" smtClean="0">
                <a:solidFill>
                  <a:srgbClr val="008000"/>
                </a:solidFill>
              </a:rPr>
              <a:t>DYS385 a/b</a:t>
            </a:r>
            <a:endParaRPr lang="en-US" sz="1400" b="1" dirty="0">
              <a:solidFill>
                <a:srgbClr val="008000"/>
              </a:solidFill>
            </a:endParaRPr>
          </a:p>
        </p:txBody>
      </p:sp>
      <p:sp>
        <p:nvSpPr>
          <p:cNvPr id="254" name="TextBox 253"/>
          <p:cNvSpPr txBox="1"/>
          <p:nvPr/>
        </p:nvSpPr>
        <p:spPr>
          <a:xfrm>
            <a:off x="7985760" y="1442190"/>
            <a:ext cx="902811" cy="584775"/>
          </a:xfrm>
          <a:prstGeom prst="rect">
            <a:avLst/>
          </a:prstGeom>
          <a:noFill/>
        </p:spPr>
        <p:txBody>
          <a:bodyPr wrap="none" rtlCol="0">
            <a:spAutoFit/>
          </a:bodyPr>
          <a:lstStyle/>
          <a:p>
            <a:r>
              <a:rPr lang="en-US" b="1" dirty="0" smtClean="0">
                <a:solidFill>
                  <a:schemeClr val="bg1">
                    <a:lumMod val="50000"/>
                  </a:schemeClr>
                </a:solidFill>
              </a:rPr>
              <a:t>17plex</a:t>
            </a:r>
          </a:p>
          <a:p>
            <a:pPr algn="ctr"/>
            <a:r>
              <a:rPr lang="en-US" sz="1400" b="1" dirty="0" smtClean="0">
                <a:solidFill>
                  <a:schemeClr val="bg1">
                    <a:lumMod val="50000"/>
                  </a:schemeClr>
                </a:solidFill>
              </a:rPr>
              <a:t>(5-dye)</a:t>
            </a:r>
            <a:endParaRPr lang="en-US" b="1" dirty="0" smtClean="0">
              <a:solidFill>
                <a:schemeClr val="bg1">
                  <a:lumMod val="50000"/>
                </a:schemeClr>
              </a:solidFill>
            </a:endParaRPr>
          </a:p>
        </p:txBody>
      </p:sp>
      <p:sp>
        <p:nvSpPr>
          <p:cNvPr id="255" name="TextBox 254"/>
          <p:cNvSpPr txBox="1"/>
          <p:nvPr/>
        </p:nvSpPr>
        <p:spPr>
          <a:xfrm>
            <a:off x="7985760" y="3301425"/>
            <a:ext cx="902811" cy="584775"/>
          </a:xfrm>
          <a:prstGeom prst="rect">
            <a:avLst/>
          </a:prstGeom>
          <a:noFill/>
        </p:spPr>
        <p:txBody>
          <a:bodyPr wrap="none" rtlCol="0">
            <a:spAutoFit/>
          </a:bodyPr>
          <a:lstStyle/>
          <a:p>
            <a:r>
              <a:rPr lang="en-US" b="1" dirty="0" smtClean="0">
                <a:solidFill>
                  <a:schemeClr val="bg1">
                    <a:lumMod val="50000"/>
                  </a:schemeClr>
                </a:solidFill>
              </a:rPr>
              <a:t>23plex</a:t>
            </a:r>
          </a:p>
          <a:p>
            <a:pPr algn="ctr"/>
            <a:r>
              <a:rPr lang="en-US" sz="1400" b="1" dirty="0" smtClean="0">
                <a:solidFill>
                  <a:schemeClr val="bg1">
                    <a:lumMod val="50000"/>
                  </a:schemeClr>
                </a:solidFill>
              </a:rPr>
              <a:t>(5-dye)</a:t>
            </a:r>
            <a:endParaRPr lang="en-US" b="1" dirty="0" smtClean="0">
              <a:solidFill>
                <a:schemeClr val="bg1">
                  <a:lumMod val="50000"/>
                </a:schemeClr>
              </a:solidFill>
            </a:endParaRPr>
          </a:p>
        </p:txBody>
      </p:sp>
      <p:cxnSp>
        <p:nvCxnSpPr>
          <p:cNvPr id="154" name="Straight Connector 153"/>
          <p:cNvCxnSpPr/>
          <p:nvPr/>
        </p:nvCxnSpPr>
        <p:spPr>
          <a:xfrm>
            <a:off x="198120" y="2743200"/>
            <a:ext cx="8717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98120" y="4648200"/>
            <a:ext cx="8717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rot="16200000">
            <a:off x="-395723" y="5577324"/>
            <a:ext cx="1313180" cy="369332"/>
          </a:xfrm>
          <a:prstGeom prst="rect">
            <a:avLst/>
          </a:prstGeom>
          <a:ln>
            <a:solidFill>
              <a:schemeClr val="tx1"/>
            </a:solidFill>
          </a:ln>
        </p:spPr>
        <p:txBody>
          <a:bodyPr wrap="none">
            <a:spAutoFit/>
          </a:bodyPr>
          <a:lstStyle/>
          <a:p>
            <a:r>
              <a:rPr lang="en-US" b="1" dirty="0" smtClean="0"/>
              <a:t>Yfiler Plus</a:t>
            </a:r>
            <a:endParaRPr lang="en-US" dirty="0"/>
          </a:p>
        </p:txBody>
      </p:sp>
      <p:sp>
        <p:nvSpPr>
          <p:cNvPr id="163" name="TextBox 162"/>
          <p:cNvSpPr txBox="1"/>
          <p:nvPr/>
        </p:nvSpPr>
        <p:spPr>
          <a:xfrm>
            <a:off x="8001000" y="5486400"/>
            <a:ext cx="902811" cy="584775"/>
          </a:xfrm>
          <a:prstGeom prst="rect">
            <a:avLst/>
          </a:prstGeom>
          <a:noFill/>
        </p:spPr>
        <p:txBody>
          <a:bodyPr wrap="none" rtlCol="0">
            <a:spAutoFit/>
          </a:bodyPr>
          <a:lstStyle/>
          <a:p>
            <a:r>
              <a:rPr lang="en-US" b="1" dirty="0" smtClean="0">
                <a:solidFill>
                  <a:schemeClr val="bg1">
                    <a:lumMod val="50000"/>
                  </a:schemeClr>
                </a:solidFill>
              </a:rPr>
              <a:t>27plex</a:t>
            </a:r>
          </a:p>
          <a:p>
            <a:pPr algn="ctr"/>
            <a:r>
              <a:rPr lang="en-US" sz="1400" b="1" dirty="0" smtClean="0">
                <a:solidFill>
                  <a:schemeClr val="bg1">
                    <a:lumMod val="50000"/>
                  </a:schemeClr>
                </a:solidFill>
              </a:rPr>
              <a:t>(6-dye)</a:t>
            </a:r>
            <a:endParaRPr lang="en-US" b="1" dirty="0" smtClean="0">
              <a:solidFill>
                <a:schemeClr val="bg1">
                  <a:lumMod val="50000"/>
                </a:schemeClr>
              </a:solidFill>
            </a:endParaRPr>
          </a:p>
        </p:txBody>
      </p:sp>
      <p:cxnSp>
        <p:nvCxnSpPr>
          <p:cNvPr id="166" name="Straight Connector 165"/>
          <p:cNvCxnSpPr/>
          <p:nvPr/>
        </p:nvCxnSpPr>
        <p:spPr>
          <a:xfrm flipV="1">
            <a:off x="1131780" y="6251520"/>
            <a:ext cx="1144286" cy="7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438400" y="6255840"/>
            <a:ext cx="1353886" cy="20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3505200" y="5874403"/>
            <a:ext cx="1238101" cy="23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1280481" y="5943743"/>
            <a:ext cx="853119" cy="307777"/>
          </a:xfrm>
          <a:prstGeom prst="rect">
            <a:avLst/>
          </a:prstGeom>
          <a:noFill/>
        </p:spPr>
        <p:txBody>
          <a:bodyPr wrap="none" rtlCol="0">
            <a:spAutoFit/>
          </a:bodyPr>
          <a:lstStyle/>
          <a:p>
            <a:r>
              <a:rPr lang="en-US" sz="1400" b="1" dirty="0" smtClean="0">
                <a:solidFill>
                  <a:srgbClr val="FF0000"/>
                </a:solidFill>
              </a:rPr>
              <a:t>DYS570</a:t>
            </a:r>
            <a:endParaRPr lang="en-US" sz="1400" b="1" dirty="0">
              <a:solidFill>
                <a:srgbClr val="FF0000"/>
              </a:solidFill>
            </a:endParaRPr>
          </a:p>
        </p:txBody>
      </p:sp>
      <p:sp>
        <p:nvSpPr>
          <p:cNvPr id="184" name="TextBox 183"/>
          <p:cNvSpPr txBox="1"/>
          <p:nvPr/>
        </p:nvSpPr>
        <p:spPr>
          <a:xfrm>
            <a:off x="2689860" y="5943743"/>
            <a:ext cx="853119" cy="307777"/>
          </a:xfrm>
          <a:prstGeom prst="rect">
            <a:avLst/>
          </a:prstGeom>
          <a:noFill/>
        </p:spPr>
        <p:txBody>
          <a:bodyPr wrap="none" rtlCol="0">
            <a:spAutoFit/>
          </a:bodyPr>
          <a:lstStyle/>
          <a:p>
            <a:r>
              <a:rPr lang="en-US" sz="1400" b="1" dirty="0" smtClean="0">
                <a:solidFill>
                  <a:srgbClr val="FF0000"/>
                </a:solidFill>
              </a:rPr>
              <a:t>DYS437</a:t>
            </a:r>
            <a:endParaRPr lang="en-US" sz="1400" b="1" dirty="0">
              <a:solidFill>
                <a:srgbClr val="FF0000"/>
              </a:solidFill>
            </a:endParaRPr>
          </a:p>
        </p:txBody>
      </p:sp>
      <p:sp>
        <p:nvSpPr>
          <p:cNvPr id="185" name="TextBox 184"/>
          <p:cNvSpPr txBox="1"/>
          <p:nvPr/>
        </p:nvSpPr>
        <p:spPr>
          <a:xfrm>
            <a:off x="3683824" y="5562600"/>
            <a:ext cx="853119" cy="307777"/>
          </a:xfrm>
          <a:prstGeom prst="rect">
            <a:avLst/>
          </a:prstGeom>
          <a:noFill/>
        </p:spPr>
        <p:txBody>
          <a:bodyPr wrap="none" rtlCol="0">
            <a:spAutoFit/>
          </a:bodyPr>
          <a:lstStyle/>
          <a:p>
            <a:r>
              <a:rPr lang="en-US" sz="1400" b="1" dirty="0" smtClean="0"/>
              <a:t>DYS438</a:t>
            </a:r>
            <a:endParaRPr lang="en-US" sz="1400" b="1" dirty="0"/>
          </a:p>
        </p:txBody>
      </p:sp>
      <p:grpSp>
        <p:nvGrpSpPr>
          <p:cNvPr id="186" name="Group 132"/>
          <p:cNvGrpSpPr/>
          <p:nvPr/>
        </p:nvGrpSpPr>
        <p:grpSpPr>
          <a:xfrm>
            <a:off x="762000" y="5559480"/>
            <a:ext cx="1226072" cy="307920"/>
            <a:chOff x="552240" y="1392450"/>
            <a:chExt cx="1226072" cy="307920"/>
          </a:xfrm>
        </p:grpSpPr>
        <p:cxnSp>
          <p:nvCxnSpPr>
            <p:cNvPr id="187" name="Straight Connector 186"/>
            <p:cNvCxnSpPr/>
            <p:nvPr/>
          </p:nvCxnSpPr>
          <p:spPr>
            <a:xfrm flipV="1">
              <a:off x="552240" y="1699774"/>
              <a:ext cx="1226072" cy="5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749598" y="1392450"/>
              <a:ext cx="853119" cy="307777"/>
            </a:xfrm>
            <a:prstGeom prst="rect">
              <a:avLst/>
            </a:prstGeom>
            <a:noFill/>
          </p:spPr>
          <p:txBody>
            <a:bodyPr wrap="none" rtlCol="0">
              <a:spAutoFit/>
            </a:bodyPr>
            <a:lstStyle/>
            <a:p>
              <a:r>
                <a:rPr lang="en-US" sz="1400" b="1" dirty="0" smtClean="0"/>
                <a:t>DYS456</a:t>
              </a:r>
              <a:endParaRPr lang="en-US" sz="1400" b="1" dirty="0"/>
            </a:p>
          </p:txBody>
        </p:sp>
      </p:grpSp>
      <p:grpSp>
        <p:nvGrpSpPr>
          <p:cNvPr id="189" name="Group 133"/>
          <p:cNvGrpSpPr/>
          <p:nvPr/>
        </p:nvGrpSpPr>
        <p:grpSpPr>
          <a:xfrm>
            <a:off x="2059779" y="4797480"/>
            <a:ext cx="902811" cy="307920"/>
            <a:chOff x="1850019" y="1392450"/>
            <a:chExt cx="902811" cy="307920"/>
          </a:xfrm>
        </p:grpSpPr>
        <p:cxnSp>
          <p:nvCxnSpPr>
            <p:cNvPr id="190" name="Straight Connector 189"/>
            <p:cNvCxnSpPr/>
            <p:nvPr/>
          </p:nvCxnSpPr>
          <p:spPr>
            <a:xfrm>
              <a:off x="1902240" y="1698932"/>
              <a:ext cx="835350" cy="143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1850019" y="1392450"/>
              <a:ext cx="902811" cy="307777"/>
            </a:xfrm>
            <a:prstGeom prst="rect">
              <a:avLst/>
            </a:prstGeom>
            <a:noFill/>
          </p:spPr>
          <p:txBody>
            <a:bodyPr wrap="none" rtlCol="0">
              <a:spAutoFit/>
            </a:bodyPr>
            <a:lstStyle/>
            <a:p>
              <a:r>
                <a:rPr lang="en-US" sz="1400" b="1" dirty="0" smtClean="0">
                  <a:solidFill>
                    <a:srgbClr val="0000FF"/>
                  </a:solidFill>
                </a:rPr>
                <a:t>DYS389I</a:t>
              </a:r>
              <a:endParaRPr lang="en-US" sz="1400" b="1" dirty="0">
                <a:solidFill>
                  <a:srgbClr val="0000FF"/>
                </a:solidFill>
              </a:endParaRPr>
            </a:p>
          </p:txBody>
        </p:sp>
      </p:grpSp>
      <p:grpSp>
        <p:nvGrpSpPr>
          <p:cNvPr id="192" name="Group 134"/>
          <p:cNvGrpSpPr/>
          <p:nvPr/>
        </p:nvGrpSpPr>
        <p:grpSpPr>
          <a:xfrm>
            <a:off x="5169836" y="5178480"/>
            <a:ext cx="1535764" cy="307920"/>
            <a:chOff x="3097944" y="1392450"/>
            <a:chExt cx="1535764" cy="307920"/>
          </a:xfrm>
        </p:grpSpPr>
        <p:cxnSp>
          <p:nvCxnSpPr>
            <p:cNvPr id="195" name="Straight Connector 194"/>
            <p:cNvCxnSpPr/>
            <p:nvPr/>
          </p:nvCxnSpPr>
          <p:spPr>
            <a:xfrm flipV="1">
              <a:off x="3097944" y="1699775"/>
              <a:ext cx="1535764" cy="59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3485099" y="1392450"/>
              <a:ext cx="853119" cy="307777"/>
            </a:xfrm>
            <a:prstGeom prst="rect">
              <a:avLst/>
            </a:prstGeom>
            <a:noFill/>
          </p:spPr>
          <p:txBody>
            <a:bodyPr wrap="none" rtlCol="0">
              <a:spAutoFit/>
            </a:bodyPr>
            <a:lstStyle/>
            <a:p>
              <a:r>
                <a:rPr lang="en-US" sz="1400" b="1" dirty="0" smtClean="0">
                  <a:solidFill>
                    <a:srgbClr val="008000"/>
                  </a:solidFill>
                </a:rPr>
                <a:t>DYS448</a:t>
              </a:r>
              <a:endParaRPr lang="en-US" sz="1400" b="1" dirty="0">
                <a:solidFill>
                  <a:srgbClr val="008000"/>
                </a:solidFill>
              </a:endParaRPr>
            </a:p>
          </p:txBody>
        </p:sp>
      </p:grpSp>
      <p:grpSp>
        <p:nvGrpSpPr>
          <p:cNvPr id="200" name="Group 135"/>
          <p:cNvGrpSpPr/>
          <p:nvPr/>
        </p:nvGrpSpPr>
        <p:grpSpPr>
          <a:xfrm>
            <a:off x="4916126" y="4797480"/>
            <a:ext cx="1133452" cy="307920"/>
            <a:chOff x="4706366" y="1392450"/>
            <a:chExt cx="1133452" cy="307920"/>
          </a:xfrm>
        </p:grpSpPr>
        <p:cxnSp>
          <p:nvCxnSpPr>
            <p:cNvPr id="202" name="Straight Connector 201"/>
            <p:cNvCxnSpPr/>
            <p:nvPr/>
          </p:nvCxnSpPr>
          <p:spPr>
            <a:xfrm flipV="1">
              <a:off x="4706366" y="1699774"/>
              <a:ext cx="1133452" cy="59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4805113" y="1392450"/>
              <a:ext cx="952505" cy="307777"/>
            </a:xfrm>
            <a:prstGeom prst="rect">
              <a:avLst/>
            </a:prstGeom>
            <a:noFill/>
          </p:spPr>
          <p:txBody>
            <a:bodyPr wrap="none" rtlCol="0">
              <a:spAutoFit/>
            </a:bodyPr>
            <a:lstStyle/>
            <a:p>
              <a:r>
                <a:rPr lang="en-US" sz="1400" b="1" dirty="0" smtClean="0">
                  <a:solidFill>
                    <a:srgbClr val="0000FF"/>
                  </a:solidFill>
                </a:rPr>
                <a:t>DYS389II</a:t>
              </a:r>
              <a:endParaRPr lang="en-US" sz="1400" b="1" dirty="0">
                <a:solidFill>
                  <a:srgbClr val="0000FF"/>
                </a:solidFill>
              </a:endParaRPr>
            </a:p>
          </p:txBody>
        </p:sp>
      </p:grpSp>
      <p:cxnSp>
        <p:nvCxnSpPr>
          <p:cNvPr id="204" name="Straight Connector 203"/>
          <p:cNvCxnSpPr/>
          <p:nvPr/>
        </p:nvCxnSpPr>
        <p:spPr>
          <a:xfrm>
            <a:off x="3124200" y="5106343"/>
            <a:ext cx="1353886" cy="203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2133600" y="5865234"/>
            <a:ext cx="1190984" cy="21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5010299" y="5868049"/>
            <a:ext cx="1238101" cy="23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3412805" y="4800600"/>
            <a:ext cx="853119" cy="307777"/>
          </a:xfrm>
          <a:prstGeom prst="rect">
            <a:avLst/>
          </a:prstGeom>
          <a:noFill/>
        </p:spPr>
        <p:txBody>
          <a:bodyPr wrap="none" rtlCol="0">
            <a:spAutoFit/>
          </a:bodyPr>
          <a:lstStyle/>
          <a:p>
            <a:r>
              <a:rPr lang="en-US" sz="1400" b="1" dirty="0" smtClean="0">
                <a:solidFill>
                  <a:srgbClr val="0000FF"/>
                </a:solidFill>
              </a:rPr>
              <a:t>DYS635</a:t>
            </a:r>
            <a:endParaRPr lang="en-US" sz="1400" b="1" dirty="0">
              <a:solidFill>
                <a:srgbClr val="0000FF"/>
              </a:solidFill>
            </a:endParaRPr>
          </a:p>
        </p:txBody>
      </p:sp>
      <p:sp>
        <p:nvSpPr>
          <p:cNvPr id="208" name="TextBox 207"/>
          <p:cNvSpPr txBox="1"/>
          <p:nvPr/>
        </p:nvSpPr>
        <p:spPr>
          <a:xfrm>
            <a:off x="2300672" y="5559623"/>
            <a:ext cx="853119" cy="307777"/>
          </a:xfrm>
          <a:prstGeom prst="rect">
            <a:avLst/>
          </a:prstGeom>
          <a:noFill/>
        </p:spPr>
        <p:txBody>
          <a:bodyPr wrap="none" rtlCol="0">
            <a:spAutoFit/>
          </a:bodyPr>
          <a:lstStyle/>
          <a:p>
            <a:r>
              <a:rPr lang="en-US" sz="1400" b="1" dirty="0" smtClean="0"/>
              <a:t>DYS390</a:t>
            </a:r>
            <a:endParaRPr lang="en-US" sz="1400" b="1" dirty="0"/>
          </a:p>
        </p:txBody>
      </p:sp>
      <p:sp>
        <p:nvSpPr>
          <p:cNvPr id="209" name="TextBox 208"/>
          <p:cNvSpPr txBox="1"/>
          <p:nvPr/>
        </p:nvSpPr>
        <p:spPr>
          <a:xfrm>
            <a:off x="5185111" y="5562600"/>
            <a:ext cx="853119" cy="307777"/>
          </a:xfrm>
          <a:prstGeom prst="rect">
            <a:avLst/>
          </a:prstGeom>
          <a:noFill/>
        </p:spPr>
        <p:txBody>
          <a:bodyPr wrap="none" rtlCol="0">
            <a:spAutoFit/>
          </a:bodyPr>
          <a:lstStyle/>
          <a:p>
            <a:r>
              <a:rPr lang="en-US" sz="1400" b="1" dirty="0" smtClean="0"/>
              <a:t>DYS392</a:t>
            </a:r>
            <a:endParaRPr lang="en-US" sz="1400" b="1" dirty="0"/>
          </a:p>
        </p:txBody>
      </p:sp>
      <p:cxnSp>
        <p:nvCxnSpPr>
          <p:cNvPr id="210" name="Straight Connector 209"/>
          <p:cNvCxnSpPr/>
          <p:nvPr/>
        </p:nvCxnSpPr>
        <p:spPr>
          <a:xfrm>
            <a:off x="2362200" y="6632759"/>
            <a:ext cx="1219559" cy="259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2545466" y="6327577"/>
            <a:ext cx="853119" cy="307777"/>
          </a:xfrm>
          <a:prstGeom prst="rect">
            <a:avLst/>
          </a:prstGeom>
          <a:noFill/>
        </p:spPr>
        <p:txBody>
          <a:bodyPr wrap="none" rtlCol="0">
            <a:spAutoFit/>
          </a:bodyPr>
          <a:lstStyle/>
          <a:p>
            <a:r>
              <a:rPr lang="en-US" sz="1400" b="1" dirty="0" smtClean="0">
                <a:solidFill>
                  <a:srgbClr val="7030A0"/>
                </a:solidFill>
              </a:rPr>
              <a:t>DYS439</a:t>
            </a:r>
            <a:endParaRPr lang="en-US" sz="1400" b="1" dirty="0">
              <a:solidFill>
                <a:srgbClr val="7030A0"/>
              </a:solidFill>
            </a:endParaRPr>
          </a:p>
        </p:txBody>
      </p:sp>
      <p:cxnSp>
        <p:nvCxnSpPr>
          <p:cNvPr id="220" name="Straight Connector 219"/>
          <p:cNvCxnSpPr/>
          <p:nvPr/>
        </p:nvCxnSpPr>
        <p:spPr>
          <a:xfrm flipV="1">
            <a:off x="6780514" y="5488633"/>
            <a:ext cx="1144286" cy="74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6919281" y="5181600"/>
            <a:ext cx="853119" cy="307777"/>
          </a:xfrm>
          <a:prstGeom prst="rect">
            <a:avLst/>
          </a:prstGeom>
          <a:noFill/>
        </p:spPr>
        <p:txBody>
          <a:bodyPr wrap="none" rtlCol="0">
            <a:spAutoFit/>
          </a:bodyPr>
          <a:lstStyle/>
          <a:p>
            <a:r>
              <a:rPr lang="en-US" sz="1400" b="1" dirty="0" smtClean="0">
                <a:solidFill>
                  <a:srgbClr val="008000"/>
                </a:solidFill>
              </a:rPr>
              <a:t>DYS391</a:t>
            </a:r>
            <a:endParaRPr lang="en-US" sz="1400" b="1" dirty="0">
              <a:solidFill>
                <a:srgbClr val="008000"/>
              </a:solidFill>
            </a:endParaRPr>
          </a:p>
        </p:txBody>
      </p:sp>
      <p:cxnSp>
        <p:nvCxnSpPr>
          <p:cNvPr id="257" name="Straight Connector 256"/>
          <p:cNvCxnSpPr/>
          <p:nvPr/>
        </p:nvCxnSpPr>
        <p:spPr>
          <a:xfrm flipV="1">
            <a:off x="956990" y="6631633"/>
            <a:ext cx="1144286" cy="74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1101770" y="6324600"/>
            <a:ext cx="853119" cy="307777"/>
          </a:xfrm>
          <a:prstGeom prst="rect">
            <a:avLst/>
          </a:prstGeom>
          <a:noFill/>
        </p:spPr>
        <p:txBody>
          <a:bodyPr wrap="none" rtlCol="0">
            <a:spAutoFit/>
          </a:bodyPr>
          <a:lstStyle/>
          <a:p>
            <a:r>
              <a:rPr lang="en-US" sz="1400" b="1" dirty="0" smtClean="0">
                <a:solidFill>
                  <a:srgbClr val="7030A0"/>
                </a:solidFill>
              </a:rPr>
              <a:t>DYS393</a:t>
            </a:r>
            <a:endParaRPr lang="en-US" sz="1400" b="1" dirty="0">
              <a:solidFill>
                <a:srgbClr val="7030A0"/>
              </a:solidFill>
            </a:endParaRPr>
          </a:p>
        </p:txBody>
      </p:sp>
      <p:cxnSp>
        <p:nvCxnSpPr>
          <p:cNvPr id="259" name="Straight Connector 258"/>
          <p:cNvCxnSpPr/>
          <p:nvPr/>
        </p:nvCxnSpPr>
        <p:spPr>
          <a:xfrm>
            <a:off x="1389314" y="5487343"/>
            <a:ext cx="1353886" cy="203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1661481" y="5181600"/>
            <a:ext cx="853119" cy="307777"/>
          </a:xfrm>
          <a:prstGeom prst="rect">
            <a:avLst/>
          </a:prstGeom>
          <a:noFill/>
        </p:spPr>
        <p:txBody>
          <a:bodyPr wrap="none" rtlCol="0">
            <a:spAutoFit/>
          </a:bodyPr>
          <a:lstStyle/>
          <a:p>
            <a:r>
              <a:rPr lang="en-US" sz="1400" b="1" dirty="0" smtClean="0">
                <a:solidFill>
                  <a:srgbClr val="008000"/>
                </a:solidFill>
              </a:rPr>
              <a:t>DYS458</a:t>
            </a:r>
            <a:endParaRPr lang="en-US" sz="1400" b="1" dirty="0">
              <a:solidFill>
                <a:srgbClr val="008000"/>
              </a:solidFill>
            </a:endParaRPr>
          </a:p>
        </p:txBody>
      </p:sp>
      <p:cxnSp>
        <p:nvCxnSpPr>
          <p:cNvPr id="261" name="Straight Connector 260"/>
          <p:cNvCxnSpPr/>
          <p:nvPr/>
        </p:nvCxnSpPr>
        <p:spPr>
          <a:xfrm flipV="1">
            <a:off x="2843338" y="5488781"/>
            <a:ext cx="1042862" cy="596"/>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2999192" y="5181600"/>
            <a:ext cx="753732" cy="307777"/>
          </a:xfrm>
          <a:prstGeom prst="rect">
            <a:avLst/>
          </a:prstGeom>
          <a:noFill/>
        </p:spPr>
        <p:txBody>
          <a:bodyPr wrap="none" rtlCol="0">
            <a:spAutoFit/>
          </a:bodyPr>
          <a:lstStyle/>
          <a:p>
            <a:pPr algn="ctr"/>
            <a:r>
              <a:rPr lang="en-US" sz="1400" b="1" dirty="0" smtClean="0">
                <a:solidFill>
                  <a:srgbClr val="008000"/>
                </a:solidFill>
              </a:rPr>
              <a:t>DYS19</a:t>
            </a:r>
            <a:endParaRPr lang="en-US" sz="1400" b="1" dirty="0">
              <a:solidFill>
                <a:srgbClr val="008000"/>
              </a:solidFill>
            </a:endParaRPr>
          </a:p>
        </p:txBody>
      </p:sp>
      <p:cxnSp>
        <p:nvCxnSpPr>
          <p:cNvPr id="263" name="Straight Connector 262"/>
          <p:cNvCxnSpPr/>
          <p:nvPr/>
        </p:nvCxnSpPr>
        <p:spPr>
          <a:xfrm>
            <a:off x="3888179" y="6248399"/>
            <a:ext cx="2131621"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4378433" y="5940623"/>
            <a:ext cx="1160895" cy="307777"/>
          </a:xfrm>
          <a:prstGeom prst="rect">
            <a:avLst/>
          </a:prstGeom>
          <a:noFill/>
        </p:spPr>
        <p:txBody>
          <a:bodyPr wrap="none" rtlCol="0">
            <a:spAutoFit/>
          </a:bodyPr>
          <a:lstStyle/>
          <a:p>
            <a:r>
              <a:rPr lang="en-US" sz="1400" b="1" dirty="0" smtClean="0">
                <a:solidFill>
                  <a:srgbClr val="FF0000"/>
                </a:solidFill>
              </a:rPr>
              <a:t>DYS385 a/b</a:t>
            </a:r>
            <a:endParaRPr lang="en-US" sz="1400" b="1" dirty="0">
              <a:solidFill>
                <a:srgbClr val="FF0000"/>
              </a:solidFill>
            </a:endParaRPr>
          </a:p>
        </p:txBody>
      </p:sp>
      <p:cxnSp>
        <p:nvCxnSpPr>
          <p:cNvPr id="265" name="Straight Connector 264"/>
          <p:cNvCxnSpPr/>
          <p:nvPr/>
        </p:nvCxnSpPr>
        <p:spPr>
          <a:xfrm flipV="1">
            <a:off x="6856714" y="6629143"/>
            <a:ext cx="1144286" cy="74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6266114" y="6249343"/>
            <a:ext cx="1353886" cy="20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3733800" y="6633169"/>
            <a:ext cx="1238101" cy="232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7010400" y="6327720"/>
            <a:ext cx="853119" cy="307777"/>
          </a:xfrm>
          <a:prstGeom prst="rect">
            <a:avLst/>
          </a:prstGeom>
          <a:noFill/>
        </p:spPr>
        <p:txBody>
          <a:bodyPr wrap="none" rtlCol="0">
            <a:spAutoFit/>
          </a:bodyPr>
          <a:lstStyle/>
          <a:p>
            <a:r>
              <a:rPr lang="en-US" sz="1400" b="1" dirty="0" smtClean="0">
                <a:solidFill>
                  <a:srgbClr val="7030A0"/>
                </a:solidFill>
              </a:rPr>
              <a:t>DYS533</a:t>
            </a:r>
            <a:endParaRPr lang="en-US" sz="1400" b="1" dirty="0">
              <a:solidFill>
                <a:srgbClr val="7030A0"/>
              </a:solidFill>
            </a:endParaRPr>
          </a:p>
        </p:txBody>
      </p:sp>
      <p:sp>
        <p:nvSpPr>
          <p:cNvPr id="269" name="TextBox 268"/>
          <p:cNvSpPr txBox="1"/>
          <p:nvPr/>
        </p:nvSpPr>
        <p:spPr>
          <a:xfrm>
            <a:off x="6517574" y="5943600"/>
            <a:ext cx="853119" cy="307777"/>
          </a:xfrm>
          <a:prstGeom prst="rect">
            <a:avLst/>
          </a:prstGeom>
          <a:noFill/>
        </p:spPr>
        <p:txBody>
          <a:bodyPr wrap="none" rtlCol="0">
            <a:spAutoFit/>
          </a:bodyPr>
          <a:lstStyle/>
          <a:p>
            <a:r>
              <a:rPr lang="en-US" sz="1400" b="1" dirty="0" smtClean="0">
                <a:solidFill>
                  <a:srgbClr val="FF0000"/>
                </a:solidFill>
              </a:rPr>
              <a:t>DYS449</a:t>
            </a:r>
            <a:endParaRPr lang="en-US" sz="1400" b="1" dirty="0">
              <a:solidFill>
                <a:srgbClr val="FF0000"/>
              </a:solidFill>
            </a:endParaRPr>
          </a:p>
        </p:txBody>
      </p:sp>
      <p:sp>
        <p:nvSpPr>
          <p:cNvPr id="270" name="TextBox 269"/>
          <p:cNvSpPr txBox="1"/>
          <p:nvPr/>
        </p:nvSpPr>
        <p:spPr>
          <a:xfrm>
            <a:off x="3912424" y="6327720"/>
            <a:ext cx="853119" cy="307777"/>
          </a:xfrm>
          <a:prstGeom prst="rect">
            <a:avLst/>
          </a:prstGeom>
          <a:noFill/>
        </p:spPr>
        <p:txBody>
          <a:bodyPr wrap="none" rtlCol="0">
            <a:spAutoFit/>
          </a:bodyPr>
          <a:lstStyle/>
          <a:p>
            <a:r>
              <a:rPr lang="en-US" sz="1400" b="1" dirty="0" smtClean="0">
                <a:solidFill>
                  <a:srgbClr val="7030A0"/>
                </a:solidFill>
              </a:rPr>
              <a:t>DYS481</a:t>
            </a:r>
            <a:endParaRPr lang="en-US" sz="1400" b="1" dirty="0">
              <a:solidFill>
                <a:srgbClr val="7030A0"/>
              </a:solidFill>
            </a:endParaRPr>
          </a:p>
        </p:txBody>
      </p:sp>
      <p:grpSp>
        <p:nvGrpSpPr>
          <p:cNvPr id="271" name="Group 134"/>
          <p:cNvGrpSpPr/>
          <p:nvPr/>
        </p:nvGrpSpPr>
        <p:grpSpPr>
          <a:xfrm>
            <a:off x="5105400" y="6327577"/>
            <a:ext cx="1535764" cy="307920"/>
            <a:chOff x="3097944" y="1392450"/>
            <a:chExt cx="1535764" cy="307920"/>
          </a:xfrm>
        </p:grpSpPr>
        <p:cxnSp>
          <p:nvCxnSpPr>
            <p:cNvPr id="272" name="Straight Connector 271"/>
            <p:cNvCxnSpPr/>
            <p:nvPr/>
          </p:nvCxnSpPr>
          <p:spPr>
            <a:xfrm flipV="1">
              <a:off x="3097944" y="1699775"/>
              <a:ext cx="1535764" cy="59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3192780" y="1392450"/>
              <a:ext cx="1319592" cy="307777"/>
            </a:xfrm>
            <a:prstGeom prst="rect">
              <a:avLst/>
            </a:prstGeom>
            <a:noFill/>
          </p:spPr>
          <p:txBody>
            <a:bodyPr wrap="none" rtlCol="0">
              <a:spAutoFit/>
            </a:bodyPr>
            <a:lstStyle/>
            <a:p>
              <a:r>
                <a:rPr lang="en-US" sz="1400" b="1" dirty="0" smtClean="0">
                  <a:solidFill>
                    <a:srgbClr val="7030A0"/>
                  </a:solidFill>
                </a:rPr>
                <a:t>DYF387S1a/b</a:t>
              </a:r>
              <a:endParaRPr lang="en-US" sz="1400" b="1" dirty="0">
                <a:solidFill>
                  <a:srgbClr val="7030A0"/>
                </a:solidFill>
              </a:endParaRPr>
            </a:p>
          </p:txBody>
        </p:sp>
      </p:grpSp>
      <p:cxnSp>
        <p:nvCxnSpPr>
          <p:cNvPr id="274" name="Straight Connector 273"/>
          <p:cNvCxnSpPr/>
          <p:nvPr/>
        </p:nvCxnSpPr>
        <p:spPr>
          <a:xfrm flipV="1">
            <a:off x="3942953" y="5486400"/>
            <a:ext cx="1144286" cy="74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75" name="TextBox 274"/>
          <p:cNvSpPr txBox="1"/>
          <p:nvPr/>
        </p:nvSpPr>
        <p:spPr>
          <a:xfrm>
            <a:off x="3981053" y="5178623"/>
            <a:ext cx="1124347" cy="307777"/>
          </a:xfrm>
          <a:prstGeom prst="rect">
            <a:avLst/>
          </a:prstGeom>
          <a:noFill/>
        </p:spPr>
        <p:txBody>
          <a:bodyPr wrap="none" rtlCol="0">
            <a:spAutoFit/>
          </a:bodyPr>
          <a:lstStyle/>
          <a:p>
            <a:r>
              <a:rPr lang="en-US" sz="1400" b="1" dirty="0" smtClean="0">
                <a:solidFill>
                  <a:srgbClr val="008000"/>
                </a:solidFill>
              </a:rPr>
              <a:t>Y-GATA-H4</a:t>
            </a:r>
            <a:endParaRPr lang="en-US" sz="1400" b="1" dirty="0">
              <a:solidFill>
                <a:srgbClr val="008000"/>
              </a:solidFill>
            </a:endParaRPr>
          </a:p>
        </p:txBody>
      </p:sp>
      <p:cxnSp>
        <p:nvCxnSpPr>
          <p:cNvPr id="276" name="Straight Connector 275"/>
          <p:cNvCxnSpPr/>
          <p:nvPr/>
        </p:nvCxnSpPr>
        <p:spPr>
          <a:xfrm flipV="1">
            <a:off x="6458099" y="5868049"/>
            <a:ext cx="1238101" cy="23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TextBox 276"/>
          <p:cNvSpPr txBox="1"/>
          <p:nvPr/>
        </p:nvSpPr>
        <p:spPr>
          <a:xfrm>
            <a:off x="6632911" y="5562600"/>
            <a:ext cx="853119" cy="307777"/>
          </a:xfrm>
          <a:prstGeom prst="rect">
            <a:avLst/>
          </a:prstGeom>
          <a:noFill/>
        </p:spPr>
        <p:txBody>
          <a:bodyPr wrap="none" rtlCol="0">
            <a:spAutoFit/>
          </a:bodyPr>
          <a:lstStyle/>
          <a:p>
            <a:r>
              <a:rPr lang="en-US" sz="1400" b="1" dirty="0" smtClean="0"/>
              <a:t>DYS518</a:t>
            </a:r>
            <a:endParaRPr lang="en-US" sz="1400" b="1" dirty="0"/>
          </a:p>
        </p:txBody>
      </p:sp>
      <p:cxnSp>
        <p:nvCxnSpPr>
          <p:cNvPr id="278" name="Straight Connector 277"/>
          <p:cNvCxnSpPr/>
          <p:nvPr/>
        </p:nvCxnSpPr>
        <p:spPr>
          <a:xfrm>
            <a:off x="6248400" y="5106343"/>
            <a:ext cx="1353886" cy="203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79" name="TextBox 278"/>
          <p:cNvSpPr txBox="1"/>
          <p:nvPr/>
        </p:nvSpPr>
        <p:spPr>
          <a:xfrm>
            <a:off x="6537005" y="4800600"/>
            <a:ext cx="853119" cy="307777"/>
          </a:xfrm>
          <a:prstGeom prst="rect">
            <a:avLst/>
          </a:prstGeom>
          <a:noFill/>
        </p:spPr>
        <p:txBody>
          <a:bodyPr wrap="none" rtlCol="0">
            <a:spAutoFit/>
          </a:bodyPr>
          <a:lstStyle/>
          <a:p>
            <a:r>
              <a:rPr lang="en-US" sz="1400" b="1" dirty="0" smtClean="0">
                <a:solidFill>
                  <a:srgbClr val="0000FF"/>
                </a:solidFill>
              </a:rPr>
              <a:t>DYS627</a:t>
            </a:r>
            <a:endParaRPr lang="en-US" sz="1400" b="1" dirty="0">
              <a:solidFill>
                <a:srgbClr val="0000FF"/>
              </a:solidFill>
            </a:endParaRPr>
          </a:p>
        </p:txBody>
      </p:sp>
      <p:cxnSp>
        <p:nvCxnSpPr>
          <p:cNvPr id="280" name="Straight Connector 279"/>
          <p:cNvCxnSpPr/>
          <p:nvPr/>
        </p:nvCxnSpPr>
        <p:spPr>
          <a:xfrm>
            <a:off x="627314" y="5106343"/>
            <a:ext cx="1353886" cy="203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81" name="TextBox 280"/>
          <p:cNvSpPr txBox="1"/>
          <p:nvPr/>
        </p:nvSpPr>
        <p:spPr>
          <a:xfrm>
            <a:off x="915919" y="4800600"/>
            <a:ext cx="853119" cy="307777"/>
          </a:xfrm>
          <a:prstGeom prst="rect">
            <a:avLst/>
          </a:prstGeom>
          <a:noFill/>
        </p:spPr>
        <p:txBody>
          <a:bodyPr wrap="none" rtlCol="0">
            <a:spAutoFit/>
          </a:bodyPr>
          <a:lstStyle/>
          <a:p>
            <a:r>
              <a:rPr lang="en-US" sz="1400" b="1" dirty="0" smtClean="0">
                <a:solidFill>
                  <a:srgbClr val="0000FF"/>
                </a:solidFill>
              </a:rPr>
              <a:t>DYS576</a:t>
            </a:r>
            <a:endParaRPr lang="en-US" sz="1400" b="1" dirty="0">
              <a:solidFill>
                <a:srgbClr val="0000FF"/>
              </a:solidFill>
            </a:endParaRPr>
          </a:p>
        </p:txBody>
      </p:sp>
      <p:cxnSp>
        <p:nvCxnSpPr>
          <p:cNvPr id="282" name="Straight Connector 281"/>
          <p:cNvCxnSpPr/>
          <p:nvPr/>
        </p:nvCxnSpPr>
        <p:spPr>
          <a:xfrm>
            <a:off x="602140" y="5487343"/>
            <a:ext cx="693260" cy="203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594681" y="5181600"/>
            <a:ext cx="853119" cy="307777"/>
          </a:xfrm>
          <a:prstGeom prst="rect">
            <a:avLst/>
          </a:prstGeom>
          <a:noFill/>
        </p:spPr>
        <p:txBody>
          <a:bodyPr wrap="none" rtlCol="0">
            <a:spAutoFit/>
          </a:bodyPr>
          <a:lstStyle/>
          <a:p>
            <a:r>
              <a:rPr lang="en-US" sz="1400" b="1" dirty="0" smtClean="0">
                <a:solidFill>
                  <a:srgbClr val="008000"/>
                </a:solidFill>
              </a:rPr>
              <a:t>DYS460</a:t>
            </a:r>
            <a:endParaRPr lang="en-US" sz="1400" b="1" dirty="0">
              <a:solidFill>
                <a:srgbClr val="008000"/>
              </a:solidFill>
            </a:endParaRPr>
          </a:p>
        </p:txBody>
      </p:sp>
    </p:spTree>
    <p:extLst>
      <p:ext uri="{BB962C8B-B14F-4D97-AF65-F5344CB8AC3E}">
        <p14:creationId xmlns:p14="http://schemas.microsoft.com/office/powerpoint/2010/main" val="25160801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
            <a:ext cx="7848600" cy="5867400"/>
          </a:xfrm>
          <a:prstGeom prst="rect">
            <a:avLst/>
          </a:prstGeom>
          <a:noFill/>
          <a:ln>
            <a:noFill/>
          </a:ln>
        </p:spPr>
      </p:pic>
    </p:spTree>
    <p:extLst>
      <p:ext uri="{BB962C8B-B14F-4D97-AF65-F5344CB8AC3E}">
        <p14:creationId xmlns:p14="http://schemas.microsoft.com/office/powerpoint/2010/main" val="17215851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b="27630"/>
          <a:stretch/>
        </p:blipFill>
        <p:spPr bwMode="auto">
          <a:xfrm>
            <a:off x="381000" y="914400"/>
            <a:ext cx="8382000" cy="502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59419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2"/>
          <p:cNvSpPr>
            <a:spLocks noGrp="1"/>
          </p:cNvSpPr>
          <p:nvPr>
            <p:ph type="ctrTitle"/>
          </p:nvPr>
        </p:nvSpPr>
        <p:spPr/>
        <p:txBody>
          <a:bodyPr/>
          <a:lstStyle/>
          <a:p>
            <a:pPr eaLnBrk="1" hangingPunct="1"/>
            <a:r>
              <a:rPr lang="en-US" smtClean="0"/>
              <a:t>Chapter </a:t>
            </a:r>
            <a:r>
              <a:rPr lang="en-US" dirty="0" smtClean="0"/>
              <a:t>14 – Kinship and Parentage Analysis</a:t>
            </a:r>
          </a:p>
        </p:txBody>
      </p:sp>
      <p:sp>
        <p:nvSpPr>
          <p:cNvPr id="3075" name="Subtitle 3"/>
          <p:cNvSpPr>
            <a:spLocks noGrp="1"/>
          </p:cNvSpPr>
          <p:nvPr>
            <p:ph type="subTitle" idx="1"/>
          </p:nvPr>
        </p:nvSpPr>
        <p:spPr/>
        <p:txBody>
          <a:bodyPr/>
          <a:lstStyle/>
          <a:p>
            <a:pPr eaLnBrk="1" hangingPunct="1"/>
            <a:endParaRPr lang="en-US" smtClean="0"/>
          </a:p>
        </p:txBody>
      </p:sp>
    </p:spTree>
    <p:custDataLst>
      <p:tags r:id="rId1"/>
    </p:custDataLst>
    <p:extLst>
      <p:ext uri="{BB962C8B-B14F-4D97-AF65-F5344CB8AC3E}">
        <p14:creationId xmlns:p14="http://schemas.microsoft.com/office/powerpoint/2010/main" val="3296330629"/>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312988" y="1798638"/>
            <a:ext cx="506412" cy="487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7" name="Line 3"/>
          <p:cNvSpPr>
            <a:spLocks noChangeShapeType="1"/>
          </p:cNvSpPr>
          <p:nvPr/>
        </p:nvSpPr>
        <p:spPr bwMode="auto">
          <a:xfrm>
            <a:off x="2819400" y="2011363"/>
            <a:ext cx="649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8" name="Oval 4"/>
          <p:cNvSpPr>
            <a:spLocks noChangeArrowheads="1"/>
          </p:cNvSpPr>
          <p:nvPr/>
        </p:nvSpPr>
        <p:spPr bwMode="auto">
          <a:xfrm>
            <a:off x="3475038" y="1752600"/>
            <a:ext cx="508000" cy="466725"/>
          </a:xfrm>
          <a:prstGeom prst="ellipse">
            <a:avLst/>
          </a:prstGeom>
          <a:noFill/>
          <a:ln w="9525">
            <a:solidFill>
              <a:schemeClr val="tx1"/>
            </a:solidFill>
            <a:round/>
            <a:headEnd/>
            <a:tailEnd/>
          </a:ln>
          <a:effectLst/>
        </p:spPr>
        <p:txBody>
          <a:bodyPr wrap="none" anchor="ctr"/>
          <a:lstStyle/>
          <a:p>
            <a:endParaRPr lang="en-US"/>
          </a:p>
        </p:txBody>
      </p:sp>
      <p:sp>
        <p:nvSpPr>
          <p:cNvPr id="62469" name="Line 5"/>
          <p:cNvSpPr>
            <a:spLocks noChangeShapeType="1"/>
          </p:cNvSpPr>
          <p:nvPr/>
        </p:nvSpPr>
        <p:spPr bwMode="auto">
          <a:xfrm>
            <a:off x="3200400" y="2011363"/>
            <a:ext cx="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0" name="Rectangle 6"/>
          <p:cNvSpPr>
            <a:spLocks noChangeArrowheads="1"/>
          </p:cNvSpPr>
          <p:nvPr/>
        </p:nvSpPr>
        <p:spPr bwMode="auto">
          <a:xfrm rot="2920470">
            <a:off x="2925517" y="2768786"/>
            <a:ext cx="477837" cy="487363"/>
          </a:xfrm>
          <a:prstGeom prst="rect">
            <a:avLst/>
          </a:prstGeom>
          <a:noFill/>
          <a:ln w="38100">
            <a:solidFill>
              <a:schemeClr val="tx1"/>
            </a:solidFill>
            <a:miter lim="800000"/>
            <a:headEnd/>
            <a:tailEnd/>
          </a:ln>
          <a:effectLst/>
        </p:spPr>
        <p:txBody>
          <a:bodyPr wrap="none" anchor="ctr"/>
          <a:lstStyle/>
          <a:p>
            <a:endParaRPr lang="en-US"/>
          </a:p>
        </p:txBody>
      </p:sp>
      <p:sp>
        <p:nvSpPr>
          <p:cNvPr id="62471" name="Text Box 7"/>
          <p:cNvSpPr txBox="1">
            <a:spLocks noChangeArrowheads="1"/>
          </p:cNvSpPr>
          <p:nvPr/>
        </p:nvSpPr>
        <p:spPr bwMode="auto">
          <a:xfrm>
            <a:off x="3486150" y="280511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child</a:t>
            </a:r>
          </a:p>
        </p:txBody>
      </p:sp>
      <p:sp>
        <p:nvSpPr>
          <p:cNvPr id="62472" name="Text Box 8"/>
          <p:cNvSpPr txBox="1">
            <a:spLocks noChangeArrowheads="1"/>
          </p:cNvSpPr>
          <p:nvPr/>
        </p:nvSpPr>
        <p:spPr bwMode="auto">
          <a:xfrm>
            <a:off x="3009900" y="1050925"/>
            <a:ext cx="1730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Mother </a:t>
            </a:r>
          </a:p>
          <a:p>
            <a:pPr algn="ctr"/>
            <a:r>
              <a:rPr lang="en-US" altLang="en-US"/>
              <a:t>(known parent)</a:t>
            </a:r>
          </a:p>
        </p:txBody>
      </p:sp>
      <p:sp>
        <p:nvSpPr>
          <p:cNvPr id="62473" name="Rectangle 9"/>
          <p:cNvSpPr>
            <a:spLocks noChangeArrowheads="1"/>
          </p:cNvSpPr>
          <p:nvPr/>
        </p:nvSpPr>
        <p:spPr bwMode="auto">
          <a:xfrm>
            <a:off x="927100" y="1798638"/>
            <a:ext cx="506413" cy="487362"/>
          </a:xfrm>
          <a:prstGeom prst="rect">
            <a:avLst/>
          </a:prstGeom>
          <a:solidFill>
            <a:schemeClr val="bg1">
              <a:lumMod val="50000"/>
            </a:schemeClr>
          </a:solidFill>
          <a:ln w="9525">
            <a:solidFill>
              <a:schemeClr val="tx1"/>
            </a:solidFill>
            <a:miter lim="800000"/>
            <a:headEnd/>
            <a:tailEnd/>
          </a:ln>
          <a:effectLst/>
        </p:spPr>
        <p:txBody>
          <a:bodyPr wrap="none" anchor="ctr"/>
          <a:lstStyle/>
          <a:p>
            <a:endParaRPr lang="en-US"/>
          </a:p>
        </p:txBody>
      </p:sp>
      <p:sp>
        <p:nvSpPr>
          <p:cNvPr id="62474" name="Line 10"/>
          <p:cNvSpPr>
            <a:spLocks noChangeShapeType="1"/>
          </p:cNvSpPr>
          <p:nvPr/>
        </p:nvSpPr>
        <p:spPr bwMode="auto">
          <a:xfrm>
            <a:off x="1444625" y="2011363"/>
            <a:ext cx="344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Text Box 11"/>
          <p:cNvSpPr txBox="1">
            <a:spLocks noChangeArrowheads="1"/>
          </p:cNvSpPr>
          <p:nvPr/>
        </p:nvSpPr>
        <p:spPr bwMode="auto">
          <a:xfrm>
            <a:off x="1981200" y="1031875"/>
            <a:ext cx="1125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Alleged father</a:t>
            </a:r>
          </a:p>
        </p:txBody>
      </p:sp>
      <p:sp>
        <p:nvSpPr>
          <p:cNvPr id="62476" name="Text Box 12"/>
          <p:cNvSpPr txBox="1">
            <a:spLocks noChangeArrowheads="1"/>
          </p:cNvSpPr>
          <p:nvPr/>
        </p:nvSpPr>
        <p:spPr bwMode="auto">
          <a:xfrm>
            <a:off x="2398713" y="1811338"/>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a:t>
            </a:r>
          </a:p>
        </p:txBody>
      </p:sp>
      <p:sp>
        <p:nvSpPr>
          <p:cNvPr id="62477" name="Text Box 13"/>
          <p:cNvSpPr txBox="1">
            <a:spLocks noChangeArrowheads="1"/>
          </p:cNvSpPr>
          <p:nvPr/>
        </p:nvSpPr>
        <p:spPr bwMode="auto">
          <a:xfrm>
            <a:off x="5073650" y="2057400"/>
            <a:ext cx="40703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n-US" sz="1600" u="sng"/>
              <a:t>Rules of Inheritance</a:t>
            </a:r>
          </a:p>
          <a:p>
            <a:endParaRPr lang="en-US" altLang="en-US" sz="1600"/>
          </a:p>
          <a:p>
            <a:pPr>
              <a:buFont typeface="Wingdings" pitchFamily="2" charset="2"/>
              <a:buAutoNum type="arabicParenR"/>
            </a:pPr>
            <a:r>
              <a:rPr lang="en-US" altLang="en-US" sz="1600"/>
              <a:t>Child has two alleles for each autosomal marker </a:t>
            </a:r>
            <a:r>
              <a:rPr lang="en-US" altLang="en-US" sz="1600" i="1"/>
              <a:t>(one from mother and one from biological father)</a:t>
            </a:r>
          </a:p>
          <a:p>
            <a:pPr>
              <a:buFont typeface="Wingdings" pitchFamily="2" charset="2"/>
              <a:buAutoNum type="arabicParenR"/>
            </a:pPr>
            <a:endParaRPr lang="en-US" altLang="en-US" sz="1600"/>
          </a:p>
          <a:p>
            <a:pPr>
              <a:buFont typeface="Wingdings" pitchFamily="2" charset="2"/>
              <a:buAutoNum type="arabicParenR"/>
            </a:pPr>
            <a:r>
              <a:rPr lang="en-US" altLang="en-US" sz="1600"/>
              <a:t>Child will have mother’s mitochondrial DNA haplotype (barring mutation)</a:t>
            </a:r>
          </a:p>
          <a:p>
            <a:pPr>
              <a:buFont typeface="Wingdings" pitchFamily="2" charset="2"/>
              <a:buAutoNum type="arabicParenR"/>
            </a:pPr>
            <a:endParaRPr lang="en-US" altLang="en-US" sz="1600"/>
          </a:p>
          <a:p>
            <a:pPr>
              <a:buFont typeface="Wingdings" pitchFamily="2" charset="2"/>
              <a:buAutoNum type="arabicParenR"/>
            </a:pPr>
            <a:r>
              <a:rPr lang="en-US" altLang="en-US" sz="1600"/>
              <a:t>Child, if a son, will have father’s Y-chromosome haplotype (barring mutation)</a:t>
            </a:r>
          </a:p>
        </p:txBody>
      </p:sp>
      <p:sp>
        <p:nvSpPr>
          <p:cNvPr id="62478" name="Text Box 14"/>
          <p:cNvSpPr txBox="1">
            <a:spLocks noChangeArrowheads="1"/>
          </p:cNvSpPr>
          <p:nvPr/>
        </p:nvSpPr>
        <p:spPr bwMode="auto">
          <a:xfrm>
            <a:off x="630238" y="1012825"/>
            <a:ext cx="1119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Random man</a:t>
            </a:r>
          </a:p>
        </p:txBody>
      </p:sp>
      <p:sp>
        <p:nvSpPr>
          <p:cNvPr id="62479" name="Rectangle 15"/>
          <p:cNvSpPr>
            <a:spLocks noChangeArrowheads="1"/>
          </p:cNvSpPr>
          <p:nvPr/>
        </p:nvSpPr>
        <p:spPr bwMode="auto">
          <a:xfrm>
            <a:off x="2112963" y="4953000"/>
            <a:ext cx="506412" cy="487363"/>
          </a:xfrm>
          <a:prstGeom prst="rect">
            <a:avLst/>
          </a:prstGeom>
          <a:noFill/>
          <a:ln w="38100">
            <a:solidFill>
              <a:schemeClr val="tx1"/>
            </a:solidFill>
            <a:miter lim="800000"/>
            <a:headEnd/>
            <a:tailEnd/>
          </a:ln>
          <a:effectLst/>
        </p:spPr>
        <p:txBody>
          <a:bodyPr wrap="none" anchor="ctr"/>
          <a:lstStyle/>
          <a:p>
            <a:endParaRPr lang="en-US"/>
          </a:p>
        </p:txBody>
      </p:sp>
      <p:sp>
        <p:nvSpPr>
          <p:cNvPr id="62480" name="Line 16"/>
          <p:cNvSpPr>
            <a:spLocks noChangeShapeType="1"/>
          </p:cNvSpPr>
          <p:nvPr/>
        </p:nvSpPr>
        <p:spPr bwMode="auto">
          <a:xfrm>
            <a:off x="2640013" y="5219700"/>
            <a:ext cx="649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Oval 17"/>
          <p:cNvSpPr>
            <a:spLocks noChangeArrowheads="1"/>
          </p:cNvSpPr>
          <p:nvPr/>
        </p:nvSpPr>
        <p:spPr bwMode="auto">
          <a:xfrm>
            <a:off x="3302000" y="4953000"/>
            <a:ext cx="508000" cy="466725"/>
          </a:xfrm>
          <a:prstGeom prst="ellipse">
            <a:avLst/>
          </a:prstGeom>
          <a:noFill/>
          <a:ln w="38100">
            <a:solidFill>
              <a:schemeClr val="tx1"/>
            </a:solidFill>
            <a:round/>
            <a:headEnd/>
            <a:tailEnd/>
          </a:ln>
          <a:effectLst/>
        </p:spPr>
        <p:txBody>
          <a:bodyPr wrap="none" anchor="ctr"/>
          <a:lstStyle/>
          <a:p>
            <a:endParaRPr lang="en-US"/>
          </a:p>
        </p:txBody>
      </p:sp>
      <p:sp>
        <p:nvSpPr>
          <p:cNvPr id="62482" name="Line 18"/>
          <p:cNvSpPr>
            <a:spLocks noChangeShapeType="1"/>
          </p:cNvSpPr>
          <p:nvPr/>
        </p:nvSpPr>
        <p:spPr bwMode="auto">
          <a:xfrm>
            <a:off x="2944813" y="5219700"/>
            <a:ext cx="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Rectangle 19"/>
          <p:cNvSpPr>
            <a:spLocks noChangeArrowheads="1"/>
          </p:cNvSpPr>
          <p:nvPr/>
        </p:nvSpPr>
        <p:spPr bwMode="auto">
          <a:xfrm rot="2920470">
            <a:off x="2684463" y="5897562"/>
            <a:ext cx="477838" cy="487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4" name="Text Box 20"/>
          <p:cNvSpPr txBox="1">
            <a:spLocks noChangeArrowheads="1"/>
          </p:cNvSpPr>
          <p:nvPr/>
        </p:nvSpPr>
        <p:spPr bwMode="auto">
          <a:xfrm>
            <a:off x="3297238" y="5867400"/>
            <a:ext cx="11382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t>Missing child</a:t>
            </a:r>
          </a:p>
        </p:txBody>
      </p:sp>
      <p:sp>
        <p:nvSpPr>
          <p:cNvPr id="62485" name="Text Box 21"/>
          <p:cNvSpPr txBox="1">
            <a:spLocks noChangeArrowheads="1"/>
          </p:cNvSpPr>
          <p:nvPr/>
        </p:nvSpPr>
        <p:spPr bwMode="auto">
          <a:xfrm>
            <a:off x="2886075" y="4310062"/>
            <a:ext cx="1273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Alleged mother</a:t>
            </a:r>
          </a:p>
        </p:txBody>
      </p:sp>
      <p:sp>
        <p:nvSpPr>
          <p:cNvPr id="62486" name="Text Box 22"/>
          <p:cNvSpPr txBox="1">
            <a:spLocks noChangeArrowheads="1"/>
          </p:cNvSpPr>
          <p:nvPr/>
        </p:nvSpPr>
        <p:spPr bwMode="auto">
          <a:xfrm>
            <a:off x="1795463" y="4311650"/>
            <a:ext cx="1125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t>Alleged father</a:t>
            </a:r>
          </a:p>
        </p:txBody>
      </p:sp>
      <p:sp>
        <p:nvSpPr>
          <p:cNvPr id="62487" name="Text Box 23"/>
          <p:cNvSpPr txBox="1">
            <a:spLocks noChangeArrowheads="1"/>
          </p:cNvSpPr>
          <p:nvPr/>
        </p:nvSpPr>
        <p:spPr bwMode="auto">
          <a:xfrm>
            <a:off x="2740025" y="58928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a:t>
            </a:r>
          </a:p>
        </p:txBody>
      </p:sp>
      <p:sp>
        <p:nvSpPr>
          <p:cNvPr id="62488" name="Text Box 24"/>
          <p:cNvSpPr txBox="1">
            <a:spLocks noChangeArrowheads="1"/>
          </p:cNvSpPr>
          <p:nvPr/>
        </p:nvSpPr>
        <p:spPr bwMode="auto">
          <a:xfrm>
            <a:off x="1390650" y="555625"/>
            <a:ext cx="335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Parentage (Paternity) Testing</a:t>
            </a:r>
          </a:p>
        </p:txBody>
      </p:sp>
      <p:sp>
        <p:nvSpPr>
          <p:cNvPr id="62489" name="Text Box 25"/>
          <p:cNvSpPr txBox="1">
            <a:spLocks noChangeArrowheads="1"/>
          </p:cNvSpPr>
          <p:nvPr/>
        </p:nvSpPr>
        <p:spPr bwMode="auto">
          <a:xfrm>
            <a:off x="1003300" y="3505200"/>
            <a:ext cx="3917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dirty="0"/>
              <a:t>Reverse Parentage Testing (Missing Persons Investigation)</a:t>
            </a:r>
          </a:p>
        </p:txBody>
      </p:sp>
      <p:sp>
        <p:nvSpPr>
          <p:cNvPr id="62490" name="Rectangle 26"/>
          <p:cNvSpPr>
            <a:spLocks noChangeArrowheads="1"/>
          </p:cNvSpPr>
          <p:nvPr/>
        </p:nvSpPr>
        <p:spPr bwMode="auto">
          <a:xfrm>
            <a:off x="534988" y="969963"/>
            <a:ext cx="1433512" cy="153828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Text Box 27"/>
          <p:cNvSpPr txBox="1">
            <a:spLocks noChangeArrowheads="1"/>
          </p:cNvSpPr>
          <p:nvPr/>
        </p:nvSpPr>
        <p:spPr bwMode="auto">
          <a:xfrm>
            <a:off x="449263" y="433388"/>
            <a:ext cx="5613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(a)</a:t>
            </a:r>
          </a:p>
        </p:txBody>
      </p:sp>
      <p:sp>
        <p:nvSpPr>
          <p:cNvPr id="62492" name="Text Box 28"/>
          <p:cNvSpPr txBox="1">
            <a:spLocks noChangeArrowheads="1"/>
          </p:cNvSpPr>
          <p:nvPr/>
        </p:nvSpPr>
        <p:spPr bwMode="auto">
          <a:xfrm>
            <a:off x="468313" y="3560763"/>
            <a:ext cx="577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(b)</a:t>
            </a:r>
          </a:p>
        </p:txBody>
      </p:sp>
    </p:spTree>
    <p:extLst>
      <p:ext uri="{BB962C8B-B14F-4D97-AF65-F5344CB8AC3E}">
        <p14:creationId xmlns:p14="http://schemas.microsoft.com/office/powerpoint/2010/main" val="32350665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7" name="Text Box 25"/>
          <p:cNvSpPr txBox="1">
            <a:spLocks noChangeArrowheads="1"/>
          </p:cNvSpPr>
          <p:nvPr/>
        </p:nvSpPr>
        <p:spPr bwMode="auto">
          <a:xfrm>
            <a:off x="1143000" y="5965825"/>
            <a:ext cx="2259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Obligate paternal allele</a:t>
            </a:r>
          </a:p>
        </p:txBody>
      </p:sp>
      <p:grpSp>
        <p:nvGrpSpPr>
          <p:cNvPr id="2" name="Group 1"/>
          <p:cNvGrpSpPr/>
          <p:nvPr/>
        </p:nvGrpSpPr>
        <p:grpSpPr>
          <a:xfrm>
            <a:off x="3581400" y="3885977"/>
            <a:ext cx="4648227" cy="2433948"/>
            <a:chOff x="4091373" y="4511675"/>
            <a:chExt cx="3315923" cy="1695563"/>
          </a:xfrm>
        </p:grpSpPr>
        <p:sp>
          <p:nvSpPr>
            <p:cNvPr id="44034" name="Line 2"/>
            <p:cNvSpPr>
              <a:spLocks noChangeShapeType="1"/>
            </p:cNvSpPr>
            <p:nvPr/>
          </p:nvSpPr>
          <p:spPr bwMode="auto">
            <a:xfrm>
              <a:off x="4560888" y="4743450"/>
              <a:ext cx="237648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4035" name="Line 3"/>
            <p:cNvSpPr>
              <a:spLocks noChangeShapeType="1"/>
            </p:cNvSpPr>
            <p:nvPr/>
          </p:nvSpPr>
          <p:spPr bwMode="auto">
            <a:xfrm>
              <a:off x="5856288" y="4743450"/>
              <a:ext cx="0" cy="457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44036" name="Group 4"/>
            <p:cNvGrpSpPr>
              <a:grpSpLocks/>
            </p:cNvGrpSpPr>
            <p:nvPr/>
          </p:nvGrpSpPr>
          <p:grpSpPr bwMode="auto">
            <a:xfrm>
              <a:off x="4103688" y="5200650"/>
              <a:ext cx="3200400" cy="685800"/>
              <a:chOff x="576" y="720"/>
              <a:chExt cx="2016" cy="432"/>
            </a:xfrm>
          </p:grpSpPr>
          <p:sp>
            <p:nvSpPr>
              <p:cNvPr id="44037" name="Oval 5"/>
              <p:cNvSpPr>
                <a:spLocks noChangeArrowheads="1"/>
              </p:cNvSpPr>
              <p:nvPr/>
            </p:nvSpPr>
            <p:spPr bwMode="auto">
              <a:xfrm>
                <a:off x="576" y="864"/>
                <a:ext cx="288" cy="28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44038" name="Rectangle 6"/>
              <p:cNvSpPr>
                <a:spLocks noChangeArrowheads="1"/>
              </p:cNvSpPr>
              <p:nvPr/>
            </p:nvSpPr>
            <p:spPr bwMode="auto">
              <a:xfrm>
                <a:off x="1056" y="864"/>
                <a:ext cx="288" cy="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44039" name="Oval 7"/>
              <p:cNvSpPr>
                <a:spLocks noChangeArrowheads="1"/>
              </p:cNvSpPr>
              <p:nvPr/>
            </p:nvSpPr>
            <p:spPr bwMode="auto">
              <a:xfrm>
                <a:off x="1872" y="864"/>
                <a:ext cx="288" cy="28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44040" name="Oval 8"/>
              <p:cNvSpPr>
                <a:spLocks noChangeArrowheads="1"/>
              </p:cNvSpPr>
              <p:nvPr/>
            </p:nvSpPr>
            <p:spPr bwMode="auto">
              <a:xfrm>
                <a:off x="1488" y="864"/>
                <a:ext cx="288" cy="28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44041" name="Rectangle 9"/>
              <p:cNvSpPr>
                <a:spLocks noChangeArrowheads="1"/>
              </p:cNvSpPr>
              <p:nvPr/>
            </p:nvSpPr>
            <p:spPr bwMode="auto">
              <a:xfrm>
                <a:off x="2304" y="864"/>
                <a:ext cx="288" cy="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cxnSp>
            <p:nvCxnSpPr>
              <p:cNvPr id="44042" name="AutoShape 10"/>
              <p:cNvCxnSpPr>
                <a:cxnSpLocks noChangeShapeType="1"/>
                <a:stCxn id="44037" idx="0"/>
                <a:endCxn id="44041" idx="0"/>
              </p:cNvCxnSpPr>
              <p:nvPr/>
            </p:nvCxnSpPr>
            <p:spPr bwMode="auto">
              <a:xfrm rot="5400000" flipV="1">
                <a:off x="1583" y="-8"/>
                <a:ext cx="1" cy="1728"/>
              </a:xfrm>
              <a:prstGeom prst="bentConnector3">
                <a:avLst>
                  <a:gd name="adj1" fmla="val -1350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43" name="Line 11"/>
              <p:cNvSpPr>
                <a:spLocks noChangeShapeType="1"/>
              </p:cNvSpPr>
              <p:nvPr/>
            </p:nvSpPr>
            <p:spPr bwMode="auto">
              <a:xfrm>
                <a:off x="1200" y="720"/>
                <a:ext cx="0"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4044" name="Line 12"/>
              <p:cNvSpPr>
                <a:spLocks noChangeShapeType="1"/>
              </p:cNvSpPr>
              <p:nvPr/>
            </p:nvSpPr>
            <p:spPr bwMode="auto">
              <a:xfrm>
                <a:off x="1632" y="720"/>
                <a:ext cx="0"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4045" name="Line 13"/>
              <p:cNvSpPr>
                <a:spLocks noChangeShapeType="1"/>
              </p:cNvSpPr>
              <p:nvPr/>
            </p:nvSpPr>
            <p:spPr bwMode="auto">
              <a:xfrm>
                <a:off x="2016" y="720"/>
                <a:ext cx="0" cy="1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44046" name="Group 14"/>
            <p:cNvGrpSpPr>
              <a:grpSpLocks/>
            </p:cNvGrpSpPr>
            <p:nvPr/>
          </p:nvGrpSpPr>
          <p:grpSpPr bwMode="auto">
            <a:xfrm>
              <a:off x="4105277" y="4511675"/>
              <a:ext cx="474663" cy="460375"/>
              <a:chOff x="4038" y="2450"/>
              <a:chExt cx="299" cy="290"/>
            </a:xfrm>
          </p:grpSpPr>
          <p:sp>
            <p:nvSpPr>
              <p:cNvPr id="44047" name="Rectangle 15"/>
              <p:cNvSpPr>
                <a:spLocks noChangeArrowheads="1"/>
              </p:cNvSpPr>
              <p:nvPr/>
            </p:nvSpPr>
            <p:spPr bwMode="auto">
              <a:xfrm>
                <a:off x="4038" y="2452"/>
                <a:ext cx="288" cy="288"/>
              </a:xfrm>
              <a:prstGeom prst="rect">
                <a:avLst/>
              </a:prstGeom>
              <a:solidFill>
                <a:srgbClr val="FFFF66"/>
              </a:solidFill>
              <a:ln w="28575">
                <a:solidFill>
                  <a:srgbClr val="000000"/>
                </a:solidFill>
                <a:miter lim="800000"/>
                <a:headEnd/>
                <a:tailEnd/>
              </a:ln>
              <a:effectLst>
                <a:outerShdw dist="35921" dir="2700000" algn="ctr" rotWithShape="0">
                  <a:srgbClr val="808080"/>
                </a:outerShdw>
              </a:effectLst>
            </p:spPr>
            <p:txBody>
              <a:bodyPr/>
              <a:lstStyle/>
              <a:p>
                <a:endParaRPr lang="en-US" sz="2400"/>
              </a:p>
            </p:txBody>
          </p:sp>
          <p:sp>
            <p:nvSpPr>
              <p:cNvPr id="44048" name="Text Box 16"/>
              <p:cNvSpPr txBox="1">
                <a:spLocks noChangeArrowheads="1"/>
              </p:cNvSpPr>
              <p:nvPr/>
            </p:nvSpPr>
            <p:spPr bwMode="auto">
              <a:xfrm>
                <a:off x="4065" y="2450"/>
                <a:ext cx="27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smtClean="0"/>
                  <a:t>28, 30</a:t>
                </a:r>
                <a:endParaRPr lang="en-US" altLang="en-US" b="1" dirty="0"/>
              </a:p>
            </p:txBody>
          </p:sp>
        </p:grpSp>
        <p:grpSp>
          <p:nvGrpSpPr>
            <p:cNvPr id="44049" name="Group 17"/>
            <p:cNvGrpSpPr>
              <a:grpSpLocks/>
            </p:cNvGrpSpPr>
            <p:nvPr/>
          </p:nvGrpSpPr>
          <p:grpSpPr bwMode="auto">
            <a:xfrm>
              <a:off x="6926282" y="4529142"/>
              <a:ext cx="481014" cy="465138"/>
              <a:chOff x="3873" y="2735"/>
              <a:chExt cx="303" cy="293"/>
            </a:xfrm>
          </p:grpSpPr>
          <p:sp>
            <p:nvSpPr>
              <p:cNvPr id="44050" name="Oval 18"/>
              <p:cNvSpPr>
                <a:spLocks noChangeArrowheads="1"/>
              </p:cNvSpPr>
              <p:nvPr/>
            </p:nvSpPr>
            <p:spPr bwMode="auto">
              <a:xfrm>
                <a:off x="3873" y="2740"/>
                <a:ext cx="288" cy="28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44051" name="Text Box 19"/>
              <p:cNvSpPr txBox="1">
                <a:spLocks noChangeArrowheads="1"/>
              </p:cNvSpPr>
              <p:nvPr/>
            </p:nvSpPr>
            <p:spPr bwMode="auto">
              <a:xfrm>
                <a:off x="3879" y="2735"/>
                <a:ext cx="297"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smtClean="0">
                    <a:solidFill>
                      <a:srgbClr val="FF0000"/>
                    </a:solidFill>
                  </a:rPr>
                  <a:t>31, 32.2</a:t>
                </a:r>
                <a:endParaRPr lang="en-US" altLang="en-US" sz="1600" b="1" dirty="0">
                  <a:solidFill>
                    <a:srgbClr val="FF0000"/>
                  </a:solidFill>
                </a:endParaRPr>
              </a:p>
            </p:txBody>
          </p:sp>
        </p:grpSp>
        <p:sp>
          <p:nvSpPr>
            <p:cNvPr id="44052" name="Text Box 20"/>
            <p:cNvSpPr txBox="1">
              <a:spLocks noChangeArrowheads="1"/>
            </p:cNvSpPr>
            <p:nvPr/>
          </p:nvSpPr>
          <p:spPr bwMode="auto">
            <a:xfrm>
              <a:off x="4091373" y="5431540"/>
              <a:ext cx="525465" cy="40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smtClean="0"/>
                <a:t>30, </a:t>
              </a:r>
              <a:r>
                <a:rPr lang="en-US" altLang="en-US" sz="1600" b="1" dirty="0" smtClean="0">
                  <a:solidFill>
                    <a:srgbClr val="FF0000"/>
                  </a:solidFill>
                </a:rPr>
                <a:t>32.2</a:t>
              </a:r>
              <a:endParaRPr lang="en-US" altLang="en-US" sz="1600" b="1" dirty="0"/>
            </a:p>
          </p:txBody>
        </p:sp>
        <p:sp>
          <p:nvSpPr>
            <p:cNvPr id="44053" name="Text Box 21"/>
            <p:cNvSpPr txBox="1">
              <a:spLocks noChangeArrowheads="1"/>
            </p:cNvSpPr>
            <p:nvPr/>
          </p:nvSpPr>
          <p:spPr bwMode="auto">
            <a:xfrm>
              <a:off x="5524425" y="5431540"/>
              <a:ext cx="523875" cy="40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smtClean="0"/>
                <a:t>28, </a:t>
              </a:r>
              <a:r>
                <a:rPr lang="en-US" altLang="en-US" sz="1600" b="1" dirty="0" smtClean="0">
                  <a:solidFill>
                    <a:srgbClr val="FF0000"/>
                  </a:solidFill>
                </a:rPr>
                <a:t>32.2</a:t>
              </a:r>
              <a:endParaRPr lang="en-US" altLang="en-US" b="1" dirty="0">
                <a:solidFill>
                  <a:srgbClr val="FF0000"/>
                </a:solidFill>
              </a:endParaRPr>
            </a:p>
          </p:txBody>
        </p:sp>
        <p:sp>
          <p:nvSpPr>
            <p:cNvPr id="44054" name="Text Box 22"/>
            <p:cNvSpPr txBox="1">
              <a:spLocks noChangeArrowheads="1"/>
            </p:cNvSpPr>
            <p:nvPr/>
          </p:nvSpPr>
          <p:spPr bwMode="auto">
            <a:xfrm>
              <a:off x="4911052" y="5431540"/>
              <a:ext cx="430580" cy="40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smtClean="0"/>
                <a:t>28, </a:t>
              </a:r>
              <a:r>
                <a:rPr lang="en-US" altLang="en-US" sz="1600" b="1" dirty="0" smtClean="0">
                  <a:solidFill>
                    <a:srgbClr val="FF0000"/>
                  </a:solidFill>
                </a:rPr>
                <a:t>31</a:t>
              </a:r>
              <a:endParaRPr lang="en-US" altLang="en-US" sz="1600" b="1" dirty="0"/>
            </a:p>
          </p:txBody>
        </p:sp>
        <p:sp>
          <p:nvSpPr>
            <p:cNvPr id="44055" name="Text Box 23"/>
            <p:cNvSpPr txBox="1">
              <a:spLocks noChangeArrowheads="1"/>
            </p:cNvSpPr>
            <p:nvPr/>
          </p:nvSpPr>
          <p:spPr bwMode="auto">
            <a:xfrm>
              <a:off x="6211377" y="5431540"/>
              <a:ext cx="399633" cy="40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smtClean="0"/>
                <a:t>30, </a:t>
              </a:r>
              <a:r>
                <a:rPr lang="en-US" altLang="en-US" sz="1600" b="1" dirty="0" smtClean="0">
                  <a:solidFill>
                    <a:srgbClr val="FF0000"/>
                  </a:solidFill>
                </a:rPr>
                <a:t>31</a:t>
              </a:r>
              <a:endParaRPr lang="en-US" altLang="en-US" sz="1600" b="1" dirty="0">
                <a:solidFill>
                  <a:srgbClr val="FF0000"/>
                </a:solidFill>
              </a:endParaRPr>
            </a:p>
          </p:txBody>
        </p:sp>
        <p:sp>
          <p:nvSpPr>
            <p:cNvPr id="44056" name="Text Box 24"/>
            <p:cNvSpPr txBox="1">
              <a:spLocks noChangeArrowheads="1"/>
            </p:cNvSpPr>
            <p:nvPr/>
          </p:nvSpPr>
          <p:spPr bwMode="auto">
            <a:xfrm>
              <a:off x="6826304" y="5467329"/>
              <a:ext cx="477783" cy="40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smtClean="0"/>
                <a:t>30, </a:t>
              </a:r>
              <a:r>
                <a:rPr lang="en-US" altLang="en-US" sz="1600" b="1" dirty="0" smtClean="0">
                  <a:solidFill>
                    <a:srgbClr val="FF0000"/>
                  </a:solidFill>
                </a:rPr>
                <a:t>32.2</a:t>
              </a:r>
              <a:endParaRPr lang="en-US" altLang="en-US" sz="1600" b="1" dirty="0"/>
            </a:p>
          </p:txBody>
        </p:sp>
        <p:sp>
          <p:nvSpPr>
            <p:cNvPr id="44058" name="Text Box 26"/>
            <p:cNvSpPr txBox="1">
              <a:spLocks noChangeArrowheads="1"/>
            </p:cNvSpPr>
            <p:nvPr/>
          </p:nvSpPr>
          <p:spPr bwMode="auto">
            <a:xfrm>
              <a:off x="4145732" y="5949950"/>
              <a:ext cx="314702" cy="2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30</a:t>
              </a:r>
              <a:endParaRPr lang="en-US" altLang="en-US" dirty="0"/>
            </a:p>
          </p:txBody>
        </p:sp>
        <p:sp>
          <p:nvSpPr>
            <p:cNvPr id="44059" name="Text Box 27"/>
            <p:cNvSpPr txBox="1">
              <a:spLocks noChangeArrowheads="1"/>
            </p:cNvSpPr>
            <p:nvPr/>
          </p:nvSpPr>
          <p:spPr bwMode="auto">
            <a:xfrm>
              <a:off x="4972571" y="5949950"/>
              <a:ext cx="314702" cy="2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28</a:t>
              </a:r>
              <a:endParaRPr lang="en-US" altLang="en-US" dirty="0"/>
            </a:p>
          </p:txBody>
        </p:sp>
        <p:sp>
          <p:nvSpPr>
            <p:cNvPr id="44060" name="Text Box 28"/>
            <p:cNvSpPr txBox="1">
              <a:spLocks noChangeArrowheads="1"/>
            </p:cNvSpPr>
            <p:nvPr/>
          </p:nvSpPr>
          <p:spPr bwMode="auto">
            <a:xfrm>
              <a:off x="5624880" y="5949950"/>
              <a:ext cx="314702" cy="2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28</a:t>
              </a:r>
              <a:endParaRPr lang="en-US" altLang="en-US" dirty="0"/>
            </a:p>
          </p:txBody>
        </p:sp>
        <p:sp>
          <p:nvSpPr>
            <p:cNvPr id="44061" name="Text Box 29"/>
            <p:cNvSpPr txBox="1">
              <a:spLocks noChangeArrowheads="1"/>
            </p:cNvSpPr>
            <p:nvPr/>
          </p:nvSpPr>
          <p:spPr bwMode="auto">
            <a:xfrm>
              <a:off x="6277189" y="5949950"/>
              <a:ext cx="314702" cy="2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30</a:t>
              </a:r>
              <a:endParaRPr lang="en-US" altLang="en-US" dirty="0"/>
            </a:p>
          </p:txBody>
        </p:sp>
        <p:sp>
          <p:nvSpPr>
            <p:cNvPr id="44062" name="Text Box 30"/>
            <p:cNvSpPr txBox="1">
              <a:spLocks noChangeArrowheads="1"/>
            </p:cNvSpPr>
            <p:nvPr/>
          </p:nvSpPr>
          <p:spPr bwMode="auto">
            <a:xfrm>
              <a:off x="6929498" y="5949950"/>
              <a:ext cx="314702" cy="2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30</a:t>
              </a:r>
              <a:endParaRPr lang="en-US" altLang="en-US" dirty="0"/>
            </a:p>
          </p:txBody>
        </p:sp>
      </p:grpSp>
      <p:grpSp>
        <p:nvGrpSpPr>
          <p:cNvPr id="44063" name="Group 31"/>
          <p:cNvGrpSpPr>
            <a:grpSpLocks/>
          </p:cNvGrpSpPr>
          <p:nvPr/>
        </p:nvGrpSpPr>
        <p:grpSpPr bwMode="auto">
          <a:xfrm>
            <a:off x="4695825" y="457200"/>
            <a:ext cx="2695575" cy="2945457"/>
            <a:chOff x="670" y="183"/>
            <a:chExt cx="1476" cy="1579"/>
          </a:xfrm>
        </p:grpSpPr>
        <p:sp>
          <p:nvSpPr>
            <p:cNvPr id="44064" name="Rectangle 32"/>
            <p:cNvSpPr>
              <a:spLocks noChangeArrowheads="1"/>
            </p:cNvSpPr>
            <p:nvPr/>
          </p:nvSpPr>
          <p:spPr bwMode="auto">
            <a:xfrm>
              <a:off x="1616" y="463"/>
              <a:ext cx="288" cy="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44065" name="Oval 33"/>
            <p:cNvSpPr>
              <a:spLocks noChangeArrowheads="1"/>
            </p:cNvSpPr>
            <p:nvPr/>
          </p:nvSpPr>
          <p:spPr bwMode="auto">
            <a:xfrm>
              <a:off x="826" y="457"/>
              <a:ext cx="288" cy="28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44066" name="Text Box 34"/>
            <p:cNvSpPr txBox="1">
              <a:spLocks noChangeArrowheads="1"/>
            </p:cNvSpPr>
            <p:nvPr/>
          </p:nvSpPr>
          <p:spPr bwMode="auto">
            <a:xfrm>
              <a:off x="1606" y="503"/>
              <a:ext cx="35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t>R,S</a:t>
              </a:r>
              <a:endParaRPr lang="en-US" altLang="en-US" b="1" dirty="0"/>
            </a:p>
          </p:txBody>
        </p:sp>
        <p:sp>
          <p:nvSpPr>
            <p:cNvPr id="44067" name="Text Box 35"/>
            <p:cNvSpPr txBox="1">
              <a:spLocks noChangeArrowheads="1"/>
            </p:cNvSpPr>
            <p:nvPr/>
          </p:nvSpPr>
          <p:spPr bwMode="auto">
            <a:xfrm>
              <a:off x="825" y="489"/>
              <a:ext cx="3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t>P,Q</a:t>
              </a:r>
              <a:endParaRPr lang="en-US" altLang="en-US" b="1" dirty="0"/>
            </a:p>
          </p:txBody>
        </p:sp>
        <p:sp>
          <p:nvSpPr>
            <p:cNvPr id="44068" name="Oval 36"/>
            <p:cNvSpPr>
              <a:spLocks noChangeArrowheads="1"/>
            </p:cNvSpPr>
            <p:nvPr/>
          </p:nvSpPr>
          <p:spPr bwMode="auto">
            <a:xfrm>
              <a:off x="1258" y="1121"/>
              <a:ext cx="288" cy="28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44069" name="Text Box 37"/>
            <p:cNvSpPr txBox="1">
              <a:spLocks noChangeArrowheads="1"/>
            </p:cNvSpPr>
            <p:nvPr/>
          </p:nvSpPr>
          <p:spPr bwMode="auto">
            <a:xfrm>
              <a:off x="1252" y="1159"/>
              <a:ext cx="3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t>Q,R</a:t>
              </a:r>
              <a:endParaRPr lang="en-US" altLang="en-US" b="1" dirty="0"/>
            </a:p>
          </p:txBody>
        </p:sp>
        <p:sp>
          <p:nvSpPr>
            <p:cNvPr id="44070" name="Line 38"/>
            <p:cNvSpPr>
              <a:spLocks noChangeShapeType="1"/>
            </p:cNvSpPr>
            <p:nvPr/>
          </p:nvSpPr>
          <p:spPr bwMode="auto">
            <a:xfrm>
              <a:off x="1008" y="792"/>
              <a:ext cx="264" cy="32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4071" name="Line 39"/>
            <p:cNvSpPr>
              <a:spLocks noChangeShapeType="1"/>
            </p:cNvSpPr>
            <p:nvPr/>
          </p:nvSpPr>
          <p:spPr bwMode="auto">
            <a:xfrm flipH="1">
              <a:off x="1480" y="784"/>
              <a:ext cx="280" cy="30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4072" name="Text Box 40"/>
            <p:cNvSpPr txBox="1">
              <a:spLocks noChangeArrowheads="1"/>
            </p:cNvSpPr>
            <p:nvPr/>
          </p:nvSpPr>
          <p:spPr bwMode="auto">
            <a:xfrm>
              <a:off x="670" y="191"/>
              <a:ext cx="7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mother</a:t>
              </a:r>
            </a:p>
          </p:txBody>
        </p:sp>
        <p:sp>
          <p:nvSpPr>
            <p:cNvPr id="44073" name="Text Box 41"/>
            <p:cNvSpPr txBox="1">
              <a:spLocks noChangeArrowheads="1"/>
            </p:cNvSpPr>
            <p:nvPr/>
          </p:nvSpPr>
          <p:spPr bwMode="auto">
            <a:xfrm>
              <a:off x="1534" y="183"/>
              <a:ext cx="61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father</a:t>
              </a:r>
            </a:p>
          </p:txBody>
        </p:sp>
        <p:sp>
          <p:nvSpPr>
            <p:cNvPr id="44074" name="Text Box 42"/>
            <p:cNvSpPr txBox="1">
              <a:spLocks noChangeArrowheads="1"/>
            </p:cNvSpPr>
            <p:nvPr/>
          </p:nvSpPr>
          <p:spPr bwMode="auto">
            <a:xfrm>
              <a:off x="1190" y="1471"/>
              <a:ext cx="5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child</a:t>
              </a:r>
            </a:p>
          </p:txBody>
        </p:sp>
      </p:grpSp>
      <p:sp>
        <p:nvSpPr>
          <p:cNvPr id="44075" name="Text Box 43"/>
          <p:cNvSpPr txBox="1">
            <a:spLocks noChangeArrowheads="1"/>
          </p:cNvSpPr>
          <p:nvPr/>
        </p:nvSpPr>
        <p:spPr bwMode="auto">
          <a:xfrm>
            <a:off x="457200" y="4067175"/>
            <a:ext cx="25218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(b) </a:t>
            </a:r>
            <a:r>
              <a:rPr lang="en-US" altLang="en-US" dirty="0" smtClean="0"/>
              <a:t>Example pedigree</a:t>
            </a:r>
            <a:endParaRPr lang="en-US" altLang="en-US" dirty="0"/>
          </a:p>
        </p:txBody>
      </p:sp>
      <p:sp>
        <p:nvSpPr>
          <p:cNvPr id="44076" name="Text Box 44"/>
          <p:cNvSpPr txBox="1">
            <a:spLocks noChangeArrowheads="1"/>
          </p:cNvSpPr>
          <p:nvPr/>
        </p:nvSpPr>
        <p:spPr bwMode="auto">
          <a:xfrm>
            <a:off x="457200" y="1066800"/>
            <a:ext cx="29161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(a) </a:t>
            </a:r>
            <a:r>
              <a:rPr lang="en-US" altLang="en-US" dirty="0"/>
              <a:t>Mendelian Inheritance</a:t>
            </a:r>
          </a:p>
        </p:txBody>
      </p:sp>
    </p:spTree>
    <p:extLst>
      <p:ext uri="{BB962C8B-B14F-4D97-AF65-F5344CB8AC3E}">
        <p14:creationId xmlns:p14="http://schemas.microsoft.com/office/powerpoint/2010/main" val="139303642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86033052"/>
              </p:ext>
            </p:extLst>
          </p:nvPr>
        </p:nvGraphicFramePr>
        <p:xfrm>
          <a:off x="1209675" y="3387725"/>
          <a:ext cx="7780337" cy="1693863"/>
        </p:xfrm>
        <a:graphic>
          <a:graphicData uri="http://schemas.openxmlformats.org/presentationml/2006/ole">
            <mc:AlternateContent xmlns:mc="http://schemas.openxmlformats.org/markup-compatibility/2006">
              <mc:Choice xmlns:v="urn:schemas-microsoft-com:vml" Requires="v">
                <p:oleObj spid="_x0000_s7192" name="Bitmap Image" r:id="rId4" imgW="4419720" imgH="961920" progId="Paint.Picture">
                  <p:embed/>
                </p:oleObj>
              </mc:Choice>
              <mc:Fallback>
                <p:oleObj name="Bitmap Image" r:id="rId4" imgW="4419720" imgH="961920" progId="Paint.Picture">
                  <p:embed/>
                  <p:pic>
                    <p:nvPicPr>
                      <p:cNvPr id="0" name=""/>
                      <p:cNvPicPr>
                        <a:picLocks noChangeAspect="1" noChangeArrowheads="1"/>
                      </p:cNvPicPr>
                      <p:nvPr/>
                    </p:nvPicPr>
                    <p:blipFill>
                      <a:blip r:embed="rId5"/>
                      <a:srcRect/>
                      <a:stretch>
                        <a:fillRect/>
                      </a:stretch>
                    </p:blipFill>
                    <p:spPr bwMode="auto">
                      <a:xfrm>
                        <a:off x="1209675" y="3387725"/>
                        <a:ext cx="7780337"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7205311"/>
              </p:ext>
            </p:extLst>
          </p:nvPr>
        </p:nvGraphicFramePr>
        <p:xfrm>
          <a:off x="1182687" y="2819400"/>
          <a:ext cx="7780338" cy="838200"/>
        </p:xfrm>
        <a:graphic>
          <a:graphicData uri="http://schemas.openxmlformats.org/presentationml/2006/ole">
            <mc:AlternateContent xmlns:mc="http://schemas.openxmlformats.org/markup-compatibility/2006">
              <mc:Choice xmlns:v="urn:schemas-microsoft-com:vml" Requires="v">
                <p:oleObj spid="_x0000_s7193" name="Bitmap Image" r:id="rId6" imgW="4419720" imgH="476280" progId="Paint.Picture">
                  <p:embed/>
                </p:oleObj>
              </mc:Choice>
              <mc:Fallback>
                <p:oleObj name="Bitmap Image" r:id="rId6" imgW="4419720" imgH="476280" progId="Paint.Picture">
                  <p:embed/>
                  <p:pic>
                    <p:nvPicPr>
                      <p:cNvPr id="0" name=""/>
                      <p:cNvPicPr>
                        <a:picLocks noChangeAspect="1" noChangeArrowheads="1"/>
                      </p:cNvPicPr>
                      <p:nvPr/>
                    </p:nvPicPr>
                    <p:blipFill>
                      <a:blip r:embed="rId7"/>
                      <a:srcRect/>
                      <a:stretch>
                        <a:fillRect/>
                      </a:stretch>
                    </p:blipFill>
                    <p:spPr bwMode="auto">
                      <a:xfrm>
                        <a:off x="1182687" y="2819400"/>
                        <a:ext cx="7780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l="204"/>
          <a:stretch>
            <a:fillRect/>
          </a:stretch>
        </p:blipFill>
        <p:spPr bwMode="auto">
          <a:xfrm>
            <a:off x="1212850" y="5559425"/>
            <a:ext cx="77708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1262" y="549275"/>
            <a:ext cx="77803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sp>
        <p:nvSpPr>
          <p:cNvPr id="4107" name="Line 11"/>
          <p:cNvSpPr>
            <a:spLocks noChangeShapeType="1"/>
          </p:cNvSpPr>
          <p:nvPr/>
        </p:nvSpPr>
        <p:spPr bwMode="auto">
          <a:xfrm>
            <a:off x="2782887" y="1990725"/>
            <a:ext cx="0" cy="1654969"/>
          </a:xfrm>
          <a:prstGeom prst="line">
            <a:avLst/>
          </a:prstGeom>
          <a:noFill/>
          <a:ln w="57150">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Line 12"/>
          <p:cNvSpPr>
            <a:spLocks noChangeShapeType="1"/>
          </p:cNvSpPr>
          <p:nvPr/>
        </p:nvSpPr>
        <p:spPr bwMode="auto">
          <a:xfrm flipH="1">
            <a:off x="4573587" y="1905000"/>
            <a:ext cx="0" cy="381000"/>
          </a:xfrm>
          <a:prstGeom prst="line">
            <a:avLst/>
          </a:prstGeom>
          <a:noFill/>
          <a:ln w="57150">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Line 13"/>
          <p:cNvSpPr>
            <a:spLocks noChangeShapeType="1"/>
          </p:cNvSpPr>
          <p:nvPr/>
        </p:nvSpPr>
        <p:spPr bwMode="auto">
          <a:xfrm flipH="1">
            <a:off x="6791324" y="3666331"/>
            <a:ext cx="15081" cy="2124869"/>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Line 14"/>
          <p:cNvSpPr>
            <a:spLocks noChangeShapeType="1"/>
          </p:cNvSpPr>
          <p:nvPr/>
        </p:nvSpPr>
        <p:spPr bwMode="auto">
          <a:xfrm flipH="1">
            <a:off x="5456237" y="5186363"/>
            <a:ext cx="0" cy="590550"/>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Text Box 15"/>
          <p:cNvSpPr txBox="1">
            <a:spLocks noChangeArrowheads="1"/>
          </p:cNvSpPr>
          <p:nvPr/>
        </p:nvSpPr>
        <p:spPr bwMode="auto">
          <a:xfrm>
            <a:off x="204787" y="1233487"/>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Father</a:t>
            </a:r>
          </a:p>
        </p:txBody>
      </p:sp>
      <p:sp>
        <p:nvSpPr>
          <p:cNvPr id="4112" name="Text Box 16"/>
          <p:cNvSpPr txBox="1">
            <a:spLocks noChangeArrowheads="1"/>
          </p:cNvSpPr>
          <p:nvPr/>
        </p:nvSpPr>
        <p:spPr bwMode="auto">
          <a:xfrm>
            <a:off x="187325" y="5705475"/>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Mother</a:t>
            </a:r>
          </a:p>
        </p:txBody>
      </p:sp>
      <p:sp>
        <p:nvSpPr>
          <p:cNvPr id="4113" name="Text Box 17"/>
          <p:cNvSpPr txBox="1">
            <a:spLocks noChangeArrowheads="1"/>
          </p:cNvSpPr>
          <p:nvPr/>
        </p:nvSpPr>
        <p:spPr bwMode="auto">
          <a:xfrm>
            <a:off x="115887" y="2895600"/>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Child #1</a:t>
            </a:r>
          </a:p>
        </p:txBody>
      </p:sp>
      <p:sp>
        <p:nvSpPr>
          <p:cNvPr id="4114" name="Text Box 18"/>
          <p:cNvSpPr txBox="1">
            <a:spLocks noChangeArrowheads="1"/>
          </p:cNvSpPr>
          <p:nvPr/>
        </p:nvSpPr>
        <p:spPr bwMode="auto">
          <a:xfrm>
            <a:off x="115887" y="433863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Child #2</a:t>
            </a:r>
          </a:p>
        </p:txBody>
      </p:sp>
      <p:sp>
        <p:nvSpPr>
          <p:cNvPr id="16" name="TextBox 15"/>
          <p:cNvSpPr txBox="1"/>
          <p:nvPr/>
        </p:nvSpPr>
        <p:spPr>
          <a:xfrm>
            <a:off x="3773487" y="2209800"/>
            <a:ext cx="1676400" cy="615553"/>
          </a:xfrm>
          <a:prstGeom prst="rect">
            <a:avLst/>
          </a:prstGeom>
          <a:noFill/>
        </p:spPr>
        <p:txBody>
          <a:bodyPr wrap="square" rtlCol="0">
            <a:spAutoFit/>
          </a:bodyPr>
          <a:lstStyle/>
          <a:p>
            <a:pPr algn="ctr"/>
            <a:r>
              <a:rPr lang="en-US" b="1" dirty="0" smtClean="0"/>
              <a:t>Obligate</a:t>
            </a:r>
            <a:r>
              <a:rPr lang="en-US" sz="1600" b="1" dirty="0" smtClean="0"/>
              <a:t> paternal allele</a:t>
            </a:r>
            <a:endParaRPr lang="en-US" sz="1600" b="1" dirty="0"/>
          </a:p>
        </p:txBody>
      </p:sp>
      <p:sp>
        <p:nvSpPr>
          <p:cNvPr id="17" name="TextBox 16"/>
          <p:cNvSpPr txBox="1"/>
          <p:nvPr/>
        </p:nvSpPr>
        <p:spPr>
          <a:xfrm>
            <a:off x="5907087" y="2514600"/>
            <a:ext cx="1706562" cy="347463"/>
          </a:xfrm>
          <a:prstGeom prst="rect">
            <a:avLst/>
          </a:prstGeom>
          <a:noFill/>
        </p:spPr>
        <p:txBody>
          <a:bodyPr wrap="square" rtlCol="0">
            <a:spAutoFit/>
          </a:bodyPr>
          <a:lstStyle/>
          <a:p>
            <a:pPr algn="ctr"/>
            <a:r>
              <a:rPr lang="en-US" sz="1600" b="1" dirty="0" smtClean="0"/>
              <a:t>Maternal allele</a:t>
            </a:r>
            <a:endParaRPr lang="en-US" sz="1600" b="1" dirty="0"/>
          </a:p>
        </p:txBody>
      </p:sp>
      <p:sp>
        <p:nvSpPr>
          <p:cNvPr id="18" name="TextBox 17"/>
          <p:cNvSpPr txBox="1"/>
          <p:nvPr/>
        </p:nvSpPr>
        <p:spPr>
          <a:xfrm>
            <a:off x="4611687" y="3886200"/>
            <a:ext cx="1706562" cy="347463"/>
          </a:xfrm>
          <a:prstGeom prst="rect">
            <a:avLst/>
          </a:prstGeom>
          <a:noFill/>
        </p:spPr>
        <p:txBody>
          <a:bodyPr wrap="square" rtlCol="0">
            <a:spAutoFit/>
          </a:bodyPr>
          <a:lstStyle/>
          <a:p>
            <a:pPr algn="ctr"/>
            <a:r>
              <a:rPr lang="en-US" sz="1600" b="1" dirty="0" smtClean="0"/>
              <a:t>Maternal allele</a:t>
            </a:r>
            <a:endParaRPr lang="en-US" sz="1600" b="1" dirty="0"/>
          </a:p>
        </p:txBody>
      </p:sp>
      <p:sp>
        <p:nvSpPr>
          <p:cNvPr id="2" name="TextBox 1"/>
          <p:cNvSpPr txBox="1"/>
          <p:nvPr/>
        </p:nvSpPr>
        <p:spPr>
          <a:xfrm>
            <a:off x="2020887" y="3657600"/>
            <a:ext cx="1600200" cy="615553"/>
          </a:xfrm>
          <a:prstGeom prst="rect">
            <a:avLst/>
          </a:prstGeom>
          <a:noFill/>
        </p:spPr>
        <p:txBody>
          <a:bodyPr wrap="square" rtlCol="0">
            <a:spAutoFit/>
          </a:bodyPr>
          <a:lstStyle/>
          <a:p>
            <a:pPr algn="ctr"/>
            <a:r>
              <a:rPr lang="en-US" b="1" dirty="0" smtClean="0"/>
              <a:t>Obligate</a:t>
            </a:r>
            <a:r>
              <a:rPr lang="en-US" sz="1600" b="1" dirty="0" smtClean="0"/>
              <a:t> paternal allele</a:t>
            </a:r>
            <a:endParaRPr lang="en-US" sz="1600" b="1" dirty="0"/>
          </a:p>
        </p:txBody>
      </p:sp>
      <p:sp>
        <p:nvSpPr>
          <p:cNvPr id="19" name="Text Box 43"/>
          <p:cNvSpPr txBox="1">
            <a:spLocks noChangeArrowheads="1"/>
          </p:cNvSpPr>
          <p:nvPr/>
        </p:nvSpPr>
        <p:spPr bwMode="auto">
          <a:xfrm>
            <a:off x="0" y="0"/>
            <a:ext cx="2056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smtClean="0"/>
              <a:t>(c) </a:t>
            </a:r>
            <a:r>
              <a:rPr lang="en-US" altLang="en-US" dirty="0" smtClean="0"/>
              <a:t>Example data</a:t>
            </a:r>
            <a:endParaRPr lang="en-US" altLang="en-US" dirty="0"/>
          </a:p>
        </p:txBody>
      </p:sp>
    </p:spTree>
    <p:extLst>
      <p:ext uri="{BB962C8B-B14F-4D97-AF65-F5344CB8AC3E}">
        <p14:creationId xmlns:p14="http://schemas.microsoft.com/office/powerpoint/2010/main" val="32807217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0"/>
            <a:ext cx="8229600" cy="1143000"/>
          </a:xfrm>
        </p:spPr>
        <p:txBody>
          <a:bodyPr>
            <a:normAutofit fontScale="90000"/>
          </a:bodyPr>
          <a:lstStyle/>
          <a:p>
            <a:pPr eaLnBrk="1" hangingPunct="1"/>
            <a:r>
              <a:rPr lang="en-US" sz="3600" dirty="0" smtClean="0"/>
              <a:t>NIST Standard Reference Family Pedigree</a:t>
            </a:r>
          </a:p>
        </p:txBody>
      </p:sp>
      <p:pic>
        <p:nvPicPr>
          <p:cNvPr id="2051" name="Picture 2"/>
          <p:cNvPicPr>
            <a:picLocks noChangeAspect="1" noChangeArrowheads="1"/>
          </p:cNvPicPr>
          <p:nvPr/>
        </p:nvPicPr>
        <p:blipFill>
          <a:blip r:embed="rId4" cstate="print"/>
          <a:srcRect l="3809" t="9904" r="61429" b="51999"/>
          <a:stretch>
            <a:fillRect/>
          </a:stretch>
        </p:blipFill>
        <p:spPr bwMode="auto">
          <a:xfrm>
            <a:off x="892175" y="1219200"/>
            <a:ext cx="6880225" cy="4713288"/>
          </a:xfrm>
          <a:prstGeom prst="rect">
            <a:avLst/>
          </a:prstGeom>
          <a:noFill/>
          <a:ln w="9525">
            <a:noFill/>
            <a:miter lim="800000"/>
            <a:headEnd/>
            <a:tailEnd/>
          </a:ln>
        </p:spPr>
      </p:pic>
      <p:grpSp>
        <p:nvGrpSpPr>
          <p:cNvPr id="2" name="Group 19"/>
          <p:cNvGrpSpPr>
            <a:grpSpLocks/>
          </p:cNvGrpSpPr>
          <p:nvPr/>
        </p:nvGrpSpPr>
        <p:grpSpPr bwMode="auto">
          <a:xfrm>
            <a:off x="7391400" y="5334000"/>
            <a:ext cx="1387475" cy="1323975"/>
            <a:chOff x="7010400" y="5181600"/>
            <a:chExt cx="1387148" cy="1323439"/>
          </a:xfrm>
        </p:grpSpPr>
        <p:grpSp>
          <p:nvGrpSpPr>
            <p:cNvPr id="3" name="Group 14"/>
            <p:cNvGrpSpPr>
              <a:grpSpLocks/>
            </p:cNvGrpSpPr>
            <p:nvPr/>
          </p:nvGrpSpPr>
          <p:grpSpPr bwMode="auto">
            <a:xfrm>
              <a:off x="7010400" y="5181600"/>
              <a:ext cx="1387148" cy="1323439"/>
              <a:chOff x="5486400" y="5541264"/>
              <a:chExt cx="1387148" cy="1323439"/>
            </a:xfrm>
          </p:grpSpPr>
          <p:sp>
            <p:nvSpPr>
              <p:cNvPr id="2057" name="TextBox 6"/>
              <p:cNvSpPr txBox="1">
                <a:spLocks noChangeArrowheads="1"/>
              </p:cNvSpPr>
              <p:nvPr/>
            </p:nvSpPr>
            <p:spPr bwMode="auto">
              <a:xfrm>
                <a:off x="5791200" y="5541264"/>
                <a:ext cx="1082348" cy="1323439"/>
              </a:xfrm>
              <a:prstGeom prst="rect">
                <a:avLst/>
              </a:prstGeom>
              <a:noFill/>
              <a:ln w="9525">
                <a:noFill/>
                <a:miter lim="800000"/>
                <a:headEnd/>
                <a:tailEnd/>
              </a:ln>
            </p:spPr>
            <p:txBody>
              <a:bodyPr wrap="none">
                <a:spAutoFit/>
              </a:bodyPr>
              <a:lstStyle/>
              <a:p>
                <a:r>
                  <a:rPr lang="en-US" sz="2000">
                    <a:latin typeface="Calibri" pitchFamily="34" charset="0"/>
                  </a:rPr>
                  <a:t>Male</a:t>
                </a:r>
              </a:p>
              <a:p>
                <a:r>
                  <a:rPr lang="en-US" sz="2000">
                    <a:latin typeface="Calibri" pitchFamily="34" charset="0"/>
                  </a:rPr>
                  <a:t>Female</a:t>
                </a:r>
              </a:p>
              <a:p>
                <a:r>
                  <a:rPr lang="en-US" sz="2000">
                    <a:latin typeface="Calibri" pitchFamily="34" charset="0"/>
                  </a:rPr>
                  <a:t>Divorce</a:t>
                </a:r>
              </a:p>
              <a:p>
                <a:r>
                  <a:rPr lang="en-US" sz="2000">
                    <a:latin typeface="Calibri" pitchFamily="34" charset="0"/>
                  </a:rPr>
                  <a:t>No data</a:t>
                </a:r>
              </a:p>
            </p:txBody>
          </p:sp>
          <p:sp>
            <p:nvSpPr>
              <p:cNvPr id="9" name="Rectangle 8"/>
              <p:cNvSpPr/>
              <p:nvPr/>
            </p:nvSpPr>
            <p:spPr>
              <a:xfrm>
                <a:off x="5486400" y="5638063"/>
                <a:ext cx="228546" cy="2300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486400" y="5944326"/>
                <a:ext cx="228546" cy="2285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3"/>
              <p:cNvGrpSpPr>
                <a:grpSpLocks/>
              </p:cNvGrpSpPr>
              <p:nvPr/>
            </p:nvGrpSpPr>
            <p:grpSpPr bwMode="auto">
              <a:xfrm>
                <a:off x="5486400" y="6248400"/>
                <a:ext cx="228600" cy="152400"/>
                <a:chOff x="5486400" y="6324600"/>
                <a:chExt cx="228600" cy="152400"/>
              </a:xfrm>
            </p:grpSpPr>
            <p:cxnSp>
              <p:nvCxnSpPr>
                <p:cNvPr id="12" name="Straight Connector 11"/>
                <p:cNvCxnSpPr/>
                <p:nvPr/>
              </p:nvCxnSpPr>
              <p:spPr>
                <a:xfrm rot="5400000">
                  <a:off x="5486413" y="6325190"/>
                  <a:ext cx="152338" cy="152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562595" y="6325190"/>
                  <a:ext cx="152338" cy="152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Rectangle 15"/>
            <p:cNvSpPr/>
            <p:nvPr/>
          </p:nvSpPr>
          <p:spPr>
            <a:xfrm>
              <a:off x="7010400" y="6171799"/>
              <a:ext cx="228546" cy="2285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rot="5400000">
              <a:off x="7010419" y="6171780"/>
              <a:ext cx="228507" cy="2285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010400" y="6171799"/>
              <a:ext cx="228546" cy="228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824362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152400"/>
            <a:ext cx="8229600" cy="1143000"/>
          </a:xfrm>
        </p:spPr>
        <p:txBody>
          <a:bodyPr>
            <a:normAutofit/>
          </a:bodyPr>
          <a:lstStyle/>
          <a:p>
            <a:r>
              <a:rPr lang="en-US" altLang="en-US" dirty="0"/>
              <a:t>Mutation Observed in Family Trio</a:t>
            </a:r>
          </a:p>
        </p:txBody>
      </p:sp>
      <p:grpSp>
        <p:nvGrpSpPr>
          <p:cNvPr id="52227" name="Group 3"/>
          <p:cNvGrpSpPr>
            <a:grpSpLocks/>
          </p:cNvGrpSpPr>
          <p:nvPr/>
        </p:nvGrpSpPr>
        <p:grpSpPr bwMode="auto">
          <a:xfrm>
            <a:off x="1447800" y="2987675"/>
            <a:ext cx="2286000" cy="1736725"/>
            <a:chOff x="1430" y="1844"/>
            <a:chExt cx="1440" cy="1094"/>
          </a:xfrm>
        </p:grpSpPr>
        <p:sp>
          <p:nvSpPr>
            <p:cNvPr id="52228" name="Text Box 4"/>
            <p:cNvSpPr txBox="1">
              <a:spLocks noChangeArrowheads="1"/>
            </p:cNvSpPr>
            <p:nvPr/>
          </p:nvSpPr>
          <p:spPr bwMode="auto">
            <a:xfrm>
              <a:off x="1430" y="1959"/>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a:t>14,18</a:t>
              </a:r>
            </a:p>
          </p:txBody>
        </p:sp>
        <p:grpSp>
          <p:nvGrpSpPr>
            <p:cNvPr id="52229" name="Group 5"/>
            <p:cNvGrpSpPr>
              <a:grpSpLocks/>
            </p:cNvGrpSpPr>
            <p:nvPr/>
          </p:nvGrpSpPr>
          <p:grpSpPr bwMode="auto">
            <a:xfrm>
              <a:off x="1430" y="1844"/>
              <a:ext cx="1325" cy="1094"/>
              <a:chOff x="2016" y="2736"/>
              <a:chExt cx="3312" cy="2736"/>
            </a:xfrm>
          </p:grpSpPr>
          <p:sp>
            <p:nvSpPr>
              <p:cNvPr id="52230" name="Rectangle 6"/>
              <p:cNvSpPr>
                <a:spLocks noChangeArrowheads="1"/>
              </p:cNvSpPr>
              <p:nvPr/>
            </p:nvSpPr>
            <p:spPr bwMode="auto">
              <a:xfrm>
                <a:off x="2016" y="2736"/>
                <a:ext cx="1296" cy="115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1" name="Oval 7"/>
              <p:cNvSpPr>
                <a:spLocks noChangeArrowheads="1"/>
              </p:cNvSpPr>
              <p:nvPr/>
            </p:nvSpPr>
            <p:spPr bwMode="auto">
              <a:xfrm>
                <a:off x="4032" y="2736"/>
                <a:ext cx="1296" cy="1152"/>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2" name="Line 8"/>
              <p:cNvSpPr>
                <a:spLocks noChangeShapeType="1"/>
              </p:cNvSpPr>
              <p:nvPr/>
            </p:nvSpPr>
            <p:spPr bwMode="auto">
              <a:xfrm>
                <a:off x="3312" y="3312"/>
                <a:ext cx="7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3" name="Line 9"/>
              <p:cNvSpPr>
                <a:spLocks noChangeShapeType="1"/>
              </p:cNvSpPr>
              <p:nvPr/>
            </p:nvSpPr>
            <p:spPr bwMode="auto">
              <a:xfrm>
                <a:off x="3744" y="3312"/>
                <a:ext cx="0" cy="1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4" name="Rectangle 10"/>
              <p:cNvSpPr>
                <a:spLocks noChangeArrowheads="1"/>
              </p:cNvSpPr>
              <p:nvPr/>
            </p:nvSpPr>
            <p:spPr bwMode="auto">
              <a:xfrm>
                <a:off x="3168" y="4320"/>
                <a:ext cx="1296" cy="115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35" name="Text Box 11"/>
            <p:cNvSpPr txBox="1">
              <a:spLocks noChangeArrowheads="1"/>
            </p:cNvSpPr>
            <p:nvPr/>
          </p:nvSpPr>
          <p:spPr bwMode="auto">
            <a:xfrm>
              <a:off x="1891" y="2592"/>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a:t>15,18</a:t>
              </a:r>
            </a:p>
          </p:txBody>
        </p:sp>
        <p:sp>
          <p:nvSpPr>
            <p:cNvPr id="52236" name="Text Box 12"/>
            <p:cNvSpPr txBox="1">
              <a:spLocks noChangeArrowheads="1"/>
            </p:cNvSpPr>
            <p:nvPr/>
          </p:nvSpPr>
          <p:spPr bwMode="auto">
            <a:xfrm>
              <a:off x="2237" y="1959"/>
              <a:ext cx="6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a:t>15,17</a:t>
              </a:r>
            </a:p>
          </p:txBody>
        </p:sp>
      </p:grpSp>
      <p:grpSp>
        <p:nvGrpSpPr>
          <p:cNvPr id="52237" name="Group 13"/>
          <p:cNvGrpSpPr>
            <a:grpSpLocks/>
          </p:cNvGrpSpPr>
          <p:nvPr/>
        </p:nvGrpSpPr>
        <p:grpSpPr bwMode="auto">
          <a:xfrm>
            <a:off x="5287963" y="2927350"/>
            <a:ext cx="2286000" cy="1736725"/>
            <a:chOff x="3331" y="1844"/>
            <a:chExt cx="1440" cy="1094"/>
          </a:xfrm>
        </p:grpSpPr>
        <p:sp>
          <p:nvSpPr>
            <p:cNvPr id="52238" name="Text Box 14"/>
            <p:cNvSpPr txBox="1">
              <a:spLocks noChangeArrowheads="1"/>
            </p:cNvSpPr>
            <p:nvPr/>
          </p:nvSpPr>
          <p:spPr bwMode="auto">
            <a:xfrm>
              <a:off x="3331" y="1959"/>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b="1" u="sng" dirty="0">
                  <a:solidFill>
                    <a:srgbClr val="FF0000"/>
                  </a:solidFill>
                </a:rPr>
                <a:t>14</a:t>
              </a:r>
              <a:r>
                <a:rPr lang="en-US" altLang="en-US" dirty="0"/>
                <a:t>,18</a:t>
              </a:r>
            </a:p>
          </p:txBody>
        </p:sp>
        <p:grpSp>
          <p:nvGrpSpPr>
            <p:cNvPr id="52239" name="Group 15"/>
            <p:cNvGrpSpPr>
              <a:grpSpLocks/>
            </p:cNvGrpSpPr>
            <p:nvPr/>
          </p:nvGrpSpPr>
          <p:grpSpPr bwMode="auto">
            <a:xfrm>
              <a:off x="3331" y="1844"/>
              <a:ext cx="1325" cy="1094"/>
              <a:chOff x="2016" y="2736"/>
              <a:chExt cx="3312" cy="2736"/>
            </a:xfrm>
          </p:grpSpPr>
          <p:sp>
            <p:nvSpPr>
              <p:cNvPr id="52240" name="Rectangle 16"/>
              <p:cNvSpPr>
                <a:spLocks noChangeArrowheads="1"/>
              </p:cNvSpPr>
              <p:nvPr/>
            </p:nvSpPr>
            <p:spPr bwMode="auto">
              <a:xfrm>
                <a:off x="2016" y="2736"/>
                <a:ext cx="1296" cy="115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41" name="Oval 17"/>
              <p:cNvSpPr>
                <a:spLocks noChangeArrowheads="1"/>
              </p:cNvSpPr>
              <p:nvPr/>
            </p:nvSpPr>
            <p:spPr bwMode="auto">
              <a:xfrm>
                <a:off x="4032" y="2736"/>
                <a:ext cx="1296" cy="1152"/>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42" name="Line 18"/>
              <p:cNvSpPr>
                <a:spLocks noChangeShapeType="1"/>
              </p:cNvSpPr>
              <p:nvPr/>
            </p:nvSpPr>
            <p:spPr bwMode="auto">
              <a:xfrm>
                <a:off x="3312" y="3312"/>
                <a:ext cx="7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19"/>
              <p:cNvSpPr>
                <a:spLocks noChangeShapeType="1"/>
              </p:cNvSpPr>
              <p:nvPr/>
            </p:nvSpPr>
            <p:spPr bwMode="auto">
              <a:xfrm>
                <a:off x="3744" y="3312"/>
                <a:ext cx="0" cy="1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Rectangle 20"/>
              <p:cNvSpPr>
                <a:spLocks noChangeArrowheads="1"/>
              </p:cNvSpPr>
              <p:nvPr/>
            </p:nvSpPr>
            <p:spPr bwMode="auto">
              <a:xfrm>
                <a:off x="3168" y="4320"/>
                <a:ext cx="1296" cy="115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45" name="Text Box 21"/>
            <p:cNvSpPr txBox="1">
              <a:spLocks noChangeArrowheads="1"/>
            </p:cNvSpPr>
            <p:nvPr/>
          </p:nvSpPr>
          <p:spPr bwMode="auto">
            <a:xfrm>
              <a:off x="3792" y="2592"/>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b="1" u="sng" dirty="0">
                  <a:solidFill>
                    <a:srgbClr val="FF0000"/>
                  </a:solidFill>
                </a:rPr>
                <a:t>13</a:t>
              </a:r>
              <a:r>
                <a:rPr lang="en-US" altLang="en-US" dirty="0"/>
                <a:t>,17</a:t>
              </a:r>
            </a:p>
          </p:txBody>
        </p:sp>
        <p:sp>
          <p:nvSpPr>
            <p:cNvPr id="52246" name="Text Box 22"/>
            <p:cNvSpPr txBox="1">
              <a:spLocks noChangeArrowheads="1"/>
            </p:cNvSpPr>
            <p:nvPr/>
          </p:nvSpPr>
          <p:spPr bwMode="auto">
            <a:xfrm>
              <a:off x="4138" y="1959"/>
              <a:ext cx="6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a:t>15,17</a:t>
              </a:r>
            </a:p>
          </p:txBody>
        </p:sp>
      </p:grpSp>
      <p:sp>
        <p:nvSpPr>
          <p:cNvPr id="52247" name="Text Box 23"/>
          <p:cNvSpPr txBox="1">
            <a:spLocks noChangeArrowheads="1"/>
          </p:cNvSpPr>
          <p:nvPr/>
        </p:nvSpPr>
        <p:spPr bwMode="auto">
          <a:xfrm>
            <a:off x="685800" y="50292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Normal Transmission of Alleles (No Mutation)</a:t>
            </a:r>
          </a:p>
        </p:txBody>
      </p:sp>
      <p:sp>
        <p:nvSpPr>
          <p:cNvPr id="52248" name="Text Box 24"/>
          <p:cNvSpPr txBox="1">
            <a:spLocks noChangeArrowheads="1"/>
          </p:cNvSpPr>
          <p:nvPr/>
        </p:nvSpPr>
        <p:spPr bwMode="auto">
          <a:xfrm>
            <a:off x="4648200" y="5029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Paternal Mutation</a:t>
            </a:r>
          </a:p>
        </p:txBody>
      </p:sp>
      <p:sp>
        <p:nvSpPr>
          <p:cNvPr id="52249" name="Rectangle 25"/>
          <p:cNvSpPr>
            <a:spLocks noChangeArrowheads="1"/>
          </p:cNvSpPr>
          <p:nvPr/>
        </p:nvSpPr>
        <p:spPr bwMode="auto">
          <a:xfrm>
            <a:off x="4648200" y="2362200"/>
            <a:ext cx="3505200" cy="3352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1" name="Text Box 27"/>
          <p:cNvSpPr txBox="1">
            <a:spLocks noChangeArrowheads="1"/>
          </p:cNvSpPr>
          <p:nvPr/>
        </p:nvSpPr>
        <p:spPr bwMode="auto">
          <a:xfrm>
            <a:off x="1495425" y="2386013"/>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0000FF"/>
                </a:solidFill>
              </a:rPr>
              <a:t>father</a:t>
            </a:r>
          </a:p>
        </p:txBody>
      </p:sp>
      <p:sp>
        <p:nvSpPr>
          <p:cNvPr id="52252" name="Text Box 28"/>
          <p:cNvSpPr txBox="1">
            <a:spLocks noChangeArrowheads="1"/>
          </p:cNvSpPr>
          <p:nvPr/>
        </p:nvSpPr>
        <p:spPr bwMode="auto">
          <a:xfrm>
            <a:off x="2651125" y="2386013"/>
            <a:ext cx="966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mother</a:t>
            </a:r>
          </a:p>
        </p:txBody>
      </p:sp>
      <p:sp>
        <p:nvSpPr>
          <p:cNvPr id="52253" name="Text Box 29"/>
          <p:cNvSpPr txBox="1">
            <a:spLocks noChangeArrowheads="1"/>
          </p:cNvSpPr>
          <p:nvPr/>
        </p:nvSpPr>
        <p:spPr bwMode="auto">
          <a:xfrm>
            <a:off x="1495425" y="4151313"/>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son</a:t>
            </a:r>
          </a:p>
        </p:txBody>
      </p:sp>
      <p:sp>
        <p:nvSpPr>
          <p:cNvPr id="2" name="TextBox 1"/>
          <p:cNvSpPr txBox="1"/>
          <p:nvPr/>
        </p:nvSpPr>
        <p:spPr>
          <a:xfrm>
            <a:off x="914400" y="1443335"/>
            <a:ext cx="561372" cy="461665"/>
          </a:xfrm>
          <a:prstGeom prst="rect">
            <a:avLst/>
          </a:prstGeom>
          <a:noFill/>
        </p:spPr>
        <p:txBody>
          <a:bodyPr wrap="none" rtlCol="0">
            <a:spAutoFit/>
          </a:bodyPr>
          <a:lstStyle/>
          <a:p>
            <a:r>
              <a:rPr lang="en-US" sz="2400" b="1" dirty="0" smtClean="0"/>
              <a:t>(a)</a:t>
            </a:r>
            <a:endParaRPr lang="en-US" sz="2400" b="1" dirty="0"/>
          </a:p>
        </p:txBody>
      </p:sp>
      <p:sp>
        <p:nvSpPr>
          <p:cNvPr id="31" name="TextBox 30"/>
          <p:cNvSpPr txBox="1"/>
          <p:nvPr/>
        </p:nvSpPr>
        <p:spPr>
          <a:xfrm>
            <a:off x="4648200" y="1443335"/>
            <a:ext cx="577402" cy="461665"/>
          </a:xfrm>
          <a:prstGeom prst="rect">
            <a:avLst/>
          </a:prstGeom>
          <a:noFill/>
        </p:spPr>
        <p:txBody>
          <a:bodyPr wrap="none" rtlCol="0">
            <a:spAutoFit/>
          </a:bodyPr>
          <a:lstStyle/>
          <a:p>
            <a:r>
              <a:rPr lang="en-US" sz="2400" b="1" dirty="0" smtClean="0"/>
              <a:t>(b)</a:t>
            </a:r>
            <a:endParaRPr lang="en-US" sz="2400" b="1" dirty="0"/>
          </a:p>
        </p:txBody>
      </p:sp>
    </p:spTree>
    <p:extLst>
      <p:ext uri="{BB962C8B-B14F-4D97-AF65-F5344CB8AC3E}">
        <p14:creationId xmlns:p14="http://schemas.microsoft.com/office/powerpoint/2010/main" val="2640116864"/>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Object 6"/>
          <p:cNvPicPr>
            <a:picLocks noChangeArrowheads="1"/>
          </p:cNvPicPr>
          <p:nvPr/>
        </p:nvPicPr>
        <p:blipFill>
          <a:blip r:embed="rId4" cstate="print"/>
          <a:srcRect l="7986" t="11302" r="6396" b="1547"/>
          <a:stretch>
            <a:fillRect/>
          </a:stretch>
        </p:blipFill>
        <p:spPr bwMode="auto">
          <a:xfrm>
            <a:off x="533400" y="1371600"/>
            <a:ext cx="8153400" cy="5334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4151725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9"/>
          <p:cNvSpPr txBox="1">
            <a:spLocks noChangeArrowheads="1"/>
          </p:cNvSpPr>
          <p:nvPr/>
        </p:nvSpPr>
        <p:spPr bwMode="auto">
          <a:xfrm>
            <a:off x="5181600" y="1508125"/>
            <a:ext cx="388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u="sng" dirty="0">
                <a:latin typeface="+mn-lt"/>
              </a:rPr>
              <a:t>Parent-offspring</a:t>
            </a:r>
            <a:r>
              <a:rPr lang="en-US" altLang="en-US" sz="2000" u="sng" dirty="0">
                <a:latin typeface="+mn-lt"/>
              </a:rPr>
              <a:t> comparisons:</a:t>
            </a:r>
          </a:p>
          <a:p>
            <a:pPr eaLnBrk="1" hangingPunct="1"/>
            <a:r>
              <a:rPr lang="en-US" altLang="en-US" dirty="0">
                <a:latin typeface="+mn-lt"/>
              </a:rPr>
              <a:t>No overlap between unrelated and related LR distributions</a:t>
            </a:r>
          </a:p>
          <a:p>
            <a:pPr eaLnBrk="1" hangingPunct="1"/>
            <a:endParaRPr lang="en-US" altLang="en-US" sz="2000" dirty="0">
              <a:latin typeface="+mn-lt"/>
            </a:endParaRPr>
          </a:p>
          <a:p>
            <a:pPr eaLnBrk="1" hangingPunct="1"/>
            <a:endParaRPr lang="en-US" altLang="en-US" sz="2000" u="sng" dirty="0" smtClean="0">
              <a:latin typeface="+mn-lt"/>
            </a:endParaRPr>
          </a:p>
          <a:p>
            <a:pPr eaLnBrk="1" hangingPunct="1"/>
            <a:endParaRPr lang="en-US" altLang="en-US" sz="2000" u="sng" dirty="0">
              <a:latin typeface="+mn-lt"/>
            </a:endParaRPr>
          </a:p>
          <a:p>
            <a:pPr eaLnBrk="1" hangingPunct="1"/>
            <a:r>
              <a:rPr lang="en-US" altLang="en-US" sz="2000" b="1" u="sng" dirty="0" smtClean="0">
                <a:latin typeface="+mn-lt"/>
              </a:rPr>
              <a:t>Full </a:t>
            </a:r>
            <a:r>
              <a:rPr lang="en-US" altLang="en-US" sz="2000" b="1" u="sng" dirty="0">
                <a:latin typeface="+mn-lt"/>
              </a:rPr>
              <a:t>sibling </a:t>
            </a:r>
            <a:r>
              <a:rPr lang="en-US" altLang="en-US" sz="2000" u="sng" dirty="0">
                <a:latin typeface="+mn-lt"/>
              </a:rPr>
              <a:t>comparisons:</a:t>
            </a:r>
          </a:p>
          <a:p>
            <a:pPr eaLnBrk="1" hangingPunct="1"/>
            <a:r>
              <a:rPr lang="en-US" altLang="en-US" dirty="0">
                <a:latin typeface="+mn-lt"/>
              </a:rPr>
              <a:t>False positive rate = 0.027</a:t>
            </a:r>
          </a:p>
          <a:p>
            <a:pPr eaLnBrk="1" hangingPunct="1"/>
            <a:r>
              <a:rPr lang="en-US" altLang="en-US" dirty="0">
                <a:latin typeface="+mn-lt"/>
              </a:rPr>
              <a:t>False negative rate = 0.033</a:t>
            </a:r>
          </a:p>
          <a:p>
            <a:pPr eaLnBrk="1" hangingPunct="1"/>
            <a:endParaRPr lang="en-US" altLang="en-US" sz="2000" dirty="0">
              <a:latin typeface="+mn-lt"/>
            </a:endParaRPr>
          </a:p>
          <a:p>
            <a:pPr eaLnBrk="1" hangingPunct="1"/>
            <a:endParaRPr lang="en-US" altLang="en-US" sz="2000" u="sng" dirty="0">
              <a:latin typeface="+mn-lt"/>
            </a:endParaRPr>
          </a:p>
          <a:p>
            <a:pPr eaLnBrk="1" hangingPunct="1"/>
            <a:endParaRPr lang="en-US" altLang="en-US" sz="2000" u="sng" dirty="0" smtClean="0">
              <a:latin typeface="+mn-lt"/>
            </a:endParaRPr>
          </a:p>
          <a:p>
            <a:pPr eaLnBrk="1" hangingPunct="1"/>
            <a:r>
              <a:rPr lang="en-US" altLang="en-US" sz="2000" b="1" u="sng" dirty="0" smtClean="0">
                <a:latin typeface="+mn-lt"/>
              </a:rPr>
              <a:t>Half </a:t>
            </a:r>
            <a:r>
              <a:rPr lang="en-US" altLang="en-US" sz="2000" b="1" u="sng" dirty="0">
                <a:latin typeface="+mn-lt"/>
              </a:rPr>
              <a:t>sibling </a:t>
            </a:r>
            <a:r>
              <a:rPr lang="en-US" altLang="en-US" sz="2000" u="sng" dirty="0">
                <a:latin typeface="+mn-lt"/>
              </a:rPr>
              <a:t>comparisons:</a:t>
            </a:r>
          </a:p>
          <a:p>
            <a:pPr eaLnBrk="1" hangingPunct="1"/>
            <a:r>
              <a:rPr lang="en-US" altLang="en-US" dirty="0">
                <a:latin typeface="+mn-lt"/>
              </a:rPr>
              <a:t>False positive rate = 0.155</a:t>
            </a:r>
          </a:p>
          <a:p>
            <a:pPr eaLnBrk="1" hangingPunct="1"/>
            <a:r>
              <a:rPr lang="en-US" altLang="en-US" dirty="0">
                <a:latin typeface="+mn-lt"/>
              </a:rPr>
              <a:t>False negative rate = 0.168</a:t>
            </a:r>
          </a:p>
        </p:txBody>
      </p:sp>
      <p:grpSp>
        <p:nvGrpSpPr>
          <p:cNvPr id="2" name="Group 1"/>
          <p:cNvGrpSpPr/>
          <p:nvPr/>
        </p:nvGrpSpPr>
        <p:grpSpPr>
          <a:xfrm>
            <a:off x="306181" y="304800"/>
            <a:ext cx="5104019" cy="6400801"/>
            <a:chOff x="153781" y="380999"/>
            <a:chExt cx="5104019" cy="6400801"/>
          </a:xfrm>
        </p:grpSpPr>
        <p:graphicFrame>
          <p:nvGraphicFramePr>
            <p:cNvPr id="18" name="Chart 17"/>
            <p:cNvGraphicFramePr>
              <a:graphicFrameLocks/>
            </p:cNvGraphicFramePr>
            <p:nvPr>
              <p:extLst>
                <p:ext uri="{D42A27DB-BD31-4B8C-83A1-F6EECF244321}">
                  <p14:modId xmlns:p14="http://schemas.microsoft.com/office/powerpoint/2010/main" val="1477474469"/>
                </p:ext>
              </p:extLst>
            </p:nvPr>
          </p:nvGraphicFramePr>
          <p:xfrm>
            <a:off x="714842" y="1066275"/>
            <a:ext cx="4542958" cy="2090507"/>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 Box 9"/>
            <p:cNvSpPr txBox="1">
              <a:spLocks noChangeArrowheads="1"/>
            </p:cNvSpPr>
            <p:nvPr/>
          </p:nvSpPr>
          <p:spPr bwMode="auto">
            <a:xfrm>
              <a:off x="1981199" y="1143000"/>
              <a:ext cx="2021125" cy="507831"/>
            </a:xfrm>
            <a:prstGeom prst="rect">
              <a:avLst/>
            </a:prstGeom>
            <a:solidFill>
              <a:srgbClr val="FFFF00"/>
            </a:solidFill>
            <a:ln w="9525">
              <a:solidFill>
                <a:schemeClr val="accent2">
                  <a:lumMod val="75000"/>
                </a:schemeClr>
              </a:solidFill>
              <a:miter lim="800000"/>
              <a:headEnd/>
              <a:tailEnd/>
            </a:ln>
          </p:spPr>
          <p:txBody>
            <a:bodyPr wrap="square">
              <a:spAutoFit/>
            </a:bodyPr>
            <a:lstStyle/>
            <a:p>
              <a:pPr algn="ctr" fontAlgn="auto">
                <a:spcBef>
                  <a:spcPts val="0"/>
                </a:spcBef>
                <a:spcAft>
                  <a:spcPts val="0"/>
                </a:spcAft>
                <a:defRPr/>
              </a:pPr>
              <a:r>
                <a:rPr lang="en-US" sz="1600" b="1" dirty="0">
                  <a:solidFill>
                    <a:schemeClr val="accent2">
                      <a:lumMod val="75000"/>
                    </a:schemeClr>
                  </a:solidFill>
                  <a:latin typeface="+mn-lt"/>
                </a:rPr>
                <a:t>Parent-Offspring</a:t>
              </a:r>
              <a:br>
                <a:rPr lang="en-US" sz="1600" b="1" dirty="0">
                  <a:solidFill>
                    <a:schemeClr val="accent2">
                      <a:lumMod val="75000"/>
                    </a:schemeClr>
                  </a:solidFill>
                  <a:latin typeface="+mn-lt"/>
                </a:rPr>
              </a:br>
              <a:r>
                <a:rPr lang="en-US" sz="1100" b="1" dirty="0">
                  <a:solidFill>
                    <a:schemeClr val="accent2">
                      <a:lumMod val="75000"/>
                    </a:schemeClr>
                  </a:solidFill>
                  <a:latin typeface="+mn-lt"/>
                </a:rPr>
                <a:t>(1000 simulations)</a:t>
              </a:r>
            </a:p>
          </p:txBody>
        </p:sp>
        <p:sp>
          <p:nvSpPr>
            <p:cNvPr id="6168" name="Line 13"/>
            <p:cNvSpPr>
              <a:spLocks noChangeShapeType="1"/>
            </p:cNvSpPr>
            <p:nvPr/>
          </p:nvSpPr>
          <p:spPr bwMode="auto">
            <a:xfrm>
              <a:off x="4676835" y="35052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9" name="Text Box 17"/>
            <p:cNvSpPr txBox="1">
              <a:spLocks noChangeArrowheads="1"/>
            </p:cNvSpPr>
            <p:nvPr/>
          </p:nvSpPr>
          <p:spPr bwMode="auto">
            <a:xfrm>
              <a:off x="3058946" y="685800"/>
              <a:ext cx="979654"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C00000"/>
                  </a:solidFill>
                  <a:latin typeface="Calibri" pitchFamily="34" charset="0"/>
                </a:rPr>
                <a:t>Related</a:t>
              </a:r>
            </a:p>
          </p:txBody>
        </p:sp>
        <p:sp>
          <p:nvSpPr>
            <p:cNvPr id="6170" name="Text Box 18"/>
            <p:cNvSpPr txBox="1">
              <a:spLocks noChangeArrowheads="1"/>
            </p:cNvSpPr>
            <p:nvPr/>
          </p:nvSpPr>
          <p:spPr bwMode="auto">
            <a:xfrm>
              <a:off x="1024982" y="685800"/>
              <a:ext cx="1184818"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accent1"/>
                  </a:solidFill>
                  <a:latin typeface="Calibri" pitchFamily="34" charset="0"/>
                </a:rPr>
                <a:t>Unrelated</a:t>
              </a:r>
            </a:p>
          </p:txBody>
        </p:sp>
        <p:sp>
          <p:nvSpPr>
            <p:cNvPr id="6172" name="Rectangle 22"/>
            <p:cNvSpPr>
              <a:spLocks noChangeArrowheads="1"/>
            </p:cNvSpPr>
            <p:nvPr/>
          </p:nvSpPr>
          <p:spPr bwMode="auto">
            <a:xfrm>
              <a:off x="3560938" y="1828439"/>
              <a:ext cx="1344474" cy="21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 hangingPunct="1"/>
              <a:r>
                <a:rPr lang="en-US" altLang="en-US" sz="1200">
                  <a:solidFill>
                    <a:srgbClr val="C00000"/>
                  </a:solidFill>
                  <a:latin typeface="Calibri" pitchFamily="34" charset="0"/>
                </a:rPr>
                <a:t>median LR=10,000</a:t>
              </a:r>
            </a:p>
          </p:txBody>
        </p:sp>
        <p:sp>
          <p:nvSpPr>
            <p:cNvPr id="6173" name="Rectangle 21"/>
            <p:cNvSpPr>
              <a:spLocks noChangeArrowheads="1"/>
            </p:cNvSpPr>
            <p:nvPr/>
          </p:nvSpPr>
          <p:spPr bwMode="auto">
            <a:xfrm>
              <a:off x="838200" y="1856601"/>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 hangingPunct="1"/>
              <a:r>
                <a:rPr lang="en-US" altLang="en-US" sz="1200">
                  <a:solidFill>
                    <a:schemeClr val="tx2"/>
                  </a:solidFill>
                  <a:latin typeface="Calibri" pitchFamily="34" charset="0"/>
                </a:rPr>
                <a:t>median LR=2.7E-13</a:t>
              </a:r>
            </a:p>
          </p:txBody>
        </p:sp>
        <p:graphicFrame>
          <p:nvGraphicFramePr>
            <p:cNvPr id="41" name="Chart 40"/>
            <p:cNvGraphicFramePr>
              <a:graphicFrameLocks/>
            </p:cNvGraphicFramePr>
            <p:nvPr>
              <p:extLst>
                <p:ext uri="{D42A27DB-BD31-4B8C-83A1-F6EECF244321}">
                  <p14:modId xmlns:p14="http://schemas.microsoft.com/office/powerpoint/2010/main" val="3699475012"/>
                </p:ext>
              </p:extLst>
            </p:nvPr>
          </p:nvGraphicFramePr>
          <p:xfrm>
            <a:off x="457200" y="4783138"/>
            <a:ext cx="4724400" cy="1922462"/>
          </p:xfrm>
          <a:graphic>
            <a:graphicData uri="http://schemas.openxmlformats.org/drawingml/2006/chart">
              <c:chart xmlns:c="http://schemas.openxmlformats.org/drawingml/2006/chart" xmlns:r="http://schemas.openxmlformats.org/officeDocument/2006/relationships" r:id="rId4"/>
            </a:graphicData>
          </a:graphic>
        </p:graphicFrame>
        <p:sp>
          <p:nvSpPr>
            <p:cNvPr id="6164" name="Rectangle 21"/>
            <p:cNvSpPr>
              <a:spLocks noChangeArrowheads="1"/>
            </p:cNvSpPr>
            <p:nvPr/>
          </p:nvSpPr>
          <p:spPr bwMode="auto">
            <a:xfrm>
              <a:off x="1058968" y="5438842"/>
              <a:ext cx="1227032" cy="27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 hangingPunct="1"/>
              <a:r>
                <a:rPr lang="en-US" altLang="en-US" sz="1200">
                  <a:solidFill>
                    <a:schemeClr val="tx2"/>
                  </a:solidFill>
                  <a:latin typeface="Calibri" pitchFamily="34" charset="0"/>
                </a:rPr>
                <a:t>median LR=0.14</a:t>
              </a:r>
            </a:p>
          </p:txBody>
        </p:sp>
        <p:sp>
          <p:nvSpPr>
            <p:cNvPr id="6165" name="Rectangle 22"/>
            <p:cNvSpPr>
              <a:spLocks noChangeArrowheads="1"/>
            </p:cNvSpPr>
            <p:nvPr/>
          </p:nvSpPr>
          <p:spPr bwMode="auto">
            <a:xfrm>
              <a:off x="3429000" y="5410515"/>
              <a:ext cx="1146651" cy="21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 hangingPunct="1"/>
              <a:r>
                <a:rPr lang="en-US" altLang="en-US" sz="1200" dirty="0">
                  <a:solidFill>
                    <a:srgbClr val="C00000"/>
                  </a:solidFill>
                  <a:latin typeface="Calibri" pitchFamily="34" charset="0"/>
                </a:rPr>
                <a:t>median LR=6.9</a:t>
              </a:r>
            </a:p>
          </p:txBody>
        </p:sp>
        <p:graphicFrame>
          <p:nvGraphicFramePr>
            <p:cNvPr id="34" name="Chart 33"/>
            <p:cNvGraphicFramePr>
              <a:graphicFrameLocks/>
            </p:cNvGraphicFramePr>
            <p:nvPr>
              <p:extLst>
                <p:ext uri="{D42A27DB-BD31-4B8C-83A1-F6EECF244321}">
                  <p14:modId xmlns:p14="http://schemas.microsoft.com/office/powerpoint/2010/main" val="3065255214"/>
                </p:ext>
              </p:extLst>
            </p:nvPr>
          </p:nvGraphicFramePr>
          <p:xfrm>
            <a:off x="457200" y="2895600"/>
            <a:ext cx="46482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6161" name="Rectangle 21"/>
            <p:cNvSpPr>
              <a:spLocks noChangeArrowheads="1"/>
            </p:cNvSpPr>
            <p:nvPr/>
          </p:nvSpPr>
          <p:spPr bwMode="auto">
            <a:xfrm>
              <a:off x="1076960" y="3505200"/>
              <a:ext cx="136702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 hangingPunct="1"/>
              <a:r>
                <a:rPr lang="en-US" altLang="en-US" sz="1200">
                  <a:solidFill>
                    <a:schemeClr val="tx2"/>
                  </a:solidFill>
                  <a:latin typeface="Calibri" pitchFamily="34" charset="0"/>
                </a:rPr>
                <a:t>median LR=1.5E-3 </a:t>
              </a:r>
            </a:p>
          </p:txBody>
        </p:sp>
        <p:sp>
          <p:nvSpPr>
            <p:cNvPr id="6162" name="Rectangle 22"/>
            <p:cNvSpPr>
              <a:spLocks noChangeArrowheads="1"/>
            </p:cNvSpPr>
            <p:nvPr/>
          </p:nvSpPr>
          <p:spPr bwMode="auto">
            <a:xfrm>
              <a:off x="3469359" y="3543260"/>
              <a:ext cx="1248691" cy="26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 hangingPunct="1"/>
              <a:r>
                <a:rPr lang="en-US" altLang="en-US" sz="1200" dirty="0">
                  <a:solidFill>
                    <a:srgbClr val="C00000"/>
                  </a:solidFill>
                  <a:latin typeface="Calibri" pitchFamily="34" charset="0"/>
                </a:rPr>
                <a:t>median LR=2400</a:t>
              </a:r>
            </a:p>
          </p:txBody>
        </p:sp>
        <p:cxnSp>
          <p:nvCxnSpPr>
            <p:cNvPr id="26" name="Straight Connector 25"/>
            <p:cNvCxnSpPr/>
            <p:nvPr/>
          </p:nvCxnSpPr>
          <p:spPr bwMode="auto">
            <a:xfrm rot="5400000">
              <a:off x="1965325" y="2133600"/>
              <a:ext cx="1066800"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
          <p:nvSpPr>
            <p:cNvPr id="6153" name="Text Box 12"/>
            <p:cNvSpPr txBox="1">
              <a:spLocks noChangeArrowheads="1"/>
            </p:cNvSpPr>
            <p:nvPr/>
          </p:nvSpPr>
          <p:spPr bwMode="auto">
            <a:xfrm rot="-5400000">
              <a:off x="-2724942" y="3259722"/>
              <a:ext cx="609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latin typeface="Calibri" pitchFamily="34" charset="0"/>
                </a:rPr>
                <a:t>Proportion of simulations using U.S. Caucasian allele frequencies </a:t>
              </a:r>
            </a:p>
          </p:txBody>
        </p:sp>
        <p:cxnSp>
          <p:nvCxnSpPr>
            <p:cNvPr id="30" name="Straight Connector 29"/>
            <p:cNvCxnSpPr/>
            <p:nvPr/>
          </p:nvCxnSpPr>
          <p:spPr bwMode="auto">
            <a:xfrm rot="5400000">
              <a:off x="1920875" y="3848100"/>
              <a:ext cx="1143000"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1928813" y="5676900"/>
              <a:ext cx="1143000"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
          <p:nvSpPr>
            <p:cNvPr id="6156" name="TextBox 13"/>
            <p:cNvSpPr txBox="1">
              <a:spLocks noChangeArrowheads="1"/>
            </p:cNvSpPr>
            <p:nvPr/>
          </p:nvSpPr>
          <p:spPr bwMode="auto">
            <a:xfrm>
              <a:off x="925513" y="6473825"/>
              <a:ext cx="1360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8000"/>
                  </a:solidFill>
                  <a:latin typeface="Calibri" pitchFamily="34" charset="0"/>
                </a:rPr>
                <a:t>LR threshold = 1</a:t>
              </a:r>
            </a:p>
          </p:txBody>
        </p:sp>
        <p:sp>
          <p:nvSpPr>
            <p:cNvPr id="46" name="Text Box 9"/>
            <p:cNvSpPr txBox="1">
              <a:spLocks noChangeArrowheads="1"/>
            </p:cNvSpPr>
            <p:nvPr/>
          </p:nvSpPr>
          <p:spPr bwMode="auto">
            <a:xfrm>
              <a:off x="2209800" y="2895600"/>
              <a:ext cx="1524000" cy="507831"/>
            </a:xfrm>
            <a:prstGeom prst="rect">
              <a:avLst/>
            </a:prstGeom>
            <a:solidFill>
              <a:srgbClr val="FFFF00"/>
            </a:solidFill>
            <a:ln w="9525">
              <a:solidFill>
                <a:schemeClr val="accent2">
                  <a:lumMod val="75000"/>
                </a:schemeClr>
              </a:solidFill>
              <a:miter lim="800000"/>
              <a:headEnd/>
              <a:tailEnd/>
            </a:ln>
          </p:spPr>
          <p:txBody>
            <a:bodyPr wrap="square">
              <a:spAutoFit/>
            </a:bodyPr>
            <a:lstStyle/>
            <a:p>
              <a:pPr algn="ctr" fontAlgn="auto">
                <a:spcBef>
                  <a:spcPts val="0"/>
                </a:spcBef>
                <a:spcAft>
                  <a:spcPts val="0"/>
                </a:spcAft>
                <a:defRPr/>
              </a:pPr>
              <a:r>
                <a:rPr lang="en-US" sz="1600" b="1" dirty="0">
                  <a:solidFill>
                    <a:schemeClr val="accent2">
                      <a:lumMod val="75000"/>
                    </a:schemeClr>
                  </a:solidFill>
                  <a:latin typeface="+mn-lt"/>
                </a:rPr>
                <a:t>Full Siblings</a:t>
              </a:r>
            </a:p>
            <a:p>
              <a:pPr algn="ctr" fontAlgn="auto">
                <a:spcBef>
                  <a:spcPts val="0"/>
                </a:spcBef>
                <a:spcAft>
                  <a:spcPts val="0"/>
                </a:spcAft>
                <a:defRPr/>
              </a:pPr>
              <a:r>
                <a:rPr lang="en-US" sz="1100" b="1" dirty="0">
                  <a:solidFill>
                    <a:schemeClr val="accent2">
                      <a:lumMod val="75000"/>
                    </a:schemeClr>
                  </a:solidFill>
                  <a:latin typeface="+mn-lt"/>
                </a:rPr>
                <a:t>(5000 simulations)</a:t>
              </a:r>
            </a:p>
          </p:txBody>
        </p:sp>
        <p:sp>
          <p:nvSpPr>
            <p:cNvPr id="47" name="Text Box 9"/>
            <p:cNvSpPr txBox="1">
              <a:spLocks noChangeArrowheads="1"/>
            </p:cNvSpPr>
            <p:nvPr/>
          </p:nvSpPr>
          <p:spPr bwMode="auto">
            <a:xfrm>
              <a:off x="2209800" y="4648200"/>
              <a:ext cx="1524000" cy="508000"/>
            </a:xfrm>
            <a:prstGeom prst="rect">
              <a:avLst/>
            </a:prstGeom>
            <a:solidFill>
              <a:srgbClr val="FFFF00"/>
            </a:solidFill>
            <a:ln w="9525">
              <a:solidFill>
                <a:schemeClr val="accent2">
                  <a:lumMod val="75000"/>
                </a:schemeClr>
              </a:solidFill>
              <a:miter lim="800000"/>
              <a:headEnd/>
              <a:tailEnd/>
            </a:ln>
          </p:spPr>
          <p:txBody>
            <a:bodyPr wrap="square">
              <a:spAutoFit/>
            </a:bodyPr>
            <a:lstStyle/>
            <a:p>
              <a:pPr algn="ctr" fontAlgn="auto">
                <a:spcBef>
                  <a:spcPts val="0"/>
                </a:spcBef>
                <a:spcAft>
                  <a:spcPts val="0"/>
                </a:spcAft>
                <a:defRPr/>
              </a:pPr>
              <a:r>
                <a:rPr lang="en-US" sz="1600" b="1" dirty="0">
                  <a:solidFill>
                    <a:schemeClr val="accent2">
                      <a:lumMod val="75000"/>
                    </a:schemeClr>
                  </a:solidFill>
                  <a:latin typeface="+mn-lt"/>
                </a:rPr>
                <a:t>Half Siblings</a:t>
              </a:r>
            </a:p>
            <a:p>
              <a:pPr algn="ctr" fontAlgn="auto">
                <a:spcBef>
                  <a:spcPts val="0"/>
                </a:spcBef>
                <a:spcAft>
                  <a:spcPts val="0"/>
                </a:spcAft>
                <a:defRPr/>
              </a:pPr>
              <a:r>
                <a:rPr lang="en-US" sz="1100" b="1" dirty="0">
                  <a:solidFill>
                    <a:schemeClr val="accent2">
                      <a:lumMod val="75000"/>
                    </a:schemeClr>
                  </a:solidFill>
                  <a:latin typeface="+mn-lt"/>
                </a:rPr>
                <a:t>(1000 simulations)</a:t>
              </a:r>
            </a:p>
          </p:txBody>
        </p:sp>
        <p:sp>
          <p:nvSpPr>
            <p:cNvPr id="6159" name="Rectangle 49"/>
            <p:cNvSpPr>
              <a:spLocks noChangeArrowheads="1"/>
            </p:cNvSpPr>
            <p:nvPr/>
          </p:nvSpPr>
          <p:spPr bwMode="auto">
            <a:xfrm>
              <a:off x="2438400" y="6400800"/>
              <a:ext cx="684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100" b="1">
                  <a:solidFill>
                    <a:srgbClr val="000000"/>
                  </a:solidFill>
                  <a:latin typeface="Calibri" pitchFamily="34" charset="0"/>
                  <a:ea typeface="Calibri" pitchFamily="34" charset="0"/>
                  <a:cs typeface="Calibri" pitchFamily="34" charset="0"/>
                </a:rPr>
                <a:t>log</a:t>
              </a:r>
              <a:r>
                <a:rPr lang="en-US" altLang="en-US" sz="1100" b="1" baseline="-25000">
                  <a:solidFill>
                    <a:srgbClr val="000000"/>
                  </a:solidFill>
                  <a:latin typeface="Calibri" pitchFamily="34" charset="0"/>
                  <a:ea typeface="Calibri" pitchFamily="34" charset="0"/>
                  <a:cs typeface="Calibri" pitchFamily="34" charset="0"/>
                </a:rPr>
                <a:t>10</a:t>
              </a:r>
              <a:r>
                <a:rPr lang="en-US" altLang="en-US" sz="1100" b="1">
                  <a:solidFill>
                    <a:srgbClr val="000000"/>
                  </a:solidFill>
                  <a:latin typeface="Calibri" pitchFamily="34" charset="0"/>
                  <a:ea typeface="Calibri" pitchFamily="34" charset="0"/>
                  <a:cs typeface="Calibri" pitchFamily="34" charset="0"/>
                </a:rPr>
                <a:t>(LR)</a:t>
              </a:r>
            </a:p>
          </p:txBody>
        </p:sp>
      </p:grpSp>
    </p:spTree>
    <p:extLst>
      <p:ext uri="{BB962C8B-B14F-4D97-AF65-F5344CB8AC3E}">
        <p14:creationId xmlns:p14="http://schemas.microsoft.com/office/powerpoint/2010/main" val="25219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latin typeface="Arial" charset="0"/>
                <a:cs typeface="Arial" charset="0"/>
              </a:rPr>
              <a:t>Chapter 2 – Thresholds</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ustDataLst>
      <p:tags r:id="rId1"/>
    </p:custDataLst>
    <p:extLst>
      <p:ext uri="{BB962C8B-B14F-4D97-AF65-F5344CB8AC3E}">
        <p14:creationId xmlns:p14="http://schemas.microsoft.com/office/powerpoint/2010/main" val="616083601"/>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609600" y="925513"/>
            <a:ext cx="7445375" cy="2655887"/>
            <a:chOff x="576" y="1286"/>
            <a:chExt cx="4690" cy="1673"/>
          </a:xfrm>
        </p:grpSpPr>
        <p:sp>
          <p:nvSpPr>
            <p:cNvPr id="66563" name="Rectangle 3"/>
            <p:cNvSpPr>
              <a:spLocks noChangeArrowheads="1"/>
            </p:cNvSpPr>
            <p:nvPr/>
          </p:nvSpPr>
          <p:spPr bwMode="auto">
            <a:xfrm>
              <a:off x="2880" y="1375"/>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4" name="Oval 4"/>
            <p:cNvSpPr>
              <a:spLocks noChangeArrowheads="1"/>
            </p:cNvSpPr>
            <p:nvPr/>
          </p:nvSpPr>
          <p:spPr bwMode="auto">
            <a:xfrm>
              <a:off x="3648" y="1375"/>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5" name="Rectangle 5"/>
            <p:cNvSpPr>
              <a:spLocks noChangeArrowheads="1"/>
            </p:cNvSpPr>
            <p:nvPr/>
          </p:nvSpPr>
          <p:spPr bwMode="auto">
            <a:xfrm>
              <a:off x="2256" y="1951"/>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6" name="Oval 6"/>
            <p:cNvSpPr>
              <a:spLocks noChangeArrowheads="1"/>
            </p:cNvSpPr>
            <p:nvPr/>
          </p:nvSpPr>
          <p:spPr bwMode="auto">
            <a:xfrm>
              <a:off x="1680" y="195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Rectangle 7"/>
            <p:cNvSpPr>
              <a:spLocks noChangeArrowheads="1"/>
            </p:cNvSpPr>
            <p:nvPr/>
          </p:nvSpPr>
          <p:spPr bwMode="auto">
            <a:xfrm>
              <a:off x="4896" y="1951"/>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Oval 8"/>
            <p:cNvSpPr>
              <a:spLocks noChangeArrowheads="1"/>
            </p:cNvSpPr>
            <p:nvPr/>
          </p:nvSpPr>
          <p:spPr bwMode="auto">
            <a:xfrm>
              <a:off x="4320" y="195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9" name="Oval 9"/>
            <p:cNvSpPr>
              <a:spLocks noChangeArrowheads="1"/>
            </p:cNvSpPr>
            <p:nvPr/>
          </p:nvSpPr>
          <p:spPr bwMode="auto">
            <a:xfrm>
              <a:off x="3072" y="195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0" name="Line 10"/>
            <p:cNvSpPr>
              <a:spLocks noChangeShapeType="1"/>
            </p:cNvSpPr>
            <p:nvPr/>
          </p:nvSpPr>
          <p:spPr bwMode="auto">
            <a:xfrm>
              <a:off x="2388" y="1804"/>
              <a:ext cx="2088" cy="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1" name="Line 11"/>
            <p:cNvSpPr>
              <a:spLocks noChangeShapeType="1"/>
            </p:cNvSpPr>
            <p:nvPr/>
          </p:nvSpPr>
          <p:spPr bwMode="auto">
            <a:xfrm>
              <a:off x="2400" y="1807"/>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Line 12"/>
            <p:cNvSpPr>
              <a:spLocks noChangeShapeType="1"/>
            </p:cNvSpPr>
            <p:nvPr/>
          </p:nvSpPr>
          <p:spPr bwMode="auto">
            <a:xfrm>
              <a:off x="3216" y="1807"/>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Line 13"/>
            <p:cNvSpPr>
              <a:spLocks noChangeShapeType="1"/>
            </p:cNvSpPr>
            <p:nvPr/>
          </p:nvSpPr>
          <p:spPr bwMode="auto">
            <a:xfrm>
              <a:off x="4464" y="1807"/>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14"/>
            <p:cNvSpPr>
              <a:spLocks noChangeShapeType="1"/>
            </p:cNvSpPr>
            <p:nvPr/>
          </p:nvSpPr>
          <p:spPr bwMode="auto">
            <a:xfrm>
              <a:off x="3168" y="1519"/>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15"/>
            <p:cNvSpPr>
              <a:spLocks noChangeShapeType="1"/>
            </p:cNvSpPr>
            <p:nvPr/>
          </p:nvSpPr>
          <p:spPr bwMode="auto">
            <a:xfrm>
              <a:off x="3408" y="1519"/>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Rectangle 16"/>
            <p:cNvSpPr>
              <a:spLocks noChangeArrowheads="1"/>
            </p:cNvSpPr>
            <p:nvPr/>
          </p:nvSpPr>
          <p:spPr bwMode="auto">
            <a:xfrm>
              <a:off x="3648" y="1951"/>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7" name="Line 17"/>
            <p:cNvSpPr>
              <a:spLocks noChangeShapeType="1"/>
            </p:cNvSpPr>
            <p:nvPr/>
          </p:nvSpPr>
          <p:spPr bwMode="auto">
            <a:xfrm>
              <a:off x="3360" y="2095"/>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Line 18"/>
            <p:cNvSpPr>
              <a:spLocks noChangeShapeType="1"/>
            </p:cNvSpPr>
            <p:nvPr/>
          </p:nvSpPr>
          <p:spPr bwMode="auto">
            <a:xfrm>
              <a:off x="4608" y="2095"/>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9" name="Line 19"/>
            <p:cNvSpPr>
              <a:spLocks noChangeShapeType="1"/>
            </p:cNvSpPr>
            <p:nvPr/>
          </p:nvSpPr>
          <p:spPr bwMode="auto">
            <a:xfrm>
              <a:off x="1968" y="2095"/>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Line 20"/>
            <p:cNvSpPr>
              <a:spLocks noChangeShapeType="1"/>
            </p:cNvSpPr>
            <p:nvPr/>
          </p:nvSpPr>
          <p:spPr bwMode="auto">
            <a:xfrm>
              <a:off x="3504" y="2095"/>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1" name="Line 21"/>
            <p:cNvSpPr>
              <a:spLocks noChangeShapeType="1"/>
            </p:cNvSpPr>
            <p:nvPr/>
          </p:nvSpPr>
          <p:spPr bwMode="auto">
            <a:xfrm>
              <a:off x="4752" y="2095"/>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2" name="Line 22"/>
            <p:cNvSpPr>
              <a:spLocks noChangeShapeType="1"/>
            </p:cNvSpPr>
            <p:nvPr/>
          </p:nvSpPr>
          <p:spPr bwMode="auto">
            <a:xfrm>
              <a:off x="2772" y="2383"/>
              <a:ext cx="11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3" name="Line 23"/>
            <p:cNvSpPr>
              <a:spLocks noChangeShapeType="1"/>
            </p:cNvSpPr>
            <p:nvPr/>
          </p:nvSpPr>
          <p:spPr bwMode="auto">
            <a:xfrm flipV="1">
              <a:off x="4452" y="2383"/>
              <a:ext cx="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Text Box 24"/>
            <p:cNvSpPr txBox="1">
              <a:spLocks noChangeArrowheads="1"/>
            </p:cNvSpPr>
            <p:nvPr/>
          </p:nvSpPr>
          <p:spPr bwMode="auto">
            <a:xfrm>
              <a:off x="2736" y="12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a:t>
              </a:r>
            </a:p>
          </p:txBody>
        </p:sp>
        <p:sp>
          <p:nvSpPr>
            <p:cNvPr id="66585" name="Text Box 25"/>
            <p:cNvSpPr txBox="1">
              <a:spLocks noChangeArrowheads="1"/>
            </p:cNvSpPr>
            <p:nvPr/>
          </p:nvSpPr>
          <p:spPr bwMode="auto">
            <a:xfrm>
              <a:off x="3552" y="12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2</a:t>
              </a:r>
            </a:p>
          </p:txBody>
        </p:sp>
        <p:sp>
          <p:nvSpPr>
            <p:cNvPr id="66586" name="Text Box 26"/>
            <p:cNvSpPr txBox="1">
              <a:spLocks noChangeArrowheads="1"/>
            </p:cNvSpPr>
            <p:nvPr/>
          </p:nvSpPr>
          <p:spPr bwMode="auto">
            <a:xfrm>
              <a:off x="2112" y="185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3</a:t>
              </a:r>
            </a:p>
          </p:txBody>
        </p:sp>
        <p:sp>
          <p:nvSpPr>
            <p:cNvPr id="66587" name="Text Box 27"/>
            <p:cNvSpPr txBox="1">
              <a:spLocks noChangeArrowheads="1"/>
            </p:cNvSpPr>
            <p:nvPr/>
          </p:nvSpPr>
          <p:spPr bwMode="auto">
            <a:xfrm>
              <a:off x="2976" y="185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4</a:t>
              </a:r>
            </a:p>
          </p:txBody>
        </p:sp>
        <p:sp>
          <p:nvSpPr>
            <p:cNvPr id="66588" name="Text Box 28"/>
            <p:cNvSpPr txBox="1">
              <a:spLocks noChangeArrowheads="1"/>
            </p:cNvSpPr>
            <p:nvPr/>
          </p:nvSpPr>
          <p:spPr bwMode="auto">
            <a:xfrm>
              <a:off x="4224" y="185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5</a:t>
              </a:r>
            </a:p>
          </p:txBody>
        </p:sp>
        <p:sp>
          <p:nvSpPr>
            <p:cNvPr id="66589" name="Text Box 29"/>
            <p:cNvSpPr txBox="1">
              <a:spLocks noChangeArrowheads="1"/>
            </p:cNvSpPr>
            <p:nvPr/>
          </p:nvSpPr>
          <p:spPr bwMode="auto">
            <a:xfrm>
              <a:off x="1584" y="185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6</a:t>
              </a:r>
            </a:p>
          </p:txBody>
        </p:sp>
        <p:sp>
          <p:nvSpPr>
            <p:cNvPr id="66590" name="Text Box 30"/>
            <p:cNvSpPr txBox="1">
              <a:spLocks noChangeArrowheads="1"/>
            </p:cNvSpPr>
            <p:nvPr/>
          </p:nvSpPr>
          <p:spPr bwMode="auto">
            <a:xfrm>
              <a:off x="3504" y="185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7</a:t>
              </a:r>
            </a:p>
          </p:txBody>
        </p:sp>
        <p:sp>
          <p:nvSpPr>
            <p:cNvPr id="66591" name="Text Box 31"/>
            <p:cNvSpPr txBox="1">
              <a:spLocks noChangeArrowheads="1"/>
            </p:cNvSpPr>
            <p:nvPr/>
          </p:nvSpPr>
          <p:spPr bwMode="auto">
            <a:xfrm>
              <a:off x="4752" y="185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8</a:t>
              </a:r>
            </a:p>
          </p:txBody>
        </p:sp>
        <p:sp>
          <p:nvSpPr>
            <p:cNvPr id="66592" name="Text Box 32"/>
            <p:cNvSpPr txBox="1">
              <a:spLocks noChangeArrowheads="1"/>
            </p:cNvSpPr>
            <p:nvPr/>
          </p:nvSpPr>
          <p:spPr bwMode="auto">
            <a:xfrm>
              <a:off x="1104" y="257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9</a:t>
              </a:r>
            </a:p>
          </p:txBody>
        </p:sp>
        <p:sp>
          <p:nvSpPr>
            <p:cNvPr id="66593" name="Text Box 33"/>
            <p:cNvSpPr txBox="1">
              <a:spLocks noChangeArrowheads="1"/>
            </p:cNvSpPr>
            <p:nvPr/>
          </p:nvSpPr>
          <p:spPr bwMode="auto">
            <a:xfrm>
              <a:off x="1536" y="257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10</a:t>
              </a:r>
            </a:p>
          </p:txBody>
        </p:sp>
        <p:sp>
          <p:nvSpPr>
            <p:cNvPr id="66594" name="Text Box 34"/>
            <p:cNvSpPr txBox="1">
              <a:spLocks noChangeArrowheads="1"/>
            </p:cNvSpPr>
            <p:nvPr/>
          </p:nvSpPr>
          <p:spPr bwMode="auto">
            <a:xfrm>
              <a:off x="2100" y="257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11</a:t>
              </a:r>
            </a:p>
          </p:txBody>
        </p:sp>
        <p:sp>
          <p:nvSpPr>
            <p:cNvPr id="66595" name="Rectangle 35"/>
            <p:cNvSpPr>
              <a:spLocks noChangeArrowheads="1"/>
            </p:cNvSpPr>
            <p:nvPr/>
          </p:nvSpPr>
          <p:spPr bwMode="auto">
            <a:xfrm>
              <a:off x="4320" y="2671"/>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6" name="Rectangle 36"/>
            <p:cNvSpPr>
              <a:spLocks noChangeArrowheads="1"/>
            </p:cNvSpPr>
            <p:nvPr/>
          </p:nvSpPr>
          <p:spPr bwMode="auto">
            <a:xfrm>
              <a:off x="3792" y="2671"/>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7" name="Line 37"/>
            <p:cNvSpPr>
              <a:spLocks noChangeShapeType="1"/>
            </p:cNvSpPr>
            <p:nvPr/>
          </p:nvSpPr>
          <p:spPr bwMode="auto">
            <a:xfrm>
              <a:off x="3360" y="2383"/>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8" name="Line 38"/>
            <p:cNvSpPr>
              <a:spLocks noChangeShapeType="1"/>
            </p:cNvSpPr>
            <p:nvPr/>
          </p:nvSpPr>
          <p:spPr bwMode="auto">
            <a:xfrm>
              <a:off x="2784" y="2383"/>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9" name="Line 39"/>
            <p:cNvSpPr>
              <a:spLocks noChangeShapeType="1"/>
            </p:cNvSpPr>
            <p:nvPr/>
          </p:nvSpPr>
          <p:spPr bwMode="auto">
            <a:xfrm>
              <a:off x="3936" y="2383"/>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0" name="Line 40"/>
            <p:cNvSpPr>
              <a:spLocks noChangeShapeType="1"/>
            </p:cNvSpPr>
            <p:nvPr/>
          </p:nvSpPr>
          <p:spPr bwMode="auto">
            <a:xfrm>
              <a:off x="4464" y="2383"/>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1" name="Line 41"/>
            <p:cNvSpPr>
              <a:spLocks noChangeShapeType="1"/>
            </p:cNvSpPr>
            <p:nvPr/>
          </p:nvSpPr>
          <p:spPr bwMode="auto">
            <a:xfrm>
              <a:off x="5088" y="2383"/>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2" name="Oval 42"/>
            <p:cNvSpPr>
              <a:spLocks noChangeArrowheads="1"/>
            </p:cNvSpPr>
            <p:nvPr/>
          </p:nvSpPr>
          <p:spPr bwMode="auto">
            <a:xfrm>
              <a:off x="2640" y="267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3" name="Oval 43"/>
            <p:cNvSpPr>
              <a:spLocks noChangeArrowheads="1"/>
            </p:cNvSpPr>
            <p:nvPr/>
          </p:nvSpPr>
          <p:spPr bwMode="auto">
            <a:xfrm>
              <a:off x="3216" y="267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4" name="Oval 44"/>
            <p:cNvSpPr>
              <a:spLocks noChangeArrowheads="1"/>
            </p:cNvSpPr>
            <p:nvPr/>
          </p:nvSpPr>
          <p:spPr bwMode="auto">
            <a:xfrm>
              <a:off x="4944" y="267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5" name="Text Box 45"/>
            <p:cNvSpPr txBox="1">
              <a:spLocks noChangeArrowheads="1"/>
            </p:cNvSpPr>
            <p:nvPr/>
          </p:nvSpPr>
          <p:spPr bwMode="auto">
            <a:xfrm>
              <a:off x="2853" y="1431"/>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20,22</a:t>
              </a:r>
            </a:p>
          </p:txBody>
        </p:sp>
        <p:sp>
          <p:nvSpPr>
            <p:cNvPr id="66606" name="Text Box 46"/>
            <p:cNvSpPr txBox="1">
              <a:spLocks noChangeArrowheads="1"/>
            </p:cNvSpPr>
            <p:nvPr/>
          </p:nvSpPr>
          <p:spPr bwMode="auto">
            <a:xfrm>
              <a:off x="3643" y="138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23.2,</a:t>
              </a:r>
            </a:p>
            <a:p>
              <a:pPr algn="ctr"/>
              <a:r>
                <a:rPr lang="en-US" altLang="en-US" sz="1200"/>
                <a:t>25</a:t>
              </a:r>
            </a:p>
          </p:txBody>
        </p:sp>
        <p:sp>
          <p:nvSpPr>
            <p:cNvPr id="66607" name="Text Box 47"/>
            <p:cNvSpPr txBox="1">
              <a:spLocks noChangeArrowheads="1"/>
            </p:cNvSpPr>
            <p:nvPr/>
          </p:nvSpPr>
          <p:spPr bwMode="auto">
            <a:xfrm>
              <a:off x="3046" y="2002"/>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20,25</a:t>
              </a:r>
            </a:p>
          </p:txBody>
        </p:sp>
        <p:sp>
          <p:nvSpPr>
            <p:cNvPr id="66608" name="Text Box 48"/>
            <p:cNvSpPr txBox="1">
              <a:spLocks noChangeArrowheads="1"/>
            </p:cNvSpPr>
            <p:nvPr/>
          </p:nvSpPr>
          <p:spPr bwMode="auto">
            <a:xfrm>
              <a:off x="4288" y="1991"/>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20,25</a:t>
              </a:r>
            </a:p>
          </p:txBody>
        </p:sp>
        <p:sp>
          <p:nvSpPr>
            <p:cNvPr id="66609" name="Text Box 49"/>
            <p:cNvSpPr txBox="1">
              <a:spLocks noChangeArrowheads="1"/>
            </p:cNvSpPr>
            <p:nvPr/>
          </p:nvSpPr>
          <p:spPr bwMode="auto">
            <a:xfrm>
              <a:off x="4288" y="2716"/>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20,22</a:t>
              </a:r>
            </a:p>
          </p:txBody>
        </p:sp>
        <p:sp>
          <p:nvSpPr>
            <p:cNvPr id="66610" name="Text Box 50"/>
            <p:cNvSpPr txBox="1">
              <a:spLocks noChangeArrowheads="1"/>
            </p:cNvSpPr>
            <p:nvPr/>
          </p:nvSpPr>
          <p:spPr bwMode="auto">
            <a:xfrm>
              <a:off x="4861" y="1991"/>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20,22</a:t>
              </a:r>
            </a:p>
          </p:txBody>
        </p:sp>
        <p:sp>
          <p:nvSpPr>
            <p:cNvPr id="66611" name="Text Box 51"/>
            <p:cNvSpPr txBox="1">
              <a:spLocks noChangeArrowheads="1"/>
            </p:cNvSpPr>
            <p:nvPr/>
          </p:nvSpPr>
          <p:spPr bwMode="auto">
            <a:xfrm>
              <a:off x="4911" y="2716"/>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22,25</a:t>
              </a:r>
            </a:p>
          </p:txBody>
        </p:sp>
        <p:sp>
          <p:nvSpPr>
            <p:cNvPr id="66612" name="Text Box 52"/>
            <p:cNvSpPr txBox="1">
              <a:spLocks noChangeArrowheads="1"/>
            </p:cNvSpPr>
            <p:nvPr/>
          </p:nvSpPr>
          <p:spPr bwMode="auto">
            <a:xfrm>
              <a:off x="3629" y="2006"/>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20,22</a:t>
              </a:r>
            </a:p>
          </p:txBody>
        </p:sp>
        <p:sp>
          <p:nvSpPr>
            <p:cNvPr id="66613" name="Text Box 53"/>
            <p:cNvSpPr txBox="1">
              <a:spLocks noChangeArrowheads="1"/>
            </p:cNvSpPr>
            <p:nvPr/>
          </p:nvSpPr>
          <p:spPr bwMode="auto">
            <a:xfrm>
              <a:off x="2611" y="2716"/>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22,25</a:t>
              </a:r>
            </a:p>
          </p:txBody>
        </p:sp>
        <p:sp>
          <p:nvSpPr>
            <p:cNvPr id="66614" name="Text Box 54"/>
            <p:cNvSpPr txBox="1">
              <a:spLocks noChangeArrowheads="1"/>
            </p:cNvSpPr>
            <p:nvPr/>
          </p:nvSpPr>
          <p:spPr bwMode="auto">
            <a:xfrm>
              <a:off x="3193" y="2716"/>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20,22</a:t>
              </a:r>
            </a:p>
          </p:txBody>
        </p:sp>
        <p:sp>
          <p:nvSpPr>
            <p:cNvPr id="66615" name="Text Box 55"/>
            <p:cNvSpPr txBox="1">
              <a:spLocks noChangeArrowheads="1"/>
            </p:cNvSpPr>
            <p:nvPr/>
          </p:nvSpPr>
          <p:spPr bwMode="auto">
            <a:xfrm>
              <a:off x="3756" y="2716"/>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20,25</a:t>
              </a:r>
            </a:p>
          </p:txBody>
        </p:sp>
        <p:sp>
          <p:nvSpPr>
            <p:cNvPr id="66616" name="Rectangle 56"/>
            <p:cNvSpPr>
              <a:spLocks noChangeArrowheads="1"/>
            </p:cNvSpPr>
            <p:nvPr/>
          </p:nvSpPr>
          <p:spPr bwMode="auto">
            <a:xfrm>
              <a:off x="747" y="1950"/>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7" name="Line 57"/>
            <p:cNvSpPr>
              <a:spLocks noChangeShapeType="1"/>
            </p:cNvSpPr>
            <p:nvPr/>
          </p:nvSpPr>
          <p:spPr bwMode="auto">
            <a:xfrm>
              <a:off x="1047" y="2092"/>
              <a:ext cx="6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8" name="Line 58"/>
            <p:cNvSpPr>
              <a:spLocks noChangeShapeType="1"/>
            </p:cNvSpPr>
            <p:nvPr/>
          </p:nvSpPr>
          <p:spPr bwMode="auto">
            <a:xfrm>
              <a:off x="1861" y="2383"/>
              <a:ext cx="49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9" name="Text Box 59"/>
            <p:cNvSpPr txBox="1">
              <a:spLocks noChangeArrowheads="1"/>
            </p:cNvSpPr>
            <p:nvPr/>
          </p:nvSpPr>
          <p:spPr bwMode="auto">
            <a:xfrm>
              <a:off x="3636" y="257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14</a:t>
              </a:r>
            </a:p>
          </p:txBody>
        </p:sp>
        <p:sp>
          <p:nvSpPr>
            <p:cNvPr id="66620" name="Text Box 60"/>
            <p:cNvSpPr txBox="1">
              <a:spLocks noChangeArrowheads="1"/>
            </p:cNvSpPr>
            <p:nvPr/>
          </p:nvSpPr>
          <p:spPr bwMode="auto">
            <a:xfrm>
              <a:off x="4128" y="257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15</a:t>
              </a:r>
            </a:p>
          </p:txBody>
        </p:sp>
        <p:sp>
          <p:nvSpPr>
            <p:cNvPr id="66621" name="Text Box 61"/>
            <p:cNvSpPr txBox="1">
              <a:spLocks noChangeArrowheads="1"/>
            </p:cNvSpPr>
            <p:nvPr/>
          </p:nvSpPr>
          <p:spPr bwMode="auto">
            <a:xfrm>
              <a:off x="4836" y="257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16</a:t>
              </a:r>
            </a:p>
          </p:txBody>
        </p:sp>
        <p:sp>
          <p:nvSpPr>
            <p:cNvPr id="66622" name="Rectangle 62"/>
            <p:cNvSpPr>
              <a:spLocks noChangeArrowheads="1"/>
            </p:cNvSpPr>
            <p:nvPr/>
          </p:nvSpPr>
          <p:spPr bwMode="auto">
            <a:xfrm>
              <a:off x="1714" y="2671"/>
              <a:ext cx="28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3" name="Line 63"/>
            <p:cNvSpPr>
              <a:spLocks noChangeShapeType="1"/>
            </p:cNvSpPr>
            <p:nvPr/>
          </p:nvSpPr>
          <p:spPr bwMode="auto">
            <a:xfrm>
              <a:off x="1858" y="2374"/>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24" name="Line 64"/>
            <p:cNvSpPr>
              <a:spLocks noChangeShapeType="1"/>
            </p:cNvSpPr>
            <p:nvPr/>
          </p:nvSpPr>
          <p:spPr bwMode="auto">
            <a:xfrm flipH="1">
              <a:off x="1327" y="2078"/>
              <a:ext cx="1" cy="5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25" name="Line 65"/>
            <p:cNvSpPr>
              <a:spLocks noChangeShapeType="1"/>
            </p:cNvSpPr>
            <p:nvPr/>
          </p:nvSpPr>
          <p:spPr bwMode="auto">
            <a:xfrm>
              <a:off x="2344" y="2383"/>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26" name="Oval 66"/>
            <p:cNvSpPr>
              <a:spLocks noChangeArrowheads="1"/>
            </p:cNvSpPr>
            <p:nvPr/>
          </p:nvSpPr>
          <p:spPr bwMode="auto">
            <a:xfrm>
              <a:off x="1183" y="267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7" name="Text Box 67"/>
            <p:cNvSpPr txBox="1">
              <a:spLocks noChangeArrowheads="1"/>
            </p:cNvSpPr>
            <p:nvPr/>
          </p:nvSpPr>
          <p:spPr bwMode="auto">
            <a:xfrm>
              <a:off x="1154" y="2716"/>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22,24</a:t>
              </a:r>
            </a:p>
          </p:txBody>
        </p:sp>
        <p:sp>
          <p:nvSpPr>
            <p:cNvPr id="66628" name="Oval 68"/>
            <p:cNvSpPr>
              <a:spLocks noChangeArrowheads="1"/>
            </p:cNvSpPr>
            <p:nvPr/>
          </p:nvSpPr>
          <p:spPr bwMode="auto">
            <a:xfrm>
              <a:off x="2200" y="2671"/>
              <a:ext cx="288" cy="2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9" name="Text Box 69"/>
            <p:cNvSpPr txBox="1">
              <a:spLocks noChangeArrowheads="1"/>
            </p:cNvSpPr>
            <p:nvPr/>
          </p:nvSpPr>
          <p:spPr bwMode="auto">
            <a:xfrm>
              <a:off x="2206" y="2662"/>
              <a:ext cx="3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22,</a:t>
              </a:r>
            </a:p>
            <a:p>
              <a:pPr algn="ctr"/>
              <a:r>
                <a:rPr lang="en-US" altLang="en-US" sz="1200"/>
                <a:t>23.2</a:t>
              </a:r>
            </a:p>
          </p:txBody>
        </p:sp>
        <p:sp>
          <p:nvSpPr>
            <p:cNvPr id="66630" name="Text Box 70"/>
            <p:cNvSpPr txBox="1">
              <a:spLocks noChangeArrowheads="1"/>
            </p:cNvSpPr>
            <p:nvPr/>
          </p:nvSpPr>
          <p:spPr bwMode="auto">
            <a:xfrm>
              <a:off x="1716" y="2671"/>
              <a:ext cx="3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22,</a:t>
              </a:r>
            </a:p>
            <a:p>
              <a:pPr algn="ctr"/>
              <a:r>
                <a:rPr lang="en-US" altLang="en-US" sz="1200"/>
                <a:t>23.2</a:t>
              </a:r>
            </a:p>
          </p:txBody>
        </p:sp>
        <p:sp>
          <p:nvSpPr>
            <p:cNvPr id="66631" name="Line 71"/>
            <p:cNvSpPr>
              <a:spLocks noChangeShapeType="1"/>
            </p:cNvSpPr>
            <p:nvPr/>
          </p:nvSpPr>
          <p:spPr bwMode="auto">
            <a:xfrm>
              <a:off x="2099" y="2095"/>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32" name="Text Box 72"/>
            <p:cNvSpPr txBox="1">
              <a:spLocks noChangeArrowheads="1"/>
            </p:cNvSpPr>
            <p:nvPr/>
          </p:nvSpPr>
          <p:spPr bwMode="auto">
            <a:xfrm>
              <a:off x="2532" y="257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12</a:t>
              </a:r>
            </a:p>
          </p:txBody>
        </p:sp>
        <p:sp>
          <p:nvSpPr>
            <p:cNvPr id="66633" name="Text Box 73"/>
            <p:cNvSpPr txBox="1">
              <a:spLocks noChangeArrowheads="1"/>
            </p:cNvSpPr>
            <p:nvPr/>
          </p:nvSpPr>
          <p:spPr bwMode="auto">
            <a:xfrm>
              <a:off x="3108" y="257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13</a:t>
              </a:r>
            </a:p>
          </p:txBody>
        </p:sp>
        <p:sp>
          <p:nvSpPr>
            <p:cNvPr id="66634" name="Text Box 74"/>
            <p:cNvSpPr txBox="1">
              <a:spLocks noChangeArrowheads="1"/>
            </p:cNvSpPr>
            <p:nvPr/>
          </p:nvSpPr>
          <p:spPr bwMode="auto">
            <a:xfrm>
              <a:off x="2260" y="1953"/>
              <a:ext cx="3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22,</a:t>
              </a:r>
            </a:p>
            <a:p>
              <a:pPr algn="ctr"/>
              <a:r>
                <a:rPr lang="en-US" altLang="en-US" sz="1200"/>
                <a:t>23.2</a:t>
              </a:r>
            </a:p>
          </p:txBody>
        </p:sp>
        <p:sp>
          <p:nvSpPr>
            <p:cNvPr id="66635" name="Text Box 75"/>
            <p:cNvSpPr txBox="1">
              <a:spLocks noChangeArrowheads="1"/>
            </p:cNvSpPr>
            <p:nvPr/>
          </p:nvSpPr>
          <p:spPr bwMode="auto">
            <a:xfrm>
              <a:off x="1657" y="2007"/>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22,22</a:t>
              </a:r>
            </a:p>
          </p:txBody>
        </p:sp>
        <p:sp>
          <p:nvSpPr>
            <p:cNvPr id="66636" name="Text Box 76"/>
            <p:cNvSpPr txBox="1">
              <a:spLocks noChangeArrowheads="1"/>
            </p:cNvSpPr>
            <p:nvPr/>
          </p:nvSpPr>
          <p:spPr bwMode="auto">
            <a:xfrm>
              <a:off x="576" y="1862"/>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17</a:t>
              </a:r>
            </a:p>
          </p:txBody>
        </p:sp>
      </p:grpSp>
      <p:sp>
        <p:nvSpPr>
          <p:cNvPr id="66637" name="Rectangle 77"/>
          <p:cNvSpPr>
            <a:spLocks noChangeArrowheads="1"/>
          </p:cNvSpPr>
          <p:nvPr/>
        </p:nvSpPr>
        <p:spPr bwMode="auto">
          <a:xfrm>
            <a:off x="522288" y="928688"/>
            <a:ext cx="620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(a)</a:t>
            </a:r>
          </a:p>
        </p:txBody>
      </p:sp>
      <p:sp>
        <p:nvSpPr>
          <p:cNvPr id="66638" name="Rectangle 78"/>
          <p:cNvSpPr>
            <a:spLocks noChangeArrowheads="1"/>
          </p:cNvSpPr>
          <p:nvPr/>
        </p:nvSpPr>
        <p:spPr bwMode="auto">
          <a:xfrm>
            <a:off x="598488" y="3900488"/>
            <a:ext cx="620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(b)</a:t>
            </a:r>
          </a:p>
        </p:txBody>
      </p:sp>
      <p:sp>
        <p:nvSpPr>
          <p:cNvPr id="66639" name="Rectangle 79"/>
          <p:cNvSpPr>
            <a:spLocks noChangeArrowheads="1"/>
          </p:cNvSpPr>
          <p:nvPr/>
        </p:nvSpPr>
        <p:spPr bwMode="auto">
          <a:xfrm>
            <a:off x="5295900" y="4038600"/>
            <a:ext cx="600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(c)</a:t>
            </a:r>
          </a:p>
        </p:txBody>
      </p:sp>
      <p:grpSp>
        <p:nvGrpSpPr>
          <p:cNvPr id="66640" name="Group 80"/>
          <p:cNvGrpSpPr>
            <a:grpSpLocks/>
          </p:cNvGrpSpPr>
          <p:nvPr/>
        </p:nvGrpSpPr>
        <p:grpSpPr bwMode="auto">
          <a:xfrm>
            <a:off x="669925" y="3976688"/>
            <a:ext cx="3451225" cy="2728912"/>
            <a:chOff x="664" y="2345"/>
            <a:chExt cx="2174" cy="1719"/>
          </a:xfrm>
        </p:grpSpPr>
        <p:sp>
          <p:nvSpPr>
            <p:cNvPr id="66641" name="Rectangle 81"/>
            <p:cNvSpPr>
              <a:spLocks noChangeArrowheads="1"/>
            </p:cNvSpPr>
            <p:nvPr/>
          </p:nvSpPr>
          <p:spPr bwMode="auto">
            <a:xfrm>
              <a:off x="2166" y="3504"/>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00CC"/>
                  </a:solidFill>
                </a:rPr>
                <a:t>22</a:t>
              </a:r>
              <a:r>
                <a:rPr lang="en-US" altLang="en-US" sz="2000"/>
                <a:t>,</a:t>
              </a:r>
              <a:r>
                <a:rPr lang="en-US" altLang="en-US" sz="2000">
                  <a:solidFill>
                    <a:srgbClr val="008000"/>
                  </a:solidFill>
                </a:rPr>
                <a:t>25</a:t>
              </a:r>
            </a:p>
          </p:txBody>
        </p:sp>
        <p:sp>
          <p:nvSpPr>
            <p:cNvPr id="66642" name="Rectangle 82"/>
            <p:cNvSpPr>
              <a:spLocks noChangeArrowheads="1"/>
            </p:cNvSpPr>
            <p:nvPr/>
          </p:nvSpPr>
          <p:spPr bwMode="auto">
            <a:xfrm>
              <a:off x="1494" y="3504"/>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00CC"/>
                  </a:solidFill>
                </a:rPr>
                <a:t>22</a:t>
              </a:r>
              <a:r>
                <a:rPr lang="en-US" altLang="en-US" sz="2000"/>
                <a:t>,</a:t>
              </a:r>
              <a:r>
                <a:rPr lang="en-US" altLang="en-US" sz="2000">
                  <a:solidFill>
                    <a:srgbClr val="008000"/>
                  </a:solidFill>
                </a:rPr>
                <a:t>23.2</a:t>
              </a:r>
            </a:p>
          </p:txBody>
        </p:sp>
        <p:sp>
          <p:nvSpPr>
            <p:cNvPr id="66643" name="Rectangle 83"/>
            <p:cNvSpPr>
              <a:spLocks noChangeArrowheads="1"/>
            </p:cNvSpPr>
            <p:nvPr/>
          </p:nvSpPr>
          <p:spPr bwMode="auto">
            <a:xfrm>
              <a:off x="2166" y="3024"/>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00CC"/>
                  </a:solidFill>
                </a:rPr>
                <a:t>20</a:t>
              </a:r>
              <a:r>
                <a:rPr lang="en-US" altLang="en-US" sz="2000"/>
                <a:t>,</a:t>
              </a:r>
              <a:r>
                <a:rPr lang="en-US" altLang="en-US" sz="2000">
                  <a:solidFill>
                    <a:srgbClr val="008000"/>
                  </a:solidFill>
                </a:rPr>
                <a:t>25</a:t>
              </a:r>
            </a:p>
          </p:txBody>
        </p:sp>
        <p:sp>
          <p:nvSpPr>
            <p:cNvPr id="66644" name="Rectangle 84"/>
            <p:cNvSpPr>
              <a:spLocks noChangeArrowheads="1"/>
            </p:cNvSpPr>
            <p:nvPr/>
          </p:nvSpPr>
          <p:spPr bwMode="auto">
            <a:xfrm>
              <a:off x="1494" y="3024"/>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00CC"/>
                  </a:solidFill>
                </a:rPr>
                <a:t>20</a:t>
              </a:r>
              <a:r>
                <a:rPr lang="en-US" altLang="en-US" sz="2000"/>
                <a:t>,</a:t>
              </a:r>
              <a:r>
                <a:rPr lang="en-US" altLang="en-US" sz="2000">
                  <a:solidFill>
                    <a:srgbClr val="008000"/>
                  </a:solidFill>
                </a:rPr>
                <a:t>23.2</a:t>
              </a:r>
            </a:p>
          </p:txBody>
        </p:sp>
        <p:sp>
          <p:nvSpPr>
            <p:cNvPr id="66645" name="Line 85"/>
            <p:cNvSpPr>
              <a:spLocks noChangeShapeType="1"/>
            </p:cNvSpPr>
            <p:nvPr/>
          </p:nvSpPr>
          <p:spPr bwMode="auto">
            <a:xfrm>
              <a:off x="1222" y="3024"/>
              <a:ext cx="16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66646" name="Line 86"/>
            <p:cNvSpPr>
              <a:spLocks noChangeShapeType="1"/>
            </p:cNvSpPr>
            <p:nvPr/>
          </p:nvSpPr>
          <p:spPr bwMode="auto">
            <a:xfrm>
              <a:off x="1494" y="2807"/>
              <a:ext cx="0" cy="117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66647" name="Text Box 87"/>
            <p:cNvSpPr txBox="1">
              <a:spLocks noChangeArrowheads="1"/>
            </p:cNvSpPr>
            <p:nvPr/>
          </p:nvSpPr>
          <p:spPr bwMode="auto">
            <a:xfrm>
              <a:off x="1111" y="3120"/>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CC"/>
                  </a:solidFill>
                </a:rPr>
                <a:t>20</a:t>
              </a:r>
            </a:p>
          </p:txBody>
        </p:sp>
        <p:sp>
          <p:nvSpPr>
            <p:cNvPr id="66648" name="Text Box 88"/>
            <p:cNvSpPr txBox="1">
              <a:spLocks noChangeArrowheads="1"/>
            </p:cNvSpPr>
            <p:nvPr/>
          </p:nvSpPr>
          <p:spPr bwMode="auto">
            <a:xfrm>
              <a:off x="1133" y="3600"/>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CC"/>
                  </a:solidFill>
                </a:rPr>
                <a:t>22</a:t>
              </a:r>
            </a:p>
          </p:txBody>
        </p:sp>
        <p:sp>
          <p:nvSpPr>
            <p:cNvPr id="66649" name="Text Box 89"/>
            <p:cNvSpPr txBox="1">
              <a:spLocks noChangeArrowheads="1"/>
            </p:cNvSpPr>
            <p:nvPr/>
          </p:nvSpPr>
          <p:spPr bwMode="auto">
            <a:xfrm>
              <a:off x="1598" y="2736"/>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8000"/>
                  </a:solidFill>
                </a:rPr>
                <a:t>23.2</a:t>
              </a:r>
            </a:p>
          </p:txBody>
        </p:sp>
        <p:sp>
          <p:nvSpPr>
            <p:cNvPr id="66650" name="Text Box 90"/>
            <p:cNvSpPr txBox="1">
              <a:spLocks noChangeArrowheads="1"/>
            </p:cNvSpPr>
            <p:nvPr/>
          </p:nvSpPr>
          <p:spPr bwMode="auto">
            <a:xfrm>
              <a:off x="2361" y="2736"/>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8000"/>
                  </a:solidFill>
                </a:rPr>
                <a:t>25</a:t>
              </a:r>
            </a:p>
          </p:txBody>
        </p:sp>
        <p:sp>
          <p:nvSpPr>
            <p:cNvPr id="66651" name="Text Box 91"/>
            <p:cNvSpPr txBox="1">
              <a:spLocks noChangeArrowheads="1"/>
            </p:cNvSpPr>
            <p:nvPr/>
          </p:nvSpPr>
          <p:spPr bwMode="auto">
            <a:xfrm rot="-5400000">
              <a:off x="625" y="3362"/>
              <a:ext cx="8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Father’s alleles</a:t>
              </a:r>
            </a:p>
          </p:txBody>
        </p:sp>
        <p:sp>
          <p:nvSpPr>
            <p:cNvPr id="66652" name="Text Box 92"/>
            <p:cNvSpPr txBox="1">
              <a:spLocks noChangeArrowheads="1"/>
            </p:cNvSpPr>
            <p:nvPr/>
          </p:nvSpPr>
          <p:spPr bwMode="auto">
            <a:xfrm>
              <a:off x="1731" y="2584"/>
              <a:ext cx="8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Mother’s alleles</a:t>
              </a:r>
            </a:p>
          </p:txBody>
        </p:sp>
        <p:sp>
          <p:nvSpPr>
            <p:cNvPr id="66653" name="AutoShape 93"/>
            <p:cNvSpPr>
              <a:spLocks noChangeArrowheads="1"/>
            </p:cNvSpPr>
            <p:nvPr/>
          </p:nvSpPr>
          <p:spPr bwMode="auto">
            <a:xfrm>
              <a:off x="1700" y="3874"/>
              <a:ext cx="239" cy="19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#3</a:t>
              </a:r>
            </a:p>
          </p:txBody>
        </p:sp>
        <p:sp>
          <p:nvSpPr>
            <p:cNvPr id="66654" name="AutoShape 94"/>
            <p:cNvSpPr>
              <a:spLocks noChangeArrowheads="1"/>
            </p:cNvSpPr>
            <p:nvPr/>
          </p:nvSpPr>
          <p:spPr bwMode="auto">
            <a:xfrm>
              <a:off x="2556" y="3406"/>
              <a:ext cx="239" cy="19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#5</a:t>
              </a:r>
            </a:p>
          </p:txBody>
        </p:sp>
        <p:sp>
          <p:nvSpPr>
            <p:cNvPr id="66655" name="AutoShape 95"/>
            <p:cNvSpPr>
              <a:spLocks noChangeArrowheads="1"/>
            </p:cNvSpPr>
            <p:nvPr/>
          </p:nvSpPr>
          <p:spPr bwMode="auto">
            <a:xfrm>
              <a:off x="2260" y="3405"/>
              <a:ext cx="239" cy="19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#4</a:t>
              </a:r>
            </a:p>
          </p:txBody>
        </p:sp>
        <p:sp>
          <p:nvSpPr>
            <p:cNvPr id="66656" name="AutoShape 96"/>
            <p:cNvSpPr>
              <a:spLocks noChangeArrowheads="1"/>
            </p:cNvSpPr>
            <p:nvPr/>
          </p:nvSpPr>
          <p:spPr bwMode="auto">
            <a:xfrm>
              <a:off x="664" y="3336"/>
              <a:ext cx="279" cy="23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66657" name="AutoShape 97"/>
            <p:cNvSpPr>
              <a:spLocks noChangeArrowheads="1"/>
            </p:cNvSpPr>
            <p:nvPr/>
          </p:nvSpPr>
          <p:spPr bwMode="auto">
            <a:xfrm>
              <a:off x="2064" y="2345"/>
              <a:ext cx="279" cy="23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#2</a:t>
              </a:r>
            </a:p>
          </p:txBody>
        </p:sp>
      </p:grpSp>
      <p:grpSp>
        <p:nvGrpSpPr>
          <p:cNvPr id="66658" name="Group 98"/>
          <p:cNvGrpSpPr>
            <a:grpSpLocks/>
          </p:cNvGrpSpPr>
          <p:nvPr/>
        </p:nvGrpSpPr>
        <p:grpSpPr bwMode="auto">
          <a:xfrm>
            <a:off x="5227638" y="3975100"/>
            <a:ext cx="3451225" cy="2730500"/>
            <a:chOff x="3293" y="2332"/>
            <a:chExt cx="2174" cy="1720"/>
          </a:xfrm>
        </p:grpSpPr>
        <p:sp>
          <p:nvSpPr>
            <p:cNvPr id="66659" name="Rectangle 99"/>
            <p:cNvSpPr>
              <a:spLocks noChangeArrowheads="1"/>
            </p:cNvSpPr>
            <p:nvPr/>
          </p:nvSpPr>
          <p:spPr bwMode="auto">
            <a:xfrm>
              <a:off x="4795" y="3491"/>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00CC"/>
                  </a:solidFill>
                </a:rPr>
                <a:t>22</a:t>
              </a:r>
              <a:r>
                <a:rPr lang="en-US" altLang="en-US" sz="2000"/>
                <a:t>,</a:t>
              </a:r>
              <a:r>
                <a:rPr lang="en-US" altLang="en-US" sz="2000">
                  <a:solidFill>
                    <a:srgbClr val="008000"/>
                  </a:solidFill>
                </a:rPr>
                <a:t>25</a:t>
              </a:r>
            </a:p>
          </p:txBody>
        </p:sp>
        <p:sp>
          <p:nvSpPr>
            <p:cNvPr id="66660" name="Rectangle 100"/>
            <p:cNvSpPr>
              <a:spLocks noChangeArrowheads="1"/>
            </p:cNvSpPr>
            <p:nvPr/>
          </p:nvSpPr>
          <p:spPr bwMode="auto">
            <a:xfrm>
              <a:off x="4123" y="3491"/>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8000"/>
                  </a:solidFill>
                </a:rPr>
                <a:t>20</a:t>
              </a:r>
              <a:r>
                <a:rPr lang="en-US" altLang="en-US" sz="2000"/>
                <a:t>,</a:t>
              </a:r>
              <a:r>
                <a:rPr lang="en-US" altLang="en-US" sz="2000">
                  <a:solidFill>
                    <a:srgbClr val="0000CC"/>
                  </a:solidFill>
                </a:rPr>
                <a:t>22</a:t>
              </a:r>
            </a:p>
          </p:txBody>
        </p:sp>
        <p:sp>
          <p:nvSpPr>
            <p:cNvPr id="66661" name="Rectangle 101"/>
            <p:cNvSpPr>
              <a:spLocks noChangeArrowheads="1"/>
            </p:cNvSpPr>
            <p:nvPr/>
          </p:nvSpPr>
          <p:spPr bwMode="auto">
            <a:xfrm>
              <a:off x="4795" y="3011"/>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00CC"/>
                  </a:solidFill>
                </a:rPr>
                <a:t>20</a:t>
              </a:r>
              <a:r>
                <a:rPr lang="en-US" altLang="en-US" sz="2000"/>
                <a:t>,</a:t>
              </a:r>
              <a:r>
                <a:rPr lang="en-US" altLang="en-US" sz="2000">
                  <a:solidFill>
                    <a:srgbClr val="008000"/>
                  </a:solidFill>
                </a:rPr>
                <a:t>25</a:t>
              </a:r>
            </a:p>
          </p:txBody>
        </p:sp>
        <p:sp>
          <p:nvSpPr>
            <p:cNvPr id="66662" name="Rectangle 102"/>
            <p:cNvSpPr>
              <a:spLocks noChangeArrowheads="1"/>
            </p:cNvSpPr>
            <p:nvPr/>
          </p:nvSpPr>
          <p:spPr bwMode="auto">
            <a:xfrm>
              <a:off x="4123" y="3011"/>
              <a:ext cx="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400">
                  <a:solidFill>
                    <a:schemeClr val="tx1"/>
                  </a:solidFill>
                  <a:latin typeface="Arial" charset="0"/>
                </a:defRPr>
              </a:lvl1pPr>
              <a:lvl2pPr>
                <a:spcBef>
                  <a:spcPct val="20000"/>
                </a:spcBef>
                <a:buChar char="–"/>
                <a:defRPr sz="2000">
                  <a:solidFill>
                    <a:schemeClr val="tx1"/>
                  </a:solidFill>
                  <a:latin typeface="Arial" charset="0"/>
                </a:defRPr>
              </a:lvl2pPr>
              <a:lvl3pPr>
                <a:spcBef>
                  <a:spcPct val="20000"/>
                </a:spcBef>
                <a:buChar char="•"/>
                <a:defRPr>
                  <a:solidFill>
                    <a:schemeClr val="tx1"/>
                  </a:solidFill>
                  <a:latin typeface="Arial" charset="0"/>
                </a:defRPr>
              </a:lvl3pPr>
              <a:lvl4pPr>
                <a:spcBef>
                  <a:spcPct val="20000"/>
                </a:spcBef>
                <a:buChar char="–"/>
                <a:defRPr sz="1600">
                  <a:solidFill>
                    <a:schemeClr val="tx1"/>
                  </a:solidFill>
                  <a:latin typeface="Arial" charset="0"/>
                </a:defRPr>
              </a:lvl4pPr>
              <a:lvl5pPr>
                <a:spcBef>
                  <a:spcPct val="20000"/>
                </a:spcBef>
                <a:buChar char="»"/>
                <a:defRPr sz="1600">
                  <a:solidFill>
                    <a:schemeClr val="tx1"/>
                  </a:solidFill>
                  <a:latin typeface="Arial" charset="0"/>
                </a:defRPr>
              </a:lvl5pPr>
              <a:lvl6pPr fontAlgn="base">
                <a:spcBef>
                  <a:spcPct val="20000"/>
                </a:spcBef>
                <a:spcAft>
                  <a:spcPct val="0"/>
                </a:spcAft>
                <a:buChar char="»"/>
                <a:defRPr sz="1600">
                  <a:solidFill>
                    <a:schemeClr val="tx1"/>
                  </a:solidFill>
                  <a:latin typeface="Arial" charset="0"/>
                </a:defRPr>
              </a:lvl6pPr>
              <a:lvl7pPr fontAlgn="base">
                <a:spcBef>
                  <a:spcPct val="20000"/>
                </a:spcBef>
                <a:spcAft>
                  <a:spcPct val="0"/>
                </a:spcAft>
                <a:buChar char="»"/>
                <a:defRPr sz="1600">
                  <a:solidFill>
                    <a:schemeClr val="tx1"/>
                  </a:solidFill>
                  <a:latin typeface="Arial" charset="0"/>
                </a:defRPr>
              </a:lvl7pPr>
              <a:lvl8pPr fontAlgn="base">
                <a:spcBef>
                  <a:spcPct val="20000"/>
                </a:spcBef>
                <a:spcAft>
                  <a:spcPct val="0"/>
                </a:spcAft>
                <a:buChar char="»"/>
                <a:defRPr sz="1600">
                  <a:solidFill>
                    <a:schemeClr val="tx1"/>
                  </a:solidFill>
                  <a:latin typeface="Arial" charset="0"/>
                </a:defRPr>
              </a:lvl8pPr>
              <a:lvl9pPr fontAlgn="base">
                <a:spcBef>
                  <a:spcPct val="20000"/>
                </a:spcBef>
                <a:spcAft>
                  <a:spcPct val="0"/>
                </a:spcAft>
                <a:buChar char="»"/>
                <a:defRPr sz="1600">
                  <a:solidFill>
                    <a:schemeClr val="tx1"/>
                  </a:solidFill>
                  <a:latin typeface="Arial" charset="0"/>
                </a:defRPr>
              </a:lvl9pPr>
            </a:lstStyle>
            <a:p>
              <a:pPr algn="ctr">
                <a:buFontTx/>
                <a:buNone/>
              </a:pPr>
              <a:r>
                <a:rPr lang="en-US" altLang="en-US" sz="2000">
                  <a:solidFill>
                    <a:srgbClr val="0000CC"/>
                  </a:solidFill>
                </a:rPr>
                <a:t>20</a:t>
              </a:r>
              <a:r>
                <a:rPr lang="en-US" altLang="en-US" sz="2000"/>
                <a:t>,</a:t>
              </a:r>
              <a:r>
                <a:rPr lang="en-US" altLang="en-US" sz="2000">
                  <a:solidFill>
                    <a:srgbClr val="008000"/>
                  </a:solidFill>
                </a:rPr>
                <a:t>20</a:t>
              </a:r>
            </a:p>
          </p:txBody>
        </p:sp>
        <p:sp>
          <p:nvSpPr>
            <p:cNvPr id="66663" name="Line 103"/>
            <p:cNvSpPr>
              <a:spLocks noChangeShapeType="1"/>
            </p:cNvSpPr>
            <p:nvPr/>
          </p:nvSpPr>
          <p:spPr bwMode="auto">
            <a:xfrm>
              <a:off x="3851" y="3011"/>
              <a:ext cx="16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66664" name="Line 104"/>
            <p:cNvSpPr>
              <a:spLocks noChangeShapeType="1"/>
            </p:cNvSpPr>
            <p:nvPr/>
          </p:nvSpPr>
          <p:spPr bwMode="auto">
            <a:xfrm>
              <a:off x="4123" y="2794"/>
              <a:ext cx="0" cy="117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66665" name="Text Box 105"/>
            <p:cNvSpPr txBox="1">
              <a:spLocks noChangeArrowheads="1"/>
            </p:cNvSpPr>
            <p:nvPr/>
          </p:nvSpPr>
          <p:spPr bwMode="auto">
            <a:xfrm>
              <a:off x="3740" y="3107"/>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CC"/>
                  </a:solidFill>
                </a:rPr>
                <a:t>20</a:t>
              </a:r>
            </a:p>
          </p:txBody>
        </p:sp>
        <p:sp>
          <p:nvSpPr>
            <p:cNvPr id="66666" name="Text Box 106"/>
            <p:cNvSpPr txBox="1">
              <a:spLocks noChangeArrowheads="1"/>
            </p:cNvSpPr>
            <p:nvPr/>
          </p:nvSpPr>
          <p:spPr bwMode="auto">
            <a:xfrm>
              <a:off x="3762" y="3587"/>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CC"/>
                  </a:solidFill>
                </a:rPr>
                <a:t>22</a:t>
              </a:r>
            </a:p>
          </p:txBody>
        </p:sp>
        <p:sp>
          <p:nvSpPr>
            <p:cNvPr id="66667" name="Text Box 107"/>
            <p:cNvSpPr txBox="1">
              <a:spLocks noChangeArrowheads="1"/>
            </p:cNvSpPr>
            <p:nvPr/>
          </p:nvSpPr>
          <p:spPr bwMode="auto">
            <a:xfrm>
              <a:off x="4304" y="2723"/>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008000"/>
                  </a:solidFill>
                </a:rPr>
                <a:t>20</a:t>
              </a:r>
            </a:p>
          </p:txBody>
        </p:sp>
        <p:sp>
          <p:nvSpPr>
            <p:cNvPr id="66668" name="Text Box 108"/>
            <p:cNvSpPr txBox="1">
              <a:spLocks noChangeArrowheads="1"/>
            </p:cNvSpPr>
            <p:nvPr/>
          </p:nvSpPr>
          <p:spPr bwMode="auto">
            <a:xfrm>
              <a:off x="4990" y="2723"/>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8000"/>
                  </a:solidFill>
                </a:rPr>
                <a:t>25</a:t>
              </a:r>
            </a:p>
          </p:txBody>
        </p:sp>
        <p:sp>
          <p:nvSpPr>
            <p:cNvPr id="66669" name="Text Box 109"/>
            <p:cNvSpPr txBox="1">
              <a:spLocks noChangeArrowheads="1"/>
            </p:cNvSpPr>
            <p:nvPr/>
          </p:nvSpPr>
          <p:spPr bwMode="auto">
            <a:xfrm rot="-5400000">
              <a:off x="3254" y="3349"/>
              <a:ext cx="8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Father’s alleles</a:t>
              </a:r>
            </a:p>
          </p:txBody>
        </p:sp>
        <p:sp>
          <p:nvSpPr>
            <p:cNvPr id="66670" name="Text Box 110"/>
            <p:cNvSpPr txBox="1">
              <a:spLocks noChangeArrowheads="1"/>
            </p:cNvSpPr>
            <p:nvPr/>
          </p:nvSpPr>
          <p:spPr bwMode="auto">
            <a:xfrm>
              <a:off x="4360" y="2571"/>
              <a:ext cx="8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Mother’s alleles</a:t>
              </a:r>
            </a:p>
          </p:txBody>
        </p:sp>
        <p:sp>
          <p:nvSpPr>
            <p:cNvPr id="66671" name="AutoShape 111"/>
            <p:cNvSpPr>
              <a:spLocks noChangeArrowheads="1"/>
            </p:cNvSpPr>
            <p:nvPr/>
          </p:nvSpPr>
          <p:spPr bwMode="auto">
            <a:xfrm>
              <a:off x="4329" y="3861"/>
              <a:ext cx="293" cy="191"/>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#13</a:t>
              </a:r>
            </a:p>
          </p:txBody>
        </p:sp>
        <p:sp>
          <p:nvSpPr>
            <p:cNvPr id="66672" name="AutoShape 112"/>
            <p:cNvSpPr>
              <a:spLocks noChangeArrowheads="1"/>
            </p:cNvSpPr>
            <p:nvPr/>
          </p:nvSpPr>
          <p:spPr bwMode="auto">
            <a:xfrm>
              <a:off x="5009" y="3393"/>
              <a:ext cx="293" cy="191"/>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#14</a:t>
              </a:r>
            </a:p>
          </p:txBody>
        </p:sp>
        <p:sp>
          <p:nvSpPr>
            <p:cNvPr id="66673" name="AutoShape 113"/>
            <p:cNvSpPr>
              <a:spLocks noChangeArrowheads="1"/>
            </p:cNvSpPr>
            <p:nvPr/>
          </p:nvSpPr>
          <p:spPr bwMode="auto">
            <a:xfrm>
              <a:off x="5020" y="3848"/>
              <a:ext cx="293" cy="191"/>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#12</a:t>
              </a:r>
            </a:p>
          </p:txBody>
        </p:sp>
        <p:sp>
          <p:nvSpPr>
            <p:cNvPr id="66674" name="AutoShape 114"/>
            <p:cNvSpPr>
              <a:spLocks noChangeArrowheads="1"/>
            </p:cNvSpPr>
            <p:nvPr/>
          </p:nvSpPr>
          <p:spPr bwMode="auto">
            <a:xfrm>
              <a:off x="3293" y="3323"/>
              <a:ext cx="279" cy="23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#7</a:t>
              </a:r>
            </a:p>
          </p:txBody>
        </p:sp>
        <p:sp>
          <p:nvSpPr>
            <p:cNvPr id="66675" name="AutoShape 115"/>
            <p:cNvSpPr>
              <a:spLocks noChangeArrowheads="1"/>
            </p:cNvSpPr>
            <p:nvPr/>
          </p:nvSpPr>
          <p:spPr bwMode="auto">
            <a:xfrm>
              <a:off x="4693" y="2332"/>
              <a:ext cx="279" cy="23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#4</a:t>
              </a:r>
            </a:p>
          </p:txBody>
        </p:sp>
      </p:grpSp>
      <p:sp>
        <p:nvSpPr>
          <p:cNvPr id="66676" name="Line 116"/>
          <p:cNvSpPr>
            <a:spLocks noChangeShapeType="1"/>
          </p:cNvSpPr>
          <p:nvPr/>
        </p:nvSpPr>
        <p:spPr bwMode="auto">
          <a:xfrm flipH="1">
            <a:off x="823913" y="1925638"/>
            <a:ext cx="588962" cy="588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78" name="Rectangle 118"/>
          <p:cNvSpPr>
            <a:spLocks noGrp="1" noChangeArrowheads="1"/>
          </p:cNvSpPr>
          <p:nvPr>
            <p:ph type="title"/>
          </p:nvPr>
        </p:nvSpPr>
        <p:spPr>
          <a:xfrm>
            <a:off x="465138" y="76200"/>
            <a:ext cx="8450262" cy="838200"/>
          </a:xfrm>
        </p:spPr>
        <p:txBody>
          <a:bodyPr>
            <a:normAutofit/>
          </a:bodyPr>
          <a:lstStyle/>
          <a:p>
            <a:r>
              <a:rPr lang="en-US" altLang="en-US" sz="2400" dirty="0"/>
              <a:t>A Three-Generation Family Pedigree with Genetic Results from a Single STR Marker (FGA)</a:t>
            </a:r>
          </a:p>
        </p:txBody>
      </p:sp>
    </p:spTree>
    <p:extLst>
      <p:ext uri="{BB962C8B-B14F-4D97-AF65-F5344CB8AC3E}">
        <p14:creationId xmlns:p14="http://schemas.microsoft.com/office/powerpoint/2010/main" val="41068385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2"/>
          <p:cNvSpPr>
            <a:spLocks noGrp="1"/>
          </p:cNvSpPr>
          <p:nvPr>
            <p:ph type="ctrTitle"/>
          </p:nvPr>
        </p:nvSpPr>
        <p:spPr/>
        <p:txBody>
          <a:bodyPr/>
          <a:lstStyle/>
          <a:p>
            <a:pPr eaLnBrk="1" hangingPunct="1"/>
            <a:r>
              <a:rPr lang="en-US" dirty="0" smtClean="0"/>
              <a:t>Chapter 15 – Statistical Treatment of Lineage Markers</a:t>
            </a:r>
          </a:p>
        </p:txBody>
      </p:sp>
      <p:sp>
        <p:nvSpPr>
          <p:cNvPr id="4099" name="Subtitle 3"/>
          <p:cNvSpPr>
            <a:spLocks noGrp="1"/>
          </p:cNvSpPr>
          <p:nvPr>
            <p:ph type="subTitle" idx="1"/>
          </p:nvPr>
        </p:nvSpPr>
        <p:spPr/>
        <p:txBody>
          <a:bodyPr/>
          <a:lstStyle/>
          <a:p>
            <a:pPr eaLnBrk="1" hangingPunct="1"/>
            <a:endParaRPr lang="en-US" smtClean="0"/>
          </a:p>
        </p:txBody>
      </p:sp>
    </p:spTree>
    <p:custDataLst>
      <p:tags r:id="rId1"/>
    </p:custDataLst>
    <p:extLst>
      <p:ext uri="{BB962C8B-B14F-4D97-AF65-F5344CB8AC3E}">
        <p14:creationId xmlns:p14="http://schemas.microsoft.com/office/powerpoint/2010/main" val="43432822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16" name="Rectangle 80"/>
          <p:cNvSpPr>
            <a:spLocks noGrp="1" noChangeArrowheads="1"/>
          </p:cNvSpPr>
          <p:nvPr>
            <p:ph type="title"/>
          </p:nvPr>
        </p:nvSpPr>
        <p:spPr>
          <a:xfrm>
            <a:off x="1054689" y="109210"/>
            <a:ext cx="7622586" cy="838200"/>
          </a:xfrm>
        </p:spPr>
        <p:txBody>
          <a:bodyPr>
            <a:normAutofit/>
          </a:bodyPr>
          <a:lstStyle/>
          <a:p>
            <a:r>
              <a:rPr lang="en-US" dirty="0"/>
              <a:t>Different Inheritance Patterns</a:t>
            </a:r>
          </a:p>
        </p:txBody>
      </p:sp>
      <p:grpSp>
        <p:nvGrpSpPr>
          <p:cNvPr id="12" name="Group 11"/>
          <p:cNvGrpSpPr/>
          <p:nvPr/>
        </p:nvGrpSpPr>
        <p:grpSpPr>
          <a:xfrm>
            <a:off x="76200" y="1524000"/>
            <a:ext cx="8831262" cy="4375150"/>
            <a:chOff x="76200" y="1524000"/>
            <a:chExt cx="8831262" cy="4375150"/>
          </a:xfrm>
        </p:grpSpPr>
        <p:grpSp>
          <p:nvGrpSpPr>
            <p:cNvPr id="2" name="Group 2"/>
            <p:cNvGrpSpPr>
              <a:grpSpLocks/>
            </p:cNvGrpSpPr>
            <p:nvPr/>
          </p:nvGrpSpPr>
          <p:grpSpPr bwMode="auto">
            <a:xfrm>
              <a:off x="3414712" y="2528888"/>
              <a:ext cx="2381250" cy="1836737"/>
              <a:chOff x="1943" y="783"/>
              <a:chExt cx="1500" cy="1157"/>
            </a:xfrm>
          </p:grpSpPr>
          <p:sp>
            <p:nvSpPr>
              <p:cNvPr id="39939" name="Line 3"/>
              <p:cNvSpPr>
                <a:spLocks noChangeShapeType="1"/>
              </p:cNvSpPr>
              <p:nvPr/>
            </p:nvSpPr>
            <p:spPr bwMode="auto">
              <a:xfrm>
                <a:off x="2919" y="1122"/>
                <a:ext cx="427" cy="2"/>
              </a:xfrm>
              <a:prstGeom prst="line">
                <a:avLst/>
              </a:prstGeom>
              <a:noFill/>
              <a:ln w="9525">
                <a:solidFill>
                  <a:schemeClr val="tx1"/>
                </a:solidFill>
                <a:round/>
                <a:headEnd/>
                <a:tailEnd/>
              </a:ln>
              <a:effectLst/>
            </p:spPr>
            <p:txBody>
              <a:bodyPr/>
              <a:lstStyle/>
              <a:p>
                <a:endParaRPr lang="en-US"/>
              </a:p>
            </p:txBody>
          </p:sp>
          <p:sp>
            <p:nvSpPr>
              <p:cNvPr id="39940" name="Rectangle 4"/>
              <p:cNvSpPr>
                <a:spLocks noChangeArrowheads="1"/>
              </p:cNvSpPr>
              <p:nvPr/>
            </p:nvSpPr>
            <p:spPr bwMode="auto">
              <a:xfrm>
                <a:off x="2814" y="78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39941" name="Line 5"/>
              <p:cNvSpPr>
                <a:spLocks noChangeShapeType="1"/>
              </p:cNvSpPr>
              <p:nvPr/>
            </p:nvSpPr>
            <p:spPr bwMode="auto">
              <a:xfrm>
                <a:off x="2910" y="980"/>
                <a:ext cx="0" cy="144"/>
              </a:xfrm>
              <a:prstGeom prst="line">
                <a:avLst/>
              </a:prstGeom>
              <a:noFill/>
              <a:ln w="9525">
                <a:solidFill>
                  <a:schemeClr val="tx1"/>
                </a:solidFill>
                <a:round/>
                <a:headEnd/>
                <a:tailEnd/>
              </a:ln>
              <a:effectLst/>
            </p:spPr>
            <p:txBody>
              <a:bodyPr/>
              <a:lstStyle/>
              <a:p>
                <a:endParaRPr lang="en-US"/>
              </a:p>
            </p:txBody>
          </p:sp>
          <p:sp>
            <p:nvSpPr>
              <p:cNvPr id="39942" name="Line 6"/>
              <p:cNvSpPr>
                <a:spLocks noChangeShapeType="1"/>
              </p:cNvSpPr>
              <p:nvPr/>
            </p:nvSpPr>
            <p:spPr bwMode="auto">
              <a:xfrm>
                <a:off x="3347" y="980"/>
                <a:ext cx="0" cy="144"/>
              </a:xfrm>
              <a:prstGeom prst="line">
                <a:avLst/>
              </a:prstGeom>
              <a:noFill/>
              <a:ln w="9525">
                <a:solidFill>
                  <a:schemeClr val="tx1"/>
                </a:solidFill>
                <a:round/>
                <a:headEnd/>
                <a:tailEnd/>
              </a:ln>
              <a:effectLst/>
            </p:spPr>
            <p:txBody>
              <a:bodyPr/>
              <a:lstStyle/>
              <a:p>
                <a:endParaRPr lang="en-US"/>
              </a:p>
            </p:txBody>
          </p:sp>
          <p:sp>
            <p:nvSpPr>
              <p:cNvPr id="39943" name="Oval 7"/>
              <p:cNvSpPr>
                <a:spLocks noChangeArrowheads="1"/>
              </p:cNvSpPr>
              <p:nvPr/>
            </p:nvSpPr>
            <p:spPr bwMode="auto">
              <a:xfrm>
                <a:off x="3251" y="788"/>
                <a:ext cx="192" cy="192"/>
              </a:xfrm>
              <a:prstGeom prst="ellipse">
                <a:avLst/>
              </a:prstGeom>
              <a:noFill/>
              <a:ln w="9525">
                <a:solidFill>
                  <a:schemeClr val="tx1"/>
                </a:solidFill>
                <a:round/>
                <a:headEnd/>
                <a:tailEnd/>
              </a:ln>
              <a:effectLst/>
            </p:spPr>
            <p:txBody>
              <a:bodyPr wrap="none" anchor="ctr"/>
              <a:lstStyle/>
              <a:p>
                <a:endParaRPr lang="en-US"/>
              </a:p>
            </p:txBody>
          </p:sp>
          <p:sp>
            <p:nvSpPr>
              <p:cNvPr id="39944" name="Rectangle 8"/>
              <p:cNvSpPr>
                <a:spLocks noChangeArrowheads="1"/>
              </p:cNvSpPr>
              <p:nvPr/>
            </p:nvSpPr>
            <p:spPr bwMode="auto">
              <a:xfrm>
                <a:off x="2179" y="1268"/>
                <a:ext cx="192" cy="192"/>
              </a:xfrm>
              <a:prstGeom prst="rect">
                <a:avLst/>
              </a:prstGeom>
              <a:solidFill>
                <a:srgbClr val="00B050"/>
              </a:solidFill>
              <a:ln w="9525">
                <a:solidFill>
                  <a:schemeClr val="tx1"/>
                </a:solidFill>
                <a:miter lim="800000"/>
                <a:headEnd/>
                <a:tailEnd/>
              </a:ln>
              <a:effectLst/>
            </p:spPr>
            <p:txBody>
              <a:bodyPr wrap="none" anchor="ctr"/>
              <a:lstStyle/>
              <a:p>
                <a:endParaRPr lang="en-US"/>
              </a:p>
            </p:txBody>
          </p:sp>
          <p:sp>
            <p:nvSpPr>
              <p:cNvPr id="39945" name="Line 9"/>
              <p:cNvSpPr>
                <a:spLocks noChangeShapeType="1"/>
              </p:cNvSpPr>
              <p:nvPr/>
            </p:nvSpPr>
            <p:spPr bwMode="auto">
              <a:xfrm>
                <a:off x="2275" y="1124"/>
                <a:ext cx="0" cy="144"/>
              </a:xfrm>
              <a:prstGeom prst="line">
                <a:avLst/>
              </a:prstGeom>
              <a:noFill/>
              <a:ln w="9525">
                <a:solidFill>
                  <a:schemeClr val="tx1"/>
                </a:solidFill>
                <a:round/>
                <a:headEnd/>
                <a:tailEnd/>
              </a:ln>
              <a:effectLst/>
            </p:spPr>
            <p:txBody>
              <a:bodyPr/>
              <a:lstStyle/>
              <a:p>
                <a:endParaRPr lang="en-US"/>
              </a:p>
            </p:txBody>
          </p:sp>
          <p:sp>
            <p:nvSpPr>
              <p:cNvPr id="39946" name="Line 10"/>
              <p:cNvSpPr>
                <a:spLocks noChangeShapeType="1"/>
              </p:cNvSpPr>
              <p:nvPr/>
            </p:nvSpPr>
            <p:spPr bwMode="auto">
              <a:xfrm>
                <a:off x="2275" y="1604"/>
                <a:ext cx="864" cy="0"/>
              </a:xfrm>
              <a:prstGeom prst="line">
                <a:avLst/>
              </a:prstGeom>
              <a:noFill/>
              <a:ln w="9525">
                <a:solidFill>
                  <a:schemeClr val="tx1"/>
                </a:solidFill>
                <a:round/>
                <a:headEnd/>
                <a:tailEnd/>
              </a:ln>
              <a:effectLst/>
            </p:spPr>
            <p:txBody>
              <a:bodyPr/>
              <a:lstStyle/>
              <a:p>
                <a:endParaRPr lang="en-US"/>
              </a:p>
            </p:txBody>
          </p:sp>
          <p:sp>
            <p:nvSpPr>
              <p:cNvPr id="39947" name="Line 11"/>
              <p:cNvSpPr>
                <a:spLocks noChangeShapeType="1"/>
              </p:cNvSpPr>
              <p:nvPr/>
            </p:nvSpPr>
            <p:spPr bwMode="auto">
              <a:xfrm>
                <a:off x="3139" y="1460"/>
                <a:ext cx="0" cy="144"/>
              </a:xfrm>
              <a:prstGeom prst="line">
                <a:avLst/>
              </a:prstGeom>
              <a:noFill/>
              <a:ln w="9525">
                <a:solidFill>
                  <a:schemeClr val="tx1"/>
                </a:solidFill>
                <a:round/>
                <a:headEnd/>
                <a:tailEnd/>
              </a:ln>
              <a:effectLst/>
            </p:spPr>
            <p:txBody>
              <a:bodyPr/>
              <a:lstStyle/>
              <a:p>
                <a:endParaRPr lang="en-US"/>
              </a:p>
            </p:txBody>
          </p:sp>
          <p:sp>
            <p:nvSpPr>
              <p:cNvPr id="39948" name="Line 12"/>
              <p:cNvSpPr>
                <a:spLocks noChangeShapeType="1"/>
              </p:cNvSpPr>
              <p:nvPr/>
            </p:nvSpPr>
            <p:spPr bwMode="auto">
              <a:xfrm>
                <a:off x="2275" y="1460"/>
                <a:ext cx="0" cy="144"/>
              </a:xfrm>
              <a:prstGeom prst="line">
                <a:avLst/>
              </a:prstGeom>
              <a:noFill/>
              <a:ln w="9525">
                <a:solidFill>
                  <a:schemeClr val="tx1"/>
                </a:solidFill>
                <a:round/>
                <a:headEnd/>
                <a:tailEnd/>
              </a:ln>
              <a:effectLst/>
            </p:spPr>
            <p:txBody>
              <a:bodyPr/>
              <a:lstStyle/>
              <a:p>
                <a:endParaRPr lang="en-US"/>
              </a:p>
            </p:txBody>
          </p:sp>
          <p:sp>
            <p:nvSpPr>
              <p:cNvPr id="39949" name="Oval 13"/>
              <p:cNvSpPr>
                <a:spLocks noChangeArrowheads="1"/>
              </p:cNvSpPr>
              <p:nvPr/>
            </p:nvSpPr>
            <p:spPr bwMode="auto">
              <a:xfrm>
                <a:off x="3043" y="1268"/>
                <a:ext cx="192" cy="192"/>
              </a:xfrm>
              <a:prstGeom prst="ellipse">
                <a:avLst/>
              </a:prstGeom>
              <a:noFill/>
              <a:ln w="9525">
                <a:solidFill>
                  <a:schemeClr val="tx1"/>
                </a:solidFill>
                <a:round/>
                <a:headEnd/>
                <a:tailEnd/>
              </a:ln>
              <a:effectLst/>
            </p:spPr>
            <p:txBody>
              <a:bodyPr wrap="none" anchor="ctr"/>
              <a:lstStyle/>
              <a:p>
                <a:endParaRPr lang="en-US"/>
              </a:p>
            </p:txBody>
          </p:sp>
          <p:sp>
            <p:nvSpPr>
              <p:cNvPr id="39950" name="Rectangle 14"/>
              <p:cNvSpPr>
                <a:spLocks noChangeArrowheads="1"/>
              </p:cNvSpPr>
              <p:nvPr/>
            </p:nvSpPr>
            <p:spPr bwMode="auto">
              <a:xfrm>
                <a:off x="2659" y="1748"/>
                <a:ext cx="192" cy="192"/>
              </a:xfrm>
              <a:prstGeom prst="rect">
                <a:avLst/>
              </a:prstGeom>
              <a:solidFill>
                <a:srgbClr val="00B050"/>
              </a:solidFill>
              <a:ln w="9525">
                <a:solidFill>
                  <a:schemeClr val="tx1"/>
                </a:solidFill>
                <a:miter lim="800000"/>
                <a:headEnd/>
                <a:tailEnd/>
              </a:ln>
              <a:effectLst/>
            </p:spPr>
            <p:txBody>
              <a:bodyPr wrap="none" anchor="ctr"/>
              <a:lstStyle/>
              <a:p>
                <a:endParaRPr lang="en-US"/>
              </a:p>
            </p:txBody>
          </p:sp>
          <p:sp>
            <p:nvSpPr>
              <p:cNvPr id="39951" name="Line 15"/>
              <p:cNvSpPr>
                <a:spLocks noChangeShapeType="1"/>
              </p:cNvSpPr>
              <p:nvPr/>
            </p:nvSpPr>
            <p:spPr bwMode="auto">
              <a:xfrm>
                <a:off x="2755" y="1604"/>
                <a:ext cx="0" cy="144"/>
              </a:xfrm>
              <a:prstGeom prst="line">
                <a:avLst/>
              </a:prstGeom>
              <a:noFill/>
              <a:ln w="9525">
                <a:solidFill>
                  <a:schemeClr val="tx1"/>
                </a:solidFill>
                <a:round/>
                <a:headEnd/>
                <a:tailEnd/>
              </a:ln>
              <a:effectLst/>
            </p:spPr>
            <p:txBody>
              <a:bodyPr/>
              <a:lstStyle/>
              <a:p>
                <a:endParaRPr lang="en-US"/>
              </a:p>
            </p:txBody>
          </p:sp>
          <p:sp>
            <p:nvSpPr>
              <p:cNvPr id="39952" name="Line 16"/>
              <p:cNvSpPr>
                <a:spLocks noChangeShapeType="1"/>
              </p:cNvSpPr>
              <p:nvPr/>
            </p:nvSpPr>
            <p:spPr bwMode="auto">
              <a:xfrm>
                <a:off x="3152" y="1122"/>
                <a:ext cx="0" cy="144"/>
              </a:xfrm>
              <a:prstGeom prst="line">
                <a:avLst/>
              </a:prstGeom>
              <a:noFill/>
              <a:ln w="9525">
                <a:solidFill>
                  <a:schemeClr val="tx1"/>
                </a:solidFill>
                <a:round/>
                <a:headEnd/>
                <a:tailEnd/>
              </a:ln>
              <a:effectLst/>
            </p:spPr>
            <p:txBody>
              <a:bodyPr/>
              <a:lstStyle/>
              <a:p>
                <a:endParaRPr lang="en-US"/>
              </a:p>
            </p:txBody>
          </p:sp>
          <p:sp>
            <p:nvSpPr>
              <p:cNvPr id="39953" name="Line 17"/>
              <p:cNvSpPr>
                <a:spLocks noChangeShapeType="1"/>
              </p:cNvSpPr>
              <p:nvPr/>
            </p:nvSpPr>
            <p:spPr bwMode="auto">
              <a:xfrm>
                <a:off x="2048" y="1117"/>
                <a:ext cx="427" cy="2"/>
              </a:xfrm>
              <a:prstGeom prst="line">
                <a:avLst/>
              </a:prstGeom>
              <a:noFill/>
              <a:ln w="9525">
                <a:solidFill>
                  <a:schemeClr val="tx1"/>
                </a:solidFill>
                <a:round/>
                <a:headEnd/>
                <a:tailEnd/>
              </a:ln>
              <a:effectLst/>
            </p:spPr>
            <p:txBody>
              <a:bodyPr/>
              <a:lstStyle/>
              <a:p>
                <a:endParaRPr lang="en-US"/>
              </a:p>
            </p:txBody>
          </p:sp>
          <p:grpSp>
            <p:nvGrpSpPr>
              <p:cNvPr id="3" name="Group 18"/>
              <p:cNvGrpSpPr>
                <a:grpSpLocks/>
              </p:cNvGrpSpPr>
              <p:nvPr/>
            </p:nvGrpSpPr>
            <p:grpSpPr bwMode="auto">
              <a:xfrm>
                <a:off x="1943" y="783"/>
                <a:ext cx="192" cy="336"/>
                <a:chOff x="2122" y="1536"/>
                <a:chExt cx="192" cy="336"/>
              </a:xfrm>
            </p:grpSpPr>
            <p:sp>
              <p:nvSpPr>
                <p:cNvPr id="39955" name="Rectangle 19"/>
                <p:cNvSpPr>
                  <a:spLocks noChangeArrowheads="1"/>
                </p:cNvSpPr>
                <p:nvPr/>
              </p:nvSpPr>
              <p:spPr bwMode="auto">
                <a:xfrm>
                  <a:off x="2122" y="1536"/>
                  <a:ext cx="192" cy="192"/>
                </a:xfrm>
                <a:prstGeom prst="rect">
                  <a:avLst/>
                </a:prstGeom>
                <a:solidFill>
                  <a:srgbClr val="00B050"/>
                </a:solidFill>
                <a:ln w="9525">
                  <a:solidFill>
                    <a:schemeClr val="tx1"/>
                  </a:solidFill>
                  <a:miter lim="800000"/>
                  <a:headEnd/>
                  <a:tailEnd/>
                </a:ln>
                <a:effectLst/>
              </p:spPr>
              <p:txBody>
                <a:bodyPr wrap="none" anchor="ctr"/>
                <a:lstStyle/>
                <a:p>
                  <a:endParaRPr lang="en-US"/>
                </a:p>
              </p:txBody>
            </p:sp>
            <p:sp>
              <p:nvSpPr>
                <p:cNvPr id="39956" name="Line 20"/>
                <p:cNvSpPr>
                  <a:spLocks noChangeShapeType="1"/>
                </p:cNvSpPr>
                <p:nvPr/>
              </p:nvSpPr>
              <p:spPr bwMode="auto">
                <a:xfrm>
                  <a:off x="2218" y="1728"/>
                  <a:ext cx="0" cy="144"/>
                </a:xfrm>
                <a:prstGeom prst="line">
                  <a:avLst/>
                </a:prstGeom>
                <a:noFill/>
                <a:ln w="9525">
                  <a:solidFill>
                    <a:schemeClr val="tx1"/>
                  </a:solidFill>
                  <a:round/>
                  <a:headEnd/>
                  <a:tailEnd/>
                </a:ln>
                <a:effectLst/>
              </p:spPr>
              <p:txBody>
                <a:bodyPr/>
                <a:lstStyle/>
                <a:p>
                  <a:endParaRPr lang="en-US"/>
                </a:p>
              </p:txBody>
            </p:sp>
          </p:grpSp>
          <p:grpSp>
            <p:nvGrpSpPr>
              <p:cNvPr id="4" name="Group 21"/>
              <p:cNvGrpSpPr>
                <a:grpSpLocks/>
              </p:cNvGrpSpPr>
              <p:nvPr/>
            </p:nvGrpSpPr>
            <p:grpSpPr bwMode="auto">
              <a:xfrm>
                <a:off x="2380" y="783"/>
                <a:ext cx="192" cy="336"/>
                <a:chOff x="1258" y="1536"/>
                <a:chExt cx="192" cy="336"/>
              </a:xfrm>
            </p:grpSpPr>
            <p:sp>
              <p:nvSpPr>
                <p:cNvPr id="39958" name="Line 22"/>
                <p:cNvSpPr>
                  <a:spLocks noChangeShapeType="1"/>
                </p:cNvSpPr>
                <p:nvPr/>
              </p:nvSpPr>
              <p:spPr bwMode="auto">
                <a:xfrm>
                  <a:off x="1354" y="1728"/>
                  <a:ext cx="0" cy="144"/>
                </a:xfrm>
                <a:prstGeom prst="line">
                  <a:avLst/>
                </a:prstGeom>
                <a:noFill/>
                <a:ln w="9525">
                  <a:solidFill>
                    <a:schemeClr val="tx1"/>
                  </a:solidFill>
                  <a:round/>
                  <a:headEnd/>
                  <a:tailEnd/>
                </a:ln>
                <a:effectLst/>
              </p:spPr>
              <p:txBody>
                <a:bodyPr/>
                <a:lstStyle/>
                <a:p>
                  <a:endParaRPr lang="en-US"/>
                </a:p>
              </p:txBody>
            </p:sp>
            <p:sp>
              <p:nvSpPr>
                <p:cNvPr id="39959" name="Oval 23"/>
                <p:cNvSpPr>
                  <a:spLocks noChangeArrowheads="1"/>
                </p:cNvSpPr>
                <p:nvPr/>
              </p:nvSpPr>
              <p:spPr bwMode="auto">
                <a:xfrm>
                  <a:off x="1258" y="1536"/>
                  <a:ext cx="192" cy="192"/>
                </a:xfrm>
                <a:prstGeom prst="ellipse">
                  <a:avLst/>
                </a:prstGeom>
                <a:noFill/>
                <a:ln w="9525">
                  <a:solidFill>
                    <a:schemeClr val="tx1"/>
                  </a:solidFill>
                  <a:round/>
                  <a:headEnd/>
                  <a:tailEnd/>
                </a:ln>
                <a:effectLst/>
              </p:spPr>
              <p:txBody>
                <a:bodyPr wrap="none" anchor="ctr"/>
                <a:lstStyle/>
                <a:p>
                  <a:endParaRPr lang="en-US"/>
                </a:p>
              </p:txBody>
            </p:sp>
          </p:grpSp>
        </p:grpSp>
        <p:grpSp>
          <p:nvGrpSpPr>
            <p:cNvPr id="5" name="Group 24"/>
            <p:cNvGrpSpPr>
              <a:grpSpLocks/>
            </p:cNvGrpSpPr>
            <p:nvPr/>
          </p:nvGrpSpPr>
          <p:grpSpPr bwMode="auto">
            <a:xfrm>
              <a:off x="6296025" y="2563813"/>
              <a:ext cx="2381250" cy="1836737"/>
              <a:chOff x="3809" y="805"/>
              <a:chExt cx="1500" cy="1157"/>
            </a:xfrm>
          </p:grpSpPr>
          <p:sp>
            <p:nvSpPr>
              <p:cNvPr id="39961" name="Line 25"/>
              <p:cNvSpPr>
                <a:spLocks noChangeShapeType="1"/>
              </p:cNvSpPr>
              <p:nvPr/>
            </p:nvSpPr>
            <p:spPr bwMode="auto">
              <a:xfrm>
                <a:off x="4785" y="1144"/>
                <a:ext cx="427" cy="2"/>
              </a:xfrm>
              <a:prstGeom prst="line">
                <a:avLst/>
              </a:prstGeom>
              <a:noFill/>
              <a:ln w="9525">
                <a:solidFill>
                  <a:schemeClr val="tx1"/>
                </a:solidFill>
                <a:round/>
                <a:headEnd/>
                <a:tailEnd/>
              </a:ln>
              <a:effectLst/>
            </p:spPr>
            <p:txBody>
              <a:bodyPr/>
              <a:lstStyle/>
              <a:p>
                <a:endParaRPr lang="en-US"/>
              </a:p>
            </p:txBody>
          </p:sp>
          <p:sp>
            <p:nvSpPr>
              <p:cNvPr id="39962" name="Rectangle 26"/>
              <p:cNvSpPr>
                <a:spLocks noChangeArrowheads="1"/>
              </p:cNvSpPr>
              <p:nvPr/>
            </p:nvSpPr>
            <p:spPr bwMode="auto">
              <a:xfrm>
                <a:off x="4680" y="81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39963" name="Line 27"/>
              <p:cNvSpPr>
                <a:spLocks noChangeShapeType="1"/>
              </p:cNvSpPr>
              <p:nvPr/>
            </p:nvSpPr>
            <p:spPr bwMode="auto">
              <a:xfrm>
                <a:off x="4776" y="1002"/>
                <a:ext cx="0" cy="144"/>
              </a:xfrm>
              <a:prstGeom prst="line">
                <a:avLst/>
              </a:prstGeom>
              <a:noFill/>
              <a:ln w="9525">
                <a:solidFill>
                  <a:schemeClr val="tx1"/>
                </a:solidFill>
                <a:round/>
                <a:headEnd/>
                <a:tailEnd/>
              </a:ln>
              <a:effectLst/>
            </p:spPr>
            <p:txBody>
              <a:bodyPr/>
              <a:lstStyle/>
              <a:p>
                <a:endParaRPr lang="en-US"/>
              </a:p>
            </p:txBody>
          </p:sp>
          <p:sp>
            <p:nvSpPr>
              <p:cNvPr id="39964" name="Line 28"/>
              <p:cNvSpPr>
                <a:spLocks noChangeShapeType="1"/>
              </p:cNvSpPr>
              <p:nvPr/>
            </p:nvSpPr>
            <p:spPr bwMode="auto">
              <a:xfrm>
                <a:off x="5213" y="1002"/>
                <a:ext cx="0" cy="144"/>
              </a:xfrm>
              <a:prstGeom prst="line">
                <a:avLst/>
              </a:prstGeom>
              <a:noFill/>
              <a:ln w="9525">
                <a:solidFill>
                  <a:schemeClr val="tx1"/>
                </a:solidFill>
                <a:round/>
                <a:headEnd/>
                <a:tailEnd/>
              </a:ln>
              <a:effectLst/>
            </p:spPr>
            <p:txBody>
              <a:bodyPr/>
              <a:lstStyle/>
              <a:p>
                <a:endParaRPr lang="en-US"/>
              </a:p>
            </p:txBody>
          </p:sp>
          <p:sp>
            <p:nvSpPr>
              <p:cNvPr id="39965" name="Oval 29"/>
              <p:cNvSpPr>
                <a:spLocks noChangeArrowheads="1"/>
              </p:cNvSpPr>
              <p:nvPr/>
            </p:nvSpPr>
            <p:spPr bwMode="auto">
              <a:xfrm>
                <a:off x="5117" y="810"/>
                <a:ext cx="192" cy="19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9966" name="Rectangle 30"/>
              <p:cNvSpPr>
                <a:spLocks noChangeArrowheads="1"/>
              </p:cNvSpPr>
              <p:nvPr/>
            </p:nvSpPr>
            <p:spPr bwMode="auto">
              <a:xfrm>
                <a:off x="4045" y="129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39967" name="Line 31"/>
              <p:cNvSpPr>
                <a:spLocks noChangeShapeType="1"/>
              </p:cNvSpPr>
              <p:nvPr/>
            </p:nvSpPr>
            <p:spPr bwMode="auto">
              <a:xfrm>
                <a:off x="4141" y="1146"/>
                <a:ext cx="0" cy="144"/>
              </a:xfrm>
              <a:prstGeom prst="line">
                <a:avLst/>
              </a:prstGeom>
              <a:noFill/>
              <a:ln w="9525">
                <a:solidFill>
                  <a:schemeClr val="tx1"/>
                </a:solidFill>
                <a:round/>
                <a:headEnd/>
                <a:tailEnd/>
              </a:ln>
              <a:effectLst/>
            </p:spPr>
            <p:txBody>
              <a:bodyPr/>
              <a:lstStyle/>
              <a:p>
                <a:endParaRPr lang="en-US"/>
              </a:p>
            </p:txBody>
          </p:sp>
          <p:sp>
            <p:nvSpPr>
              <p:cNvPr id="39968" name="Line 32"/>
              <p:cNvSpPr>
                <a:spLocks noChangeShapeType="1"/>
              </p:cNvSpPr>
              <p:nvPr/>
            </p:nvSpPr>
            <p:spPr bwMode="auto">
              <a:xfrm>
                <a:off x="4141" y="1626"/>
                <a:ext cx="864" cy="0"/>
              </a:xfrm>
              <a:prstGeom prst="line">
                <a:avLst/>
              </a:prstGeom>
              <a:noFill/>
              <a:ln w="9525">
                <a:solidFill>
                  <a:schemeClr val="tx1"/>
                </a:solidFill>
                <a:round/>
                <a:headEnd/>
                <a:tailEnd/>
              </a:ln>
              <a:effectLst/>
            </p:spPr>
            <p:txBody>
              <a:bodyPr/>
              <a:lstStyle/>
              <a:p>
                <a:endParaRPr lang="en-US"/>
              </a:p>
            </p:txBody>
          </p:sp>
          <p:sp>
            <p:nvSpPr>
              <p:cNvPr id="39969" name="Line 33"/>
              <p:cNvSpPr>
                <a:spLocks noChangeShapeType="1"/>
              </p:cNvSpPr>
              <p:nvPr/>
            </p:nvSpPr>
            <p:spPr bwMode="auto">
              <a:xfrm>
                <a:off x="5005" y="1482"/>
                <a:ext cx="0" cy="144"/>
              </a:xfrm>
              <a:prstGeom prst="line">
                <a:avLst/>
              </a:prstGeom>
              <a:noFill/>
              <a:ln w="9525">
                <a:solidFill>
                  <a:schemeClr val="tx1"/>
                </a:solidFill>
                <a:round/>
                <a:headEnd/>
                <a:tailEnd/>
              </a:ln>
              <a:effectLst/>
            </p:spPr>
            <p:txBody>
              <a:bodyPr/>
              <a:lstStyle/>
              <a:p>
                <a:endParaRPr lang="en-US"/>
              </a:p>
            </p:txBody>
          </p:sp>
          <p:sp>
            <p:nvSpPr>
              <p:cNvPr id="39970" name="Line 34"/>
              <p:cNvSpPr>
                <a:spLocks noChangeShapeType="1"/>
              </p:cNvSpPr>
              <p:nvPr/>
            </p:nvSpPr>
            <p:spPr bwMode="auto">
              <a:xfrm>
                <a:off x="4141" y="1482"/>
                <a:ext cx="0" cy="144"/>
              </a:xfrm>
              <a:prstGeom prst="line">
                <a:avLst/>
              </a:prstGeom>
              <a:noFill/>
              <a:ln w="9525">
                <a:solidFill>
                  <a:schemeClr val="tx1"/>
                </a:solidFill>
                <a:round/>
                <a:headEnd/>
                <a:tailEnd/>
              </a:ln>
              <a:effectLst/>
            </p:spPr>
            <p:txBody>
              <a:bodyPr/>
              <a:lstStyle/>
              <a:p>
                <a:endParaRPr lang="en-US"/>
              </a:p>
            </p:txBody>
          </p:sp>
          <p:sp>
            <p:nvSpPr>
              <p:cNvPr id="39971" name="Oval 35"/>
              <p:cNvSpPr>
                <a:spLocks noChangeArrowheads="1"/>
              </p:cNvSpPr>
              <p:nvPr/>
            </p:nvSpPr>
            <p:spPr bwMode="auto">
              <a:xfrm>
                <a:off x="4909" y="1290"/>
                <a:ext cx="192" cy="19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9972" name="Rectangle 36"/>
              <p:cNvSpPr>
                <a:spLocks noChangeArrowheads="1"/>
              </p:cNvSpPr>
              <p:nvPr/>
            </p:nvSpPr>
            <p:spPr bwMode="auto">
              <a:xfrm>
                <a:off x="4525" y="1770"/>
                <a:ext cx="192" cy="19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9973" name="Line 37"/>
              <p:cNvSpPr>
                <a:spLocks noChangeShapeType="1"/>
              </p:cNvSpPr>
              <p:nvPr/>
            </p:nvSpPr>
            <p:spPr bwMode="auto">
              <a:xfrm>
                <a:off x="4621" y="1626"/>
                <a:ext cx="0" cy="144"/>
              </a:xfrm>
              <a:prstGeom prst="line">
                <a:avLst/>
              </a:prstGeom>
              <a:noFill/>
              <a:ln w="9525">
                <a:solidFill>
                  <a:schemeClr val="tx1"/>
                </a:solidFill>
                <a:round/>
                <a:headEnd/>
                <a:tailEnd/>
              </a:ln>
              <a:effectLst/>
            </p:spPr>
            <p:txBody>
              <a:bodyPr/>
              <a:lstStyle/>
              <a:p>
                <a:endParaRPr lang="en-US"/>
              </a:p>
            </p:txBody>
          </p:sp>
          <p:sp>
            <p:nvSpPr>
              <p:cNvPr id="39974" name="Line 38"/>
              <p:cNvSpPr>
                <a:spLocks noChangeShapeType="1"/>
              </p:cNvSpPr>
              <p:nvPr/>
            </p:nvSpPr>
            <p:spPr bwMode="auto">
              <a:xfrm>
                <a:off x="5018" y="1144"/>
                <a:ext cx="0" cy="144"/>
              </a:xfrm>
              <a:prstGeom prst="line">
                <a:avLst/>
              </a:prstGeom>
              <a:noFill/>
              <a:ln w="9525">
                <a:solidFill>
                  <a:schemeClr val="tx1"/>
                </a:solidFill>
                <a:round/>
                <a:headEnd/>
                <a:tailEnd/>
              </a:ln>
              <a:effectLst/>
            </p:spPr>
            <p:txBody>
              <a:bodyPr/>
              <a:lstStyle/>
              <a:p>
                <a:endParaRPr lang="en-US"/>
              </a:p>
            </p:txBody>
          </p:sp>
          <p:sp>
            <p:nvSpPr>
              <p:cNvPr id="39975" name="Line 39"/>
              <p:cNvSpPr>
                <a:spLocks noChangeShapeType="1"/>
              </p:cNvSpPr>
              <p:nvPr/>
            </p:nvSpPr>
            <p:spPr bwMode="auto">
              <a:xfrm>
                <a:off x="3914" y="1139"/>
                <a:ext cx="427" cy="2"/>
              </a:xfrm>
              <a:prstGeom prst="line">
                <a:avLst/>
              </a:prstGeom>
              <a:noFill/>
              <a:ln w="9525">
                <a:solidFill>
                  <a:schemeClr val="tx1"/>
                </a:solidFill>
                <a:round/>
                <a:headEnd/>
                <a:tailEnd/>
              </a:ln>
              <a:effectLst/>
            </p:spPr>
            <p:txBody>
              <a:bodyPr/>
              <a:lstStyle/>
              <a:p>
                <a:endParaRPr lang="en-US"/>
              </a:p>
            </p:txBody>
          </p:sp>
          <p:grpSp>
            <p:nvGrpSpPr>
              <p:cNvPr id="6" name="Group 40"/>
              <p:cNvGrpSpPr>
                <a:grpSpLocks/>
              </p:cNvGrpSpPr>
              <p:nvPr/>
            </p:nvGrpSpPr>
            <p:grpSpPr bwMode="auto">
              <a:xfrm>
                <a:off x="3809" y="805"/>
                <a:ext cx="192" cy="336"/>
                <a:chOff x="2122" y="1536"/>
                <a:chExt cx="192" cy="336"/>
              </a:xfrm>
            </p:grpSpPr>
            <p:sp>
              <p:nvSpPr>
                <p:cNvPr id="39977" name="Rectangle 41"/>
                <p:cNvSpPr>
                  <a:spLocks noChangeArrowheads="1"/>
                </p:cNvSpPr>
                <p:nvPr/>
              </p:nvSpPr>
              <p:spPr bwMode="auto">
                <a:xfrm>
                  <a:off x="2122" y="153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39978" name="Line 42"/>
                <p:cNvSpPr>
                  <a:spLocks noChangeShapeType="1"/>
                </p:cNvSpPr>
                <p:nvPr/>
              </p:nvSpPr>
              <p:spPr bwMode="auto">
                <a:xfrm>
                  <a:off x="2218" y="1728"/>
                  <a:ext cx="0" cy="144"/>
                </a:xfrm>
                <a:prstGeom prst="line">
                  <a:avLst/>
                </a:prstGeom>
                <a:noFill/>
                <a:ln w="9525">
                  <a:solidFill>
                    <a:schemeClr val="tx1"/>
                  </a:solidFill>
                  <a:round/>
                  <a:headEnd/>
                  <a:tailEnd/>
                </a:ln>
                <a:effectLst/>
              </p:spPr>
              <p:txBody>
                <a:bodyPr/>
                <a:lstStyle/>
                <a:p>
                  <a:endParaRPr lang="en-US"/>
                </a:p>
              </p:txBody>
            </p:sp>
          </p:grpSp>
          <p:grpSp>
            <p:nvGrpSpPr>
              <p:cNvPr id="7" name="Group 43"/>
              <p:cNvGrpSpPr>
                <a:grpSpLocks/>
              </p:cNvGrpSpPr>
              <p:nvPr/>
            </p:nvGrpSpPr>
            <p:grpSpPr bwMode="auto">
              <a:xfrm>
                <a:off x="4246" y="805"/>
                <a:ext cx="192" cy="336"/>
                <a:chOff x="1258" y="1536"/>
                <a:chExt cx="192" cy="336"/>
              </a:xfrm>
            </p:grpSpPr>
            <p:sp>
              <p:nvSpPr>
                <p:cNvPr id="39980" name="Line 44"/>
                <p:cNvSpPr>
                  <a:spLocks noChangeShapeType="1"/>
                </p:cNvSpPr>
                <p:nvPr/>
              </p:nvSpPr>
              <p:spPr bwMode="auto">
                <a:xfrm>
                  <a:off x="1354" y="1728"/>
                  <a:ext cx="0" cy="144"/>
                </a:xfrm>
                <a:prstGeom prst="line">
                  <a:avLst/>
                </a:prstGeom>
                <a:noFill/>
                <a:ln w="9525">
                  <a:solidFill>
                    <a:schemeClr val="tx1"/>
                  </a:solidFill>
                  <a:round/>
                  <a:headEnd/>
                  <a:tailEnd/>
                </a:ln>
                <a:effectLst/>
              </p:spPr>
              <p:txBody>
                <a:bodyPr/>
                <a:lstStyle/>
                <a:p>
                  <a:endParaRPr lang="en-US"/>
                </a:p>
              </p:txBody>
            </p:sp>
            <p:sp>
              <p:nvSpPr>
                <p:cNvPr id="39981" name="Oval 45"/>
                <p:cNvSpPr>
                  <a:spLocks noChangeArrowheads="1"/>
                </p:cNvSpPr>
                <p:nvPr/>
              </p:nvSpPr>
              <p:spPr bwMode="auto">
                <a:xfrm>
                  <a:off x="1258" y="1536"/>
                  <a:ext cx="192" cy="192"/>
                </a:xfrm>
                <a:prstGeom prst="ellipse">
                  <a:avLst/>
                </a:prstGeom>
                <a:noFill/>
                <a:ln w="9525">
                  <a:solidFill>
                    <a:schemeClr val="tx1"/>
                  </a:solidFill>
                  <a:round/>
                  <a:headEnd/>
                  <a:tailEnd/>
                </a:ln>
                <a:effectLst/>
              </p:spPr>
              <p:txBody>
                <a:bodyPr wrap="none" anchor="ctr"/>
                <a:lstStyle/>
                <a:p>
                  <a:endParaRPr lang="en-US"/>
                </a:p>
              </p:txBody>
            </p:sp>
          </p:grpSp>
        </p:grpSp>
        <p:sp>
          <p:nvSpPr>
            <p:cNvPr id="39982" name="Line 46"/>
            <p:cNvSpPr>
              <a:spLocks noChangeShapeType="1"/>
            </p:cNvSpPr>
            <p:nvPr/>
          </p:nvSpPr>
          <p:spPr bwMode="auto">
            <a:xfrm>
              <a:off x="2006600" y="3101975"/>
              <a:ext cx="677862" cy="3175"/>
            </a:xfrm>
            <a:prstGeom prst="line">
              <a:avLst/>
            </a:prstGeom>
            <a:noFill/>
            <a:ln w="9525">
              <a:solidFill>
                <a:schemeClr val="tx1"/>
              </a:solidFill>
              <a:round/>
              <a:headEnd/>
              <a:tailEnd/>
            </a:ln>
            <a:effectLst/>
          </p:spPr>
          <p:txBody>
            <a:bodyPr/>
            <a:lstStyle/>
            <a:p>
              <a:endParaRPr lang="en-US"/>
            </a:p>
          </p:txBody>
        </p:sp>
        <p:sp>
          <p:nvSpPr>
            <p:cNvPr id="39983" name="Rectangle 47"/>
            <p:cNvSpPr>
              <a:spLocks noChangeArrowheads="1"/>
            </p:cNvSpPr>
            <p:nvPr/>
          </p:nvSpPr>
          <p:spPr bwMode="auto">
            <a:xfrm>
              <a:off x="1839912" y="2571750"/>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984" name="Line 48"/>
            <p:cNvSpPr>
              <a:spLocks noChangeShapeType="1"/>
            </p:cNvSpPr>
            <p:nvPr/>
          </p:nvSpPr>
          <p:spPr bwMode="auto">
            <a:xfrm>
              <a:off x="1992312" y="2876550"/>
              <a:ext cx="0" cy="228600"/>
            </a:xfrm>
            <a:prstGeom prst="line">
              <a:avLst/>
            </a:prstGeom>
            <a:noFill/>
            <a:ln w="9525">
              <a:solidFill>
                <a:schemeClr val="tx1"/>
              </a:solidFill>
              <a:round/>
              <a:headEnd/>
              <a:tailEnd/>
            </a:ln>
            <a:effectLst/>
          </p:spPr>
          <p:txBody>
            <a:bodyPr/>
            <a:lstStyle/>
            <a:p>
              <a:endParaRPr lang="en-US"/>
            </a:p>
          </p:txBody>
        </p:sp>
        <p:sp>
          <p:nvSpPr>
            <p:cNvPr id="39985" name="Line 49"/>
            <p:cNvSpPr>
              <a:spLocks noChangeShapeType="1"/>
            </p:cNvSpPr>
            <p:nvPr/>
          </p:nvSpPr>
          <p:spPr bwMode="auto">
            <a:xfrm>
              <a:off x="2686050" y="2876550"/>
              <a:ext cx="0" cy="228600"/>
            </a:xfrm>
            <a:prstGeom prst="line">
              <a:avLst/>
            </a:prstGeom>
            <a:noFill/>
            <a:ln w="9525">
              <a:solidFill>
                <a:schemeClr val="tx1"/>
              </a:solidFill>
              <a:round/>
              <a:headEnd/>
              <a:tailEnd/>
            </a:ln>
            <a:effectLst/>
          </p:spPr>
          <p:txBody>
            <a:bodyPr/>
            <a:lstStyle/>
            <a:p>
              <a:endParaRPr lang="en-US"/>
            </a:p>
          </p:txBody>
        </p:sp>
        <p:sp>
          <p:nvSpPr>
            <p:cNvPr id="39986" name="Oval 50"/>
            <p:cNvSpPr>
              <a:spLocks noChangeArrowheads="1"/>
            </p:cNvSpPr>
            <p:nvPr/>
          </p:nvSpPr>
          <p:spPr bwMode="auto">
            <a:xfrm>
              <a:off x="2533650" y="25717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987" name="Rectangle 51"/>
            <p:cNvSpPr>
              <a:spLocks noChangeArrowheads="1"/>
            </p:cNvSpPr>
            <p:nvPr/>
          </p:nvSpPr>
          <p:spPr bwMode="auto">
            <a:xfrm>
              <a:off x="831850" y="3333750"/>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988" name="Line 52"/>
            <p:cNvSpPr>
              <a:spLocks noChangeShapeType="1"/>
            </p:cNvSpPr>
            <p:nvPr/>
          </p:nvSpPr>
          <p:spPr bwMode="auto">
            <a:xfrm>
              <a:off x="984250" y="3105150"/>
              <a:ext cx="0" cy="228600"/>
            </a:xfrm>
            <a:prstGeom prst="line">
              <a:avLst/>
            </a:prstGeom>
            <a:noFill/>
            <a:ln w="9525">
              <a:solidFill>
                <a:schemeClr val="tx1"/>
              </a:solidFill>
              <a:round/>
              <a:headEnd/>
              <a:tailEnd/>
            </a:ln>
            <a:effectLst/>
          </p:spPr>
          <p:txBody>
            <a:bodyPr/>
            <a:lstStyle/>
            <a:p>
              <a:endParaRPr lang="en-US"/>
            </a:p>
          </p:txBody>
        </p:sp>
        <p:sp>
          <p:nvSpPr>
            <p:cNvPr id="39989" name="Line 53"/>
            <p:cNvSpPr>
              <a:spLocks noChangeShapeType="1"/>
            </p:cNvSpPr>
            <p:nvPr/>
          </p:nvSpPr>
          <p:spPr bwMode="auto">
            <a:xfrm>
              <a:off x="984250" y="3867150"/>
              <a:ext cx="1371600" cy="0"/>
            </a:xfrm>
            <a:prstGeom prst="line">
              <a:avLst/>
            </a:prstGeom>
            <a:noFill/>
            <a:ln w="9525">
              <a:solidFill>
                <a:schemeClr val="tx1"/>
              </a:solidFill>
              <a:round/>
              <a:headEnd/>
              <a:tailEnd/>
            </a:ln>
            <a:effectLst/>
          </p:spPr>
          <p:txBody>
            <a:bodyPr/>
            <a:lstStyle/>
            <a:p>
              <a:endParaRPr lang="en-US"/>
            </a:p>
          </p:txBody>
        </p:sp>
        <p:sp>
          <p:nvSpPr>
            <p:cNvPr id="39990" name="Line 54"/>
            <p:cNvSpPr>
              <a:spLocks noChangeShapeType="1"/>
            </p:cNvSpPr>
            <p:nvPr/>
          </p:nvSpPr>
          <p:spPr bwMode="auto">
            <a:xfrm>
              <a:off x="2355850" y="3638550"/>
              <a:ext cx="0" cy="228600"/>
            </a:xfrm>
            <a:prstGeom prst="line">
              <a:avLst/>
            </a:prstGeom>
            <a:noFill/>
            <a:ln w="9525">
              <a:solidFill>
                <a:schemeClr val="tx1"/>
              </a:solidFill>
              <a:round/>
              <a:headEnd/>
              <a:tailEnd/>
            </a:ln>
            <a:effectLst/>
          </p:spPr>
          <p:txBody>
            <a:bodyPr/>
            <a:lstStyle/>
            <a:p>
              <a:endParaRPr lang="en-US"/>
            </a:p>
          </p:txBody>
        </p:sp>
        <p:sp>
          <p:nvSpPr>
            <p:cNvPr id="39991" name="Line 55"/>
            <p:cNvSpPr>
              <a:spLocks noChangeShapeType="1"/>
            </p:cNvSpPr>
            <p:nvPr/>
          </p:nvSpPr>
          <p:spPr bwMode="auto">
            <a:xfrm>
              <a:off x="984250" y="3638550"/>
              <a:ext cx="0" cy="228600"/>
            </a:xfrm>
            <a:prstGeom prst="line">
              <a:avLst/>
            </a:prstGeom>
            <a:noFill/>
            <a:ln w="9525">
              <a:solidFill>
                <a:schemeClr val="tx1"/>
              </a:solidFill>
              <a:round/>
              <a:headEnd/>
              <a:tailEnd/>
            </a:ln>
            <a:effectLst/>
          </p:spPr>
          <p:txBody>
            <a:bodyPr/>
            <a:lstStyle/>
            <a:p>
              <a:endParaRPr lang="en-US"/>
            </a:p>
          </p:txBody>
        </p:sp>
        <p:sp>
          <p:nvSpPr>
            <p:cNvPr id="39992" name="Oval 56"/>
            <p:cNvSpPr>
              <a:spLocks noChangeArrowheads="1"/>
            </p:cNvSpPr>
            <p:nvPr/>
          </p:nvSpPr>
          <p:spPr bwMode="auto">
            <a:xfrm>
              <a:off x="2203450" y="33337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9993" name="Rectangle 57"/>
            <p:cNvSpPr>
              <a:spLocks noChangeArrowheads="1"/>
            </p:cNvSpPr>
            <p:nvPr/>
          </p:nvSpPr>
          <p:spPr bwMode="auto">
            <a:xfrm>
              <a:off x="1593850" y="4095750"/>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994" name="Line 58"/>
            <p:cNvSpPr>
              <a:spLocks noChangeShapeType="1"/>
            </p:cNvSpPr>
            <p:nvPr/>
          </p:nvSpPr>
          <p:spPr bwMode="auto">
            <a:xfrm>
              <a:off x="1746250" y="3867150"/>
              <a:ext cx="0" cy="228600"/>
            </a:xfrm>
            <a:prstGeom prst="line">
              <a:avLst/>
            </a:prstGeom>
            <a:noFill/>
            <a:ln w="9525">
              <a:solidFill>
                <a:schemeClr val="tx1"/>
              </a:solidFill>
              <a:round/>
              <a:headEnd/>
              <a:tailEnd/>
            </a:ln>
            <a:effectLst/>
          </p:spPr>
          <p:txBody>
            <a:bodyPr/>
            <a:lstStyle/>
            <a:p>
              <a:endParaRPr lang="en-US"/>
            </a:p>
          </p:txBody>
        </p:sp>
        <p:sp>
          <p:nvSpPr>
            <p:cNvPr id="39995" name="Line 59"/>
            <p:cNvSpPr>
              <a:spLocks noChangeShapeType="1"/>
            </p:cNvSpPr>
            <p:nvPr/>
          </p:nvSpPr>
          <p:spPr bwMode="auto">
            <a:xfrm>
              <a:off x="2376487" y="3101975"/>
              <a:ext cx="0" cy="228600"/>
            </a:xfrm>
            <a:prstGeom prst="line">
              <a:avLst/>
            </a:prstGeom>
            <a:noFill/>
            <a:ln w="9525">
              <a:solidFill>
                <a:schemeClr val="tx1"/>
              </a:solidFill>
              <a:round/>
              <a:headEnd/>
              <a:tailEnd/>
            </a:ln>
            <a:effectLst/>
          </p:spPr>
          <p:txBody>
            <a:bodyPr/>
            <a:lstStyle/>
            <a:p>
              <a:endParaRPr lang="en-US"/>
            </a:p>
          </p:txBody>
        </p:sp>
        <p:sp>
          <p:nvSpPr>
            <p:cNvPr id="39996" name="Line 60"/>
            <p:cNvSpPr>
              <a:spLocks noChangeShapeType="1"/>
            </p:cNvSpPr>
            <p:nvPr/>
          </p:nvSpPr>
          <p:spPr bwMode="auto">
            <a:xfrm>
              <a:off x="623887" y="3094038"/>
              <a:ext cx="677863" cy="3175"/>
            </a:xfrm>
            <a:prstGeom prst="line">
              <a:avLst/>
            </a:prstGeom>
            <a:noFill/>
            <a:ln w="9525">
              <a:solidFill>
                <a:schemeClr val="tx1"/>
              </a:solidFill>
              <a:round/>
              <a:headEnd/>
              <a:tailEnd/>
            </a:ln>
            <a:effectLst/>
          </p:spPr>
          <p:txBody>
            <a:bodyPr/>
            <a:lstStyle/>
            <a:p>
              <a:endParaRPr lang="en-US"/>
            </a:p>
          </p:txBody>
        </p:sp>
        <p:grpSp>
          <p:nvGrpSpPr>
            <p:cNvPr id="8" name="Group 61"/>
            <p:cNvGrpSpPr>
              <a:grpSpLocks/>
            </p:cNvGrpSpPr>
            <p:nvPr/>
          </p:nvGrpSpPr>
          <p:grpSpPr bwMode="auto">
            <a:xfrm>
              <a:off x="457200" y="2563813"/>
              <a:ext cx="304800" cy="533400"/>
              <a:chOff x="2122" y="1536"/>
              <a:chExt cx="192" cy="336"/>
            </a:xfrm>
          </p:grpSpPr>
          <p:sp>
            <p:nvSpPr>
              <p:cNvPr id="39998" name="Rectangle 62"/>
              <p:cNvSpPr>
                <a:spLocks noChangeArrowheads="1"/>
              </p:cNvSpPr>
              <p:nvPr/>
            </p:nvSpPr>
            <p:spPr bwMode="auto">
              <a:xfrm>
                <a:off x="2122" y="1536"/>
                <a:ext cx="192" cy="19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999" name="Line 63"/>
              <p:cNvSpPr>
                <a:spLocks noChangeShapeType="1"/>
              </p:cNvSpPr>
              <p:nvPr/>
            </p:nvSpPr>
            <p:spPr bwMode="auto">
              <a:xfrm>
                <a:off x="2218" y="1728"/>
                <a:ext cx="0" cy="144"/>
              </a:xfrm>
              <a:prstGeom prst="line">
                <a:avLst/>
              </a:prstGeom>
              <a:noFill/>
              <a:ln w="9525">
                <a:solidFill>
                  <a:schemeClr val="tx1"/>
                </a:solidFill>
                <a:round/>
                <a:headEnd/>
                <a:tailEnd/>
              </a:ln>
              <a:effectLst/>
            </p:spPr>
            <p:txBody>
              <a:bodyPr/>
              <a:lstStyle/>
              <a:p>
                <a:endParaRPr lang="en-US"/>
              </a:p>
            </p:txBody>
          </p:sp>
        </p:grpSp>
        <p:grpSp>
          <p:nvGrpSpPr>
            <p:cNvPr id="9" name="Group 64"/>
            <p:cNvGrpSpPr>
              <a:grpSpLocks/>
            </p:cNvGrpSpPr>
            <p:nvPr/>
          </p:nvGrpSpPr>
          <p:grpSpPr bwMode="auto">
            <a:xfrm>
              <a:off x="1150937" y="2563813"/>
              <a:ext cx="304800" cy="533400"/>
              <a:chOff x="1258" y="1536"/>
              <a:chExt cx="192" cy="336"/>
            </a:xfrm>
          </p:grpSpPr>
          <p:sp>
            <p:nvSpPr>
              <p:cNvPr id="40001" name="Line 65"/>
              <p:cNvSpPr>
                <a:spLocks noChangeShapeType="1"/>
              </p:cNvSpPr>
              <p:nvPr/>
            </p:nvSpPr>
            <p:spPr bwMode="auto">
              <a:xfrm>
                <a:off x="1354" y="1728"/>
                <a:ext cx="0" cy="144"/>
              </a:xfrm>
              <a:prstGeom prst="line">
                <a:avLst/>
              </a:prstGeom>
              <a:noFill/>
              <a:ln w="9525">
                <a:solidFill>
                  <a:schemeClr val="tx1"/>
                </a:solidFill>
                <a:round/>
                <a:headEnd/>
                <a:tailEnd/>
              </a:ln>
              <a:effectLst/>
            </p:spPr>
            <p:txBody>
              <a:bodyPr/>
              <a:lstStyle/>
              <a:p>
                <a:endParaRPr lang="en-US"/>
              </a:p>
            </p:txBody>
          </p:sp>
          <p:sp>
            <p:nvSpPr>
              <p:cNvPr id="40002" name="Oval 66"/>
              <p:cNvSpPr>
                <a:spLocks noChangeArrowheads="1"/>
              </p:cNvSpPr>
              <p:nvPr/>
            </p:nvSpPr>
            <p:spPr bwMode="auto">
              <a:xfrm>
                <a:off x="1258" y="153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40003" name="Text Box 67"/>
            <p:cNvSpPr txBox="1">
              <a:spLocks noChangeArrowheads="1"/>
            </p:cNvSpPr>
            <p:nvPr/>
          </p:nvSpPr>
          <p:spPr bwMode="auto">
            <a:xfrm>
              <a:off x="304800" y="4713288"/>
              <a:ext cx="2819400" cy="923330"/>
            </a:xfrm>
            <a:prstGeom prst="rect">
              <a:avLst/>
            </a:prstGeom>
            <a:noFill/>
            <a:ln w="9525">
              <a:noFill/>
              <a:miter lim="800000"/>
              <a:headEnd/>
              <a:tailEnd/>
            </a:ln>
            <a:effectLst/>
          </p:spPr>
          <p:txBody>
            <a:bodyPr>
              <a:spAutoFit/>
            </a:bodyPr>
            <a:lstStyle/>
            <a:p>
              <a:pPr algn="ctr"/>
              <a:r>
                <a:rPr lang="en-US" sz="1800" b="1" dirty="0" smtClean="0"/>
                <a:t>22 pairs of autosomes </a:t>
              </a:r>
              <a:endParaRPr lang="en-US" sz="1800" b="1" dirty="0"/>
            </a:p>
            <a:p>
              <a:pPr algn="ctr"/>
              <a:r>
                <a:rPr lang="en-US" sz="1800" dirty="0"/>
                <a:t>(passed on in part, </a:t>
              </a:r>
            </a:p>
            <a:p>
              <a:pPr algn="ctr"/>
              <a:r>
                <a:rPr lang="en-US" sz="1800" dirty="0"/>
                <a:t>from all ancestors)</a:t>
              </a:r>
            </a:p>
          </p:txBody>
        </p:sp>
        <p:sp>
          <p:nvSpPr>
            <p:cNvPr id="40004" name="Text Box 68"/>
            <p:cNvSpPr txBox="1">
              <a:spLocks noChangeArrowheads="1"/>
            </p:cNvSpPr>
            <p:nvPr/>
          </p:nvSpPr>
          <p:spPr bwMode="auto">
            <a:xfrm>
              <a:off x="3390900" y="4711700"/>
              <a:ext cx="2727325" cy="1006475"/>
            </a:xfrm>
            <a:prstGeom prst="rect">
              <a:avLst/>
            </a:prstGeom>
            <a:noFill/>
            <a:ln w="9525">
              <a:noFill/>
              <a:miter lim="800000"/>
              <a:headEnd/>
              <a:tailEnd/>
            </a:ln>
            <a:effectLst/>
          </p:spPr>
          <p:txBody>
            <a:bodyPr>
              <a:spAutoFit/>
            </a:bodyPr>
            <a:lstStyle/>
            <a:p>
              <a:pPr algn="ctr"/>
              <a:r>
                <a:rPr lang="en-US" sz="2400"/>
                <a:t>Y-Chromosome</a:t>
              </a:r>
            </a:p>
            <a:p>
              <a:pPr algn="ctr"/>
              <a:r>
                <a:rPr lang="en-US" sz="1800"/>
                <a:t>(passed on complete, but only by sons)</a:t>
              </a:r>
            </a:p>
          </p:txBody>
        </p:sp>
        <p:sp>
          <p:nvSpPr>
            <p:cNvPr id="40005" name="Text Box 69"/>
            <p:cNvSpPr txBox="1">
              <a:spLocks noChangeArrowheads="1"/>
            </p:cNvSpPr>
            <p:nvPr/>
          </p:nvSpPr>
          <p:spPr bwMode="auto">
            <a:xfrm>
              <a:off x="6384925" y="4711700"/>
              <a:ext cx="2444750" cy="1006475"/>
            </a:xfrm>
            <a:prstGeom prst="rect">
              <a:avLst/>
            </a:prstGeom>
            <a:noFill/>
            <a:ln w="9525">
              <a:noFill/>
              <a:miter lim="800000"/>
              <a:headEnd/>
              <a:tailEnd/>
            </a:ln>
            <a:effectLst/>
          </p:spPr>
          <p:txBody>
            <a:bodyPr wrap="none">
              <a:spAutoFit/>
            </a:bodyPr>
            <a:lstStyle/>
            <a:p>
              <a:pPr algn="ctr"/>
              <a:r>
                <a:rPr lang="en-US" sz="2400"/>
                <a:t>Mitochondrial </a:t>
              </a:r>
            </a:p>
            <a:p>
              <a:pPr algn="ctr"/>
              <a:r>
                <a:rPr lang="en-US" sz="1800"/>
                <a:t>(passed on complete, </a:t>
              </a:r>
            </a:p>
            <a:p>
              <a:pPr algn="ctr"/>
              <a:r>
                <a:rPr lang="en-US" sz="1800"/>
                <a:t>but only by daughters)</a:t>
              </a:r>
            </a:p>
          </p:txBody>
        </p:sp>
        <p:grpSp>
          <p:nvGrpSpPr>
            <p:cNvPr id="10" name="Group 70"/>
            <p:cNvGrpSpPr>
              <a:grpSpLocks/>
            </p:cNvGrpSpPr>
            <p:nvPr/>
          </p:nvGrpSpPr>
          <p:grpSpPr bwMode="auto">
            <a:xfrm>
              <a:off x="611187" y="2711450"/>
              <a:ext cx="2074863" cy="1535113"/>
              <a:chOff x="388" y="1483"/>
              <a:chExt cx="1307" cy="967"/>
            </a:xfrm>
          </p:grpSpPr>
          <p:sp>
            <p:nvSpPr>
              <p:cNvPr id="40007" name="Line 71"/>
              <p:cNvSpPr>
                <a:spLocks noChangeShapeType="1"/>
              </p:cNvSpPr>
              <p:nvPr/>
            </p:nvSpPr>
            <p:spPr bwMode="auto">
              <a:xfrm>
                <a:off x="388" y="1483"/>
                <a:ext cx="702" cy="967"/>
              </a:xfrm>
              <a:prstGeom prst="line">
                <a:avLst/>
              </a:prstGeom>
              <a:noFill/>
              <a:ln w="9525">
                <a:solidFill>
                  <a:schemeClr val="tx1"/>
                </a:solidFill>
                <a:prstDash val="dashDot"/>
                <a:round/>
                <a:headEnd/>
                <a:tailEnd type="triangle" w="med" len="med"/>
              </a:ln>
              <a:effectLst/>
            </p:spPr>
            <p:txBody>
              <a:bodyPr/>
              <a:lstStyle/>
              <a:p>
                <a:endParaRPr lang="en-US"/>
              </a:p>
            </p:txBody>
          </p:sp>
          <p:sp>
            <p:nvSpPr>
              <p:cNvPr id="40008" name="Line 72"/>
              <p:cNvSpPr>
                <a:spLocks noChangeShapeType="1"/>
              </p:cNvSpPr>
              <p:nvPr/>
            </p:nvSpPr>
            <p:spPr bwMode="auto">
              <a:xfrm>
                <a:off x="606" y="1966"/>
                <a:ext cx="484" cy="484"/>
              </a:xfrm>
              <a:prstGeom prst="line">
                <a:avLst/>
              </a:prstGeom>
              <a:noFill/>
              <a:ln w="9525">
                <a:solidFill>
                  <a:schemeClr val="tx1"/>
                </a:solidFill>
                <a:prstDash val="dashDot"/>
                <a:round/>
                <a:headEnd/>
                <a:tailEnd type="triangle" w="med" len="med"/>
              </a:ln>
              <a:effectLst/>
            </p:spPr>
            <p:txBody>
              <a:bodyPr/>
              <a:lstStyle/>
              <a:p>
                <a:endParaRPr lang="en-US"/>
              </a:p>
            </p:txBody>
          </p:sp>
          <p:sp>
            <p:nvSpPr>
              <p:cNvPr id="40009" name="Line 73"/>
              <p:cNvSpPr>
                <a:spLocks noChangeShapeType="1"/>
              </p:cNvSpPr>
              <p:nvPr/>
            </p:nvSpPr>
            <p:spPr bwMode="auto">
              <a:xfrm>
                <a:off x="824" y="1483"/>
                <a:ext cx="266" cy="967"/>
              </a:xfrm>
              <a:prstGeom prst="line">
                <a:avLst/>
              </a:prstGeom>
              <a:noFill/>
              <a:ln w="9525">
                <a:solidFill>
                  <a:schemeClr val="tx1"/>
                </a:solidFill>
                <a:prstDash val="dashDot"/>
                <a:round/>
                <a:headEnd/>
                <a:tailEnd type="triangle" w="med" len="med"/>
              </a:ln>
              <a:effectLst/>
            </p:spPr>
            <p:txBody>
              <a:bodyPr/>
              <a:lstStyle/>
              <a:p>
                <a:endParaRPr lang="en-US"/>
              </a:p>
            </p:txBody>
          </p:sp>
          <p:sp>
            <p:nvSpPr>
              <p:cNvPr id="40010" name="Line 74"/>
              <p:cNvSpPr>
                <a:spLocks noChangeShapeType="1"/>
              </p:cNvSpPr>
              <p:nvPr/>
            </p:nvSpPr>
            <p:spPr bwMode="auto">
              <a:xfrm flipH="1">
                <a:off x="1090" y="1483"/>
                <a:ext cx="169" cy="967"/>
              </a:xfrm>
              <a:prstGeom prst="line">
                <a:avLst/>
              </a:prstGeom>
              <a:noFill/>
              <a:ln w="9525">
                <a:solidFill>
                  <a:schemeClr val="tx1"/>
                </a:solidFill>
                <a:prstDash val="dashDot"/>
                <a:round/>
                <a:headEnd/>
                <a:tailEnd type="triangle" w="med" len="med"/>
              </a:ln>
              <a:effectLst/>
            </p:spPr>
            <p:txBody>
              <a:bodyPr/>
              <a:lstStyle/>
              <a:p>
                <a:endParaRPr lang="en-US"/>
              </a:p>
            </p:txBody>
          </p:sp>
          <p:sp>
            <p:nvSpPr>
              <p:cNvPr id="40011" name="Line 75"/>
              <p:cNvSpPr>
                <a:spLocks noChangeShapeType="1"/>
              </p:cNvSpPr>
              <p:nvPr/>
            </p:nvSpPr>
            <p:spPr bwMode="auto">
              <a:xfrm flipH="1">
                <a:off x="1090" y="1483"/>
                <a:ext cx="605" cy="967"/>
              </a:xfrm>
              <a:prstGeom prst="line">
                <a:avLst/>
              </a:prstGeom>
              <a:noFill/>
              <a:ln w="9525">
                <a:solidFill>
                  <a:schemeClr val="tx1"/>
                </a:solidFill>
                <a:prstDash val="dashDot"/>
                <a:round/>
                <a:headEnd/>
                <a:tailEnd type="triangle" w="med" len="med"/>
              </a:ln>
              <a:effectLst/>
            </p:spPr>
            <p:txBody>
              <a:bodyPr/>
              <a:lstStyle/>
              <a:p>
                <a:endParaRPr lang="en-US"/>
              </a:p>
            </p:txBody>
          </p:sp>
          <p:sp>
            <p:nvSpPr>
              <p:cNvPr id="40012" name="Line 76"/>
              <p:cNvSpPr>
                <a:spLocks noChangeShapeType="1"/>
              </p:cNvSpPr>
              <p:nvPr/>
            </p:nvSpPr>
            <p:spPr bwMode="auto">
              <a:xfrm flipH="1">
                <a:off x="1090" y="1966"/>
                <a:ext cx="387" cy="484"/>
              </a:xfrm>
              <a:prstGeom prst="line">
                <a:avLst/>
              </a:prstGeom>
              <a:noFill/>
              <a:ln w="9525">
                <a:solidFill>
                  <a:schemeClr val="tx1"/>
                </a:solidFill>
                <a:prstDash val="dashDot"/>
                <a:round/>
                <a:headEnd/>
                <a:tailEnd type="triangle" w="med" len="med"/>
              </a:ln>
              <a:effectLst/>
            </p:spPr>
            <p:txBody>
              <a:bodyPr/>
              <a:lstStyle/>
              <a:p>
                <a:endParaRPr lang="en-US"/>
              </a:p>
            </p:txBody>
          </p:sp>
        </p:grpSp>
        <p:sp>
          <p:nvSpPr>
            <p:cNvPr id="40013" name="Rectangle 77"/>
            <p:cNvSpPr>
              <a:spLocks noChangeArrowheads="1"/>
            </p:cNvSpPr>
            <p:nvPr/>
          </p:nvSpPr>
          <p:spPr bwMode="auto">
            <a:xfrm>
              <a:off x="3108325" y="2019300"/>
              <a:ext cx="5799137" cy="387985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40014" name="Text Box 78"/>
            <p:cNvSpPr txBox="1">
              <a:spLocks noChangeArrowheads="1"/>
            </p:cNvSpPr>
            <p:nvPr/>
          </p:nvSpPr>
          <p:spPr bwMode="auto">
            <a:xfrm>
              <a:off x="4951412" y="1524000"/>
              <a:ext cx="2590800" cy="457200"/>
            </a:xfrm>
            <a:prstGeom prst="rect">
              <a:avLst/>
            </a:prstGeom>
            <a:noFill/>
            <a:ln w="9525">
              <a:noFill/>
              <a:miter lim="800000"/>
              <a:headEnd/>
              <a:tailEnd/>
            </a:ln>
            <a:effectLst/>
          </p:spPr>
          <p:txBody>
            <a:bodyPr wrap="none">
              <a:spAutoFit/>
            </a:bodyPr>
            <a:lstStyle/>
            <a:p>
              <a:r>
                <a:rPr lang="en-US" sz="2400" b="1" dirty="0"/>
                <a:t>Lineage Markers</a:t>
              </a:r>
            </a:p>
          </p:txBody>
        </p:sp>
        <p:sp>
          <p:nvSpPr>
            <p:cNvPr id="40017" name="Text Box 81"/>
            <p:cNvSpPr txBox="1">
              <a:spLocks noChangeArrowheads="1"/>
            </p:cNvSpPr>
            <p:nvPr/>
          </p:nvSpPr>
          <p:spPr bwMode="auto">
            <a:xfrm>
              <a:off x="609600" y="2027238"/>
              <a:ext cx="2064989" cy="338554"/>
            </a:xfrm>
            <a:prstGeom prst="rect">
              <a:avLst/>
            </a:prstGeom>
            <a:noFill/>
            <a:ln w="9525">
              <a:noFill/>
              <a:miter lim="800000"/>
              <a:headEnd/>
              <a:tailEnd/>
            </a:ln>
            <a:effectLst/>
          </p:spPr>
          <p:txBody>
            <a:bodyPr wrap="none">
              <a:spAutoFit/>
            </a:bodyPr>
            <a:lstStyle/>
            <a:p>
              <a:r>
                <a:rPr lang="en-US" sz="1600" b="1" dirty="0" smtClean="0">
                  <a:solidFill>
                    <a:schemeClr val="bg1">
                      <a:lumMod val="50000"/>
                    </a:schemeClr>
                  </a:solidFill>
                </a:rPr>
                <a:t>13 CODIS </a:t>
              </a:r>
              <a:r>
                <a:rPr lang="en-US" sz="1600" b="1" dirty="0">
                  <a:solidFill>
                    <a:schemeClr val="bg1">
                      <a:lumMod val="50000"/>
                    </a:schemeClr>
                  </a:solidFill>
                </a:rPr>
                <a:t>STR Loci</a:t>
              </a:r>
            </a:p>
          </p:txBody>
        </p:sp>
        <p:sp>
          <p:nvSpPr>
            <p:cNvPr id="82" name="TextBox 81"/>
            <p:cNvSpPr txBox="1"/>
            <p:nvPr/>
          </p:nvSpPr>
          <p:spPr>
            <a:xfrm>
              <a:off x="3200400" y="2089150"/>
              <a:ext cx="1730923" cy="338554"/>
            </a:xfrm>
            <a:prstGeom prst="rect">
              <a:avLst/>
            </a:prstGeom>
            <a:noFill/>
          </p:spPr>
          <p:txBody>
            <a:bodyPr wrap="none" rtlCol="0">
              <a:spAutoFit/>
            </a:bodyPr>
            <a:lstStyle/>
            <a:p>
              <a:r>
                <a:rPr lang="en-US" sz="1600" b="1" dirty="0" smtClean="0">
                  <a:solidFill>
                    <a:srgbClr val="008000"/>
                  </a:solidFill>
                </a:rPr>
                <a:t>12 or 17 Y-STRs</a:t>
              </a:r>
              <a:endParaRPr lang="en-US" sz="1600" b="1" dirty="0">
                <a:solidFill>
                  <a:srgbClr val="008000"/>
                </a:solidFill>
              </a:endParaRPr>
            </a:p>
          </p:txBody>
        </p:sp>
        <p:sp>
          <p:nvSpPr>
            <p:cNvPr id="83" name="TextBox 82"/>
            <p:cNvSpPr txBox="1"/>
            <p:nvPr/>
          </p:nvSpPr>
          <p:spPr>
            <a:xfrm>
              <a:off x="6548437" y="2089150"/>
              <a:ext cx="2309030" cy="338554"/>
            </a:xfrm>
            <a:prstGeom prst="rect">
              <a:avLst/>
            </a:prstGeom>
            <a:noFill/>
          </p:spPr>
          <p:txBody>
            <a:bodyPr wrap="none" rtlCol="0">
              <a:spAutoFit/>
            </a:bodyPr>
            <a:lstStyle/>
            <a:p>
              <a:r>
                <a:rPr lang="en-US" sz="1600" b="1" dirty="0" smtClean="0">
                  <a:solidFill>
                    <a:srgbClr val="FF0000"/>
                  </a:solidFill>
                </a:rPr>
                <a:t>mtDNA control region</a:t>
              </a:r>
              <a:endParaRPr lang="en-US" sz="1600" b="1" dirty="0">
                <a:solidFill>
                  <a:srgbClr val="FF0000"/>
                </a:solidFill>
              </a:endParaRPr>
            </a:p>
          </p:txBody>
        </p:sp>
        <p:sp>
          <p:nvSpPr>
            <p:cNvPr id="84" name="Rectangle 83"/>
            <p:cNvSpPr/>
            <p:nvPr/>
          </p:nvSpPr>
          <p:spPr>
            <a:xfrm>
              <a:off x="76200" y="1551285"/>
              <a:ext cx="3042821" cy="461665"/>
            </a:xfrm>
            <a:prstGeom prst="rect">
              <a:avLst/>
            </a:prstGeom>
          </p:spPr>
          <p:txBody>
            <a:bodyPr wrap="none">
              <a:spAutoFit/>
            </a:bodyPr>
            <a:lstStyle/>
            <a:p>
              <a:r>
                <a:rPr lang="en-US" sz="2400" b="1" dirty="0" smtClean="0"/>
                <a:t>Autosomal Markers</a:t>
              </a:r>
              <a:endParaRPr lang="en-US" sz="2400" dirty="0"/>
            </a:p>
          </p:txBody>
        </p:sp>
      </p:grpSp>
      <p:sp>
        <p:nvSpPr>
          <p:cNvPr id="13" name="TextBox 12"/>
          <p:cNvSpPr txBox="1"/>
          <p:nvPr/>
        </p:nvSpPr>
        <p:spPr>
          <a:xfrm>
            <a:off x="76200" y="685800"/>
            <a:ext cx="625492" cy="523220"/>
          </a:xfrm>
          <a:prstGeom prst="rect">
            <a:avLst/>
          </a:prstGeom>
          <a:noFill/>
        </p:spPr>
        <p:txBody>
          <a:bodyPr wrap="none" rtlCol="0">
            <a:spAutoFit/>
          </a:bodyPr>
          <a:lstStyle/>
          <a:p>
            <a:r>
              <a:rPr lang="en-US" sz="2800" b="1" dirty="0" smtClean="0"/>
              <a:t>(a)</a:t>
            </a:r>
            <a:endParaRPr lang="en-US" sz="2800" b="1" dirty="0"/>
          </a:p>
        </p:txBody>
      </p:sp>
    </p:spTree>
    <p:custDataLst>
      <p:tags r:id="rId1"/>
    </p:custDataLst>
    <p:extLst>
      <p:ext uri="{BB962C8B-B14F-4D97-AF65-F5344CB8AC3E}">
        <p14:creationId xmlns:p14="http://schemas.microsoft.com/office/powerpoint/2010/main" val="40588000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815" y="1828800"/>
            <a:ext cx="8841785" cy="2971800"/>
            <a:chOff x="149815" y="3733800"/>
            <a:chExt cx="8841785" cy="2971800"/>
          </a:xfrm>
        </p:grpSpPr>
        <p:sp>
          <p:nvSpPr>
            <p:cNvPr id="32" name="TextBox 31"/>
            <p:cNvSpPr txBox="1"/>
            <p:nvPr/>
          </p:nvSpPr>
          <p:spPr>
            <a:xfrm>
              <a:off x="252269" y="3733800"/>
              <a:ext cx="2069797" cy="369332"/>
            </a:xfrm>
            <a:prstGeom prst="rect">
              <a:avLst/>
            </a:prstGeom>
            <a:noFill/>
          </p:spPr>
          <p:txBody>
            <a:bodyPr wrap="none" rtlCol="0">
              <a:spAutoFit/>
            </a:bodyPr>
            <a:lstStyle/>
            <a:p>
              <a:r>
                <a:rPr lang="en-US" b="1" dirty="0" smtClean="0">
                  <a:solidFill>
                    <a:srgbClr val="0000FF"/>
                  </a:solidFill>
                </a:rPr>
                <a:t>Lineage Markers</a:t>
              </a:r>
              <a:endParaRPr lang="en-US" b="1" dirty="0">
                <a:solidFill>
                  <a:srgbClr val="0000FF"/>
                </a:solidFill>
              </a:endParaRPr>
            </a:p>
          </p:txBody>
        </p:sp>
        <p:grpSp>
          <p:nvGrpSpPr>
            <p:cNvPr id="6" name="Group 2"/>
            <p:cNvGrpSpPr>
              <a:grpSpLocks/>
            </p:cNvGrpSpPr>
            <p:nvPr/>
          </p:nvGrpSpPr>
          <p:grpSpPr bwMode="auto">
            <a:xfrm>
              <a:off x="1034286" y="4192300"/>
              <a:ext cx="7523408" cy="2513300"/>
              <a:chOff x="227" y="1036"/>
              <a:chExt cx="5730" cy="2076"/>
            </a:xfrm>
          </p:grpSpPr>
          <p:grpSp>
            <p:nvGrpSpPr>
              <p:cNvPr id="7" name="Group 3"/>
              <p:cNvGrpSpPr>
                <a:grpSpLocks/>
              </p:cNvGrpSpPr>
              <p:nvPr/>
            </p:nvGrpSpPr>
            <p:grpSpPr bwMode="auto">
              <a:xfrm>
                <a:off x="227" y="1036"/>
                <a:ext cx="1463" cy="1164"/>
                <a:chOff x="258" y="382"/>
                <a:chExt cx="1463" cy="1164"/>
              </a:xfrm>
            </p:grpSpPr>
            <p:sp>
              <p:nvSpPr>
                <p:cNvPr id="55" name="AutoShape 4"/>
                <p:cNvSpPr>
                  <a:spLocks noChangeArrowheads="1"/>
                </p:cNvSpPr>
                <p:nvPr/>
              </p:nvSpPr>
              <p:spPr bwMode="auto">
                <a:xfrm>
                  <a:off x="258" y="382"/>
                  <a:ext cx="679" cy="422"/>
                </a:xfrm>
                <a:prstGeom prst="roundRect">
                  <a:avLst>
                    <a:gd name="adj" fmla="val 16667"/>
                  </a:avLst>
                </a:prstGeom>
                <a:solidFill>
                  <a:srgbClr val="00B050"/>
                </a:solidFill>
                <a:ln w="9525">
                  <a:solidFill>
                    <a:schemeClr val="tx1"/>
                  </a:solidFill>
                  <a:round/>
                  <a:headEnd/>
                  <a:tailEnd/>
                </a:ln>
                <a:effectLst/>
              </p:spPr>
              <p:txBody>
                <a:bodyPr>
                  <a:spAutoFit/>
                </a:bodyPr>
                <a:lstStyle/>
                <a:p>
                  <a:pPr algn="ctr"/>
                  <a:r>
                    <a:rPr lang="en-US" sz="1200" b="1"/>
                    <a:t>Paternal Allele</a:t>
                  </a:r>
                </a:p>
              </p:txBody>
            </p:sp>
            <p:sp>
              <p:nvSpPr>
                <p:cNvPr id="56" name="AutoShape 5"/>
                <p:cNvSpPr>
                  <a:spLocks noChangeArrowheads="1"/>
                </p:cNvSpPr>
                <p:nvPr/>
              </p:nvSpPr>
              <p:spPr bwMode="auto">
                <a:xfrm>
                  <a:off x="1042" y="389"/>
                  <a:ext cx="679" cy="422"/>
                </a:xfrm>
                <a:prstGeom prst="roundRect">
                  <a:avLst>
                    <a:gd name="adj" fmla="val 16667"/>
                  </a:avLst>
                </a:prstGeom>
                <a:solidFill>
                  <a:srgbClr val="FF0000"/>
                </a:solidFill>
                <a:ln w="9525">
                  <a:solidFill>
                    <a:schemeClr val="tx1"/>
                  </a:solidFill>
                  <a:round/>
                  <a:headEnd/>
                  <a:tailEnd/>
                </a:ln>
                <a:effectLst/>
              </p:spPr>
              <p:txBody>
                <a:bodyPr>
                  <a:spAutoFit/>
                </a:bodyPr>
                <a:lstStyle/>
                <a:p>
                  <a:pPr algn="ctr"/>
                  <a:r>
                    <a:rPr lang="en-US" sz="1200" b="1" i="1" dirty="0"/>
                    <a:t>Maternal Allele</a:t>
                  </a:r>
                </a:p>
              </p:txBody>
            </p:sp>
            <p:sp>
              <p:nvSpPr>
                <p:cNvPr id="57" name="AutoShape 6"/>
                <p:cNvSpPr>
                  <a:spLocks noChangeArrowheads="1"/>
                </p:cNvSpPr>
                <p:nvPr/>
              </p:nvSpPr>
              <p:spPr bwMode="auto">
                <a:xfrm>
                  <a:off x="570" y="1021"/>
                  <a:ext cx="841" cy="281"/>
                </a:xfrm>
                <a:prstGeom prst="roundRect">
                  <a:avLst>
                    <a:gd name="adj" fmla="val 16667"/>
                  </a:avLst>
                </a:prstGeom>
                <a:noFill/>
                <a:ln w="9525">
                  <a:solidFill>
                    <a:schemeClr val="tx1"/>
                  </a:solidFill>
                  <a:round/>
                  <a:headEnd/>
                  <a:tailEnd/>
                </a:ln>
                <a:effectLst/>
              </p:spPr>
              <p:txBody>
                <a:bodyPr>
                  <a:spAutoFit/>
                </a:bodyPr>
                <a:lstStyle/>
                <a:p>
                  <a:pPr algn="ctr"/>
                  <a:r>
                    <a:rPr lang="en-US" sz="1400" b="1" dirty="0" smtClean="0"/>
                    <a:t>Allele</a:t>
                  </a:r>
                  <a:endParaRPr lang="en-US" sz="1400" b="1" dirty="0"/>
                </a:p>
              </p:txBody>
            </p:sp>
            <p:sp>
              <p:nvSpPr>
                <p:cNvPr id="58" name="Text Box 7"/>
                <p:cNvSpPr txBox="1">
                  <a:spLocks noChangeArrowheads="1"/>
                </p:cNvSpPr>
                <p:nvPr/>
              </p:nvSpPr>
              <p:spPr bwMode="auto">
                <a:xfrm>
                  <a:off x="651" y="1266"/>
                  <a:ext cx="730" cy="280"/>
                </a:xfrm>
                <a:prstGeom prst="rect">
                  <a:avLst/>
                </a:prstGeom>
                <a:noFill/>
                <a:ln w="9525">
                  <a:noFill/>
                  <a:miter lim="800000"/>
                  <a:headEnd/>
                  <a:tailEnd/>
                </a:ln>
                <a:effectLst/>
              </p:spPr>
              <p:txBody>
                <a:bodyPr wrap="none">
                  <a:spAutoFit/>
                </a:bodyPr>
                <a:lstStyle/>
                <a:p>
                  <a:r>
                    <a:rPr lang="en-US" sz="1600" b="1"/>
                    <a:t>Locus 1</a:t>
                  </a:r>
                </a:p>
              </p:txBody>
            </p:sp>
            <p:cxnSp>
              <p:nvCxnSpPr>
                <p:cNvPr id="59" name="AutoShape 8"/>
                <p:cNvCxnSpPr>
                  <a:cxnSpLocks noChangeShapeType="1"/>
                  <a:stCxn id="56" idx="2"/>
                  <a:endCxn id="57" idx="0"/>
                </p:cNvCxnSpPr>
                <p:nvPr/>
              </p:nvCxnSpPr>
              <p:spPr bwMode="auto">
                <a:xfrm flipH="1">
                  <a:off x="991" y="811"/>
                  <a:ext cx="391" cy="210"/>
                </a:xfrm>
                <a:prstGeom prst="straightConnector1">
                  <a:avLst/>
                </a:prstGeom>
                <a:noFill/>
                <a:ln w="28575">
                  <a:solidFill>
                    <a:schemeClr val="tx1"/>
                  </a:solidFill>
                  <a:round/>
                  <a:headEnd/>
                  <a:tailEnd type="triangle" w="med" len="med"/>
                </a:ln>
                <a:effectLst/>
              </p:spPr>
            </p:cxnSp>
            <p:cxnSp>
              <p:nvCxnSpPr>
                <p:cNvPr id="60" name="AutoShape 9"/>
                <p:cNvCxnSpPr>
                  <a:cxnSpLocks noChangeShapeType="1"/>
                  <a:stCxn id="55" idx="2"/>
                  <a:endCxn id="57" idx="0"/>
                </p:cNvCxnSpPr>
                <p:nvPr/>
              </p:nvCxnSpPr>
              <p:spPr bwMode="auto">
                <a:xfrm>
                  <a:off x="598" y="804"/>
                  <a:ext cx="393" cy="217"/>
                </a:xfrm>
                <a:prstGeom prst="straightConnector1">
                  <a:avLst/>
                </a:prstGeom>
                <a:noFill/>
                <a:ln w="28575">
                  <a:solidFill>
                    <a:schemeClr val="tx1"/>
                  </a:solidFill>
                  <a:round/>
                  <a:headEnd/>
                  <a:tailEnd type="triangle" w="med" len="med"/>
                </a:ln>
                <a:effectLst/>
              </p:spPr>
            </p:cxnSp>
          </p:grpSp>
          <p:sp>
            <p:nvSpPr>
              <p:cNvPr id="35" name="Text Box 10"/>
              <p:cNvSpPr txBox="1">
                <a:spLocks noChangeArrowheads="1"/>
              </p:cNvSpPr>
              <p:nvPr/>
            </p:nvSpPr>
            <p:spPr bwMode="auto">
              <a:xfrm>
                <a:off x="2011" y="2731"/>
                <a:ext cx="1338" cy="381"/>
              </a:xfrm>
              <a:prstGeom prst="rect">
                <a:avLst/>
              </a:prstGeom>
              <a:noFill/>
              <a:ln w="9525">
                <a:noFill/>
                <a:miter lim="800000"/>
                <a:headEnd/>
                <a:tailEnd/>
              </a:ln>
              <a:effectLst/>
            </p:spPr>
            <p:txBody>
              <a:bodyPr wrap="none">
                <a:spAutoFit/>
              </a:bodyPr>
              <a:lstStyle/>
              <a:p>
                <a:r>
                  <a:rPr lang="en-US" sz="2400" b="1" dirty="0" smtClean="0"/>
                  <a:t>Haplotype </a:t>
                </a:r>
                <a:endParaRPr lang="en-US" sz="2400" b="1" dirty="0"/>
              </a:p>
            </p:txBody>
          </p:sp>
          <p:grpSp>
            <p:nvGrpSpPr>
              <p:cNvPr id="8" name="Group 11"/>
              <p:cNvGrpSpPr>
                <a:grpSpLocks/>
              </p:cNvGrpSpPr>
              <p:nvPr/>
            </p:nvGrpSpPr>
            <p:grpSpPr bwMode="auto">
              <a:xfrm>
                <a:off x="1931" y="1045"/>
                <a:ext cx="1463" cy="1164"/>
                <a:chOff x="2092" y="371"/>
                <a:chExt cx="1463" cy="1164"/>
              </a:xfrm>
            </p:grpSpPr>
            <p:sp>
              <p:nvSpPr>
                <p:cNvPr id="49" name="AutoShape 12"/>
                <p:cNvSpPr>
                  <a:spLocks noChangeArrowheads="1"/>
                </p:cNvSpPr>
                <p:nvPr/>
              </p:nvSpPr>
              <p:spPr bwMode="auto">
                <a:xfrm>
                  <a:off x="2092" y="371"/>
                  <a:ext cx="679" cy="422"/>
                </a:xfrm>
                <a:prstGeom prst="roundRect">
                  <a:avLst>
                    <a:gd name="adj" fmla="val 16667"/>
                  </a:avLst>
                </a:prstGeom>
                <a:solidFill>
                  <a:srgbClr val="00B050"/>
                </a:solidFill>
                <a:ln w="9525">
                  <a:solidFill>
                    <a:schemeClr val="tx1"/>
                  </a:solidFill>
                  <a:round/>
                  <a:headEnd/>
                  <a:tailEnd/>
                </a:ln>
                <a:effectLst/>
              </p:spPr>
              <p:txBody>
                <a:bodyPr>
                  <a:spAutoFit/>
                </a:bodyPr>
                <a:lstStyle/>
                <a:p>
                  <a:pPr algn="ctr"/>
                  <a:r>
                    <a:rPr lang="en-US" sz="1200" b="1" dirty="0"/>
                    <a:t>Paternal Allele</a:t>
                  </a:r>
                </a:p>
              </p:txBody>
            </p:sp>
            <p:sp>
              <p:nvSpPr>
                <p:cNvPr id="50" name="AutoShape 13"/>
                <p:cNvSpPr>
                  <a:spLocks noChangeArrowheads="1"/>
                </p:cNvSpPr>
                <p:nvPr/>
              </p:nvSpPr>
              <p:spPr bwMode="auto">
                <a:xfrm>
                  <a:off x="2876" y="378"/>
                  <a:ext cx="679" cy="422"/>
                </a:xfrm>
                <a:prstGeom prst="roundRect">
                  <a:avLst>
                    <a:gd name="adj" fmla="val 16667"/>
                  </a:avLst>
                </a:prstGeom>
                <a:solidFill>
                  <a:srgbClr val="FF0000"/>
                </a:solidFill>
                <a:ln w="9525">
                  <a:solidFill>
                    <a:schemeClr val="tx1"/>
                  </a:solidFill>
                  <a:round/>
                  <a:headEnd/>
                  <a:tailEnd/>
                </a:ln>
                <a:effectLst/>
              </p:spPr>
              <p:txBody>
                <a:bodyPr>
                  <a:spAutoFit/>
                </a:bodyPr>
                <a:lstStyle/>
                <a:p>
                  <a:pPr algn="ctr"/>
                  <a:r>
                    <a:rPr lang="en-US" sz="1200" b="1" i="1" dirty="0"/>
                    <a:t>Maternal Allele</a:t>
                  </a:r>
                </a:p>
              </p:txBody>
            </p:sp>
            <p:sp>
              <p:nvSpPr>
                <p:cNvPr id="51" name="AutoShape 14"/>
                <p:cNvSpPr>
                  <a:spLocks noChangeArrowheads="1"/>
                </p:cNvSpPr>
                <p:nvPr/>
              </p:nvSpPr>
              <p:spPr bwMode="auto">
                <a:xfrm>
                  <a:off x="2404" y="1010"/>
                  <a:ext cx="841" cy="281"/>
                </a:xfrm>
                <a:prstGeom prst="roundRect">
                  <a:avLst>
                    <a:gd name="adj" fmla="val 16667"/>
                  </a:avLst>
                </a:prstGeom>
                <a:noFill/>
                <a:ln w="9525">
                  <a:solidFill>
                    <a:schemeClr val="tx1"/>
                  </a:solidFill>
                  <a:round/>
                  <a:headEnd/>
                  <a:tailEnd/>
                </a:ln>
                <a:effectLst/>
              </p:spPr>
              <p:txBody>
                <a:bodyPr>
                  <a:spAutoFit/>
                </a:bodyPr>
                <a:lstStyle/>
                <a:p>
                  <a:pPr algn="ctr"/>
                  <a:r>
                    <a:rPr lang="en-US" sz="1400" b="1" dirty="0" smtClean="0"/>
                    <a:t>Allele</a:t>
                  </a:r>
                  <a:endParaRPr lang="en-US" sz="1400" b="1" dirty="0"/>
                </a:p>
              </p:txBody>
            </p:sp>
            <p:sp>
              <p:nvSpPr>
                <p:cNvPr id="52" name="Text Box 15"/>
                <p:cNvSpPr txBox="1">
                  <a:spLocks noChangeArrowheads="1"/>
                </p:cNvSpPr>
                <p:nvPr/>
              </p:nvSpPr>
              <p:spPr bwMode="auto">
                <a:xfrm>
                  <a:off x="2485" y="1255"/>
                  <a:ext cx="730" cy="280"/>
                </a:xfrm>
                <a:prstGeom prst="rect">
                  <a:avLst/>
                </a:prstGeom>
                <a:noFill/>
                <a:ln w="9525">
                  <a:noFill/>
                  <a:miter lim="800000"/>
                  <a:headEnd/>
                  <a:tailEnd/>
                </a:ln>
                <a:effectLst/>
              </p:spPr>
              <p:txBody>
                <a:bodyPr wrap="none">
                  <a:spAutoFit/>
                </a:bodyPr>
                <a:lstStyle/>
                <a:p>
                  <a:r>
                    <a:rPr lang="en-US" sz="1600" b="1"/>
                    <a:t>Locus 2</a:t>
                  </a:r>
                </a:p>
              </p:txBody>
            </p:sp>
            <p:cxnSp>
              <p:nvCxnSpPr>
                <p:cNvPr id="53" name="AutoShape 16"/>
                <p:cNvCxnSpPr>
                  <a:cxnSpLocks noChangeShapeType="1"/>
                  <a:stCxn id="50" idx="2"/>
                  <a:endCxn id="51" idx="0"/>
                </p:cNvCxnSpPr>
                <p:nvPr/>
              </p:nvCxnSpPr>
              <p:spPr bwMode="auto">
                <a:xfrm flipH="1">
                  <a:off x="2825" y="800"/>
                  <a:ext cx="391" cy="210"/>
                </a:xfrm>
                <a:prstGeom prst="straightConnector1">
                  <a:avLst/>
                </a:prstGeom>
                <a:noFill/>
                <a:ln w="28575">
                  <a:solidFill>
                    <a:schemeClr val="tx1"/>
                  </a:solidFill>
                  <a:round/>
                  <a:headEnd/>
                  <a:tailEnd type="triangle" w="med" len="med"/>
                </a:ln>
                <a:effectLst/>
              </p:spPr>
            </p:cxnSp>
            <p:cxnSp>
              <p:nvCxnSpPr>
                <p:cNvPr id="54" name="AutoShape 17"/>
                <p:cNvCxnSpPr>
                  <a:cxnSpLocks noChangeShapeType="1"/>
                  <a:stCxn id="49" idx="2"/>
                  <a:endCxn id="51" idx="0"/>
                </p:cNvCxnSpPr>
                <p:nvPr/>
              </p:nvCxnSpPr>
              <p:spPr bwMode="auto">
                <a:xfrm>
                  <a:off x="2432" y="793"/>
                  <a:ext cx="393" cy="217"/>
                </a:xfrm>
                <a:prstGeom prst="straightConnector1">
                  <a:avLst/>
                </a:prstGeom>
                <a:noFill/>
                <a:ln w="28575">
                  <a:solidFill>
                    <a:schemeClr val="tx1"/>
                  </a:solidFill>
                  <a:round/>
                  <a:headEnd/>
                  <a:tailEnd type="triangle" w="med" len="med"/>
                </a:ln>
                <a:effectLst/>
              </p:spPr>
            </p:cxnSp>
          </p:grpSp>
          <p:grpSp>
            <p:nvGrpSpPr>
              <p:cNvPr id="9" name="Group 18"/>
              <p:cNvGrpSpPr>
                <a:grpSpLocks/>
              </p:cNvGrpSpPr>
              <p:nvPr/>
            </p:nvGrpSpPr>
            <p:grpSpPr bwMode="auto">
              <a:xfrm>
                <a:off x="3607" y="1055"/>
                <a:ext cx="1463" cy="1164"/>
                <a:chOff x="3878" y="371"/>
                <a:chExt cx="1463" cy="1164"/>
              </a:xfrm>
            </p:grpSpPr>
            <p:sp>
              <p:nvSpPr>
                <p:cNvPr id="43" name="AutoShape 19"/>
                <p:cNvSpPr>
                  <a:spLocks noChangeArrowheads="1"/>
                </p:cNvSpPr>
                <p:nvPr/>
              </p:nvSpPr>
              <p:spPr bwMode="auto">
                <a:xfrm>
                  <a:off x="3878" y="371"/>
                  <a:ext cx="679" cy="422"/>
                </a:xfrm>
                <a:prstGeom prst="roundRect">
                  <a:avLst>
                    <a:gd name="adj" fmla="val 16667"/>
                  </a:avLst>
                </a:prstGeom>
                <a:solidFill>
                  <a:srgbClr val="00B050"/>
                </a:solidFill>
                <a:ln w="9525">
                  <a:solidFill>
                    <a:schemeClr val="tx1"/>
                  </a:solidFill>
                  <a:round/>
                  <a:headEnd/>
                  <a:tailEnd/>
                </a:ln>
                <a:effectLst/>
              </p:spPr>
              <p:txBody>
                <a:bodyPr>
                  <a:spAutoFit/>
                </a:bodyPr>
                <a:lstStyle/>
                <a:p>
                  <a:pPr algn="ctr"/>
                  <a:r>
                    <a:rPr lang="en-US" sz="1200" b="1"/>
                    <a:t>Paternal Allele</a:t>
                  </a:r>
                </a:p>
              </p:txBody>
            </p:sp>
            <p:sp>
              <p:nvSpPr>
                <p:cNvPr id="44" name="AutoShape 20"/>
                <p:cNvSpPr>
                  <a:spLocks noChangeArrowheads="1"/>
                </p:cNvSpPr>
                <p:nvPr/>
              </p:nvSpPr>
              <p:spPr bwMode="auto">
                <a:xfrm>
                  <a:off x="4662" y="378"/>
                  <a:ext cx="679" cy="422"/>
                </a:xfrm>
                <a:prstGeom prst="roundRect">
                  <a:avLst>
                    <a:gd name="adj" fmla="val 16667"/>
                  </a:avLst>
                </a:prstGeom>
                <a:solidFill>
                  <a:srgbClr val="FF0000"/>
                </a:solidFill>
                <a:ln w="9525">
                  <a:solidFill>
                    <a:schemeClr val="tx1"/>
                  </a:solidFill>
                  <a:round/>
                  <a:headEnd/>
                  <a:tailEnd/>
                </a:ln>
                <a:effectLst/>
              </p:spPr>
              <p:txBody>
                <a:bodyPr>
                  <a:spAutoFit/>
                </a:bodyPr>
                <a:lstStyle/>
                <a:p>
                  <a:pPr algn="ctr"/>
                  <a:r>
                    <a:rPr lang="en-US" sz="1200" b="1" i="1" dirty="0"/>
                    <a:t>Maternal Allele</a:t>
                  </a:r>
                </a:p>
              </p:txBody>
            </p:sp>
            <p:sp>
              <p:nvSpPr>
                <p:cNvPr id="45" name="AutoShape 21"/>
                <p:cNvSpPr>
                  <a:spLocks noChangeArrowheads="1"/>
                </p:cNvSpPr>
                <p:nvPr/>
              </p:nvSpPr>
              <p:spPr bwMode="auto">
                <a:xfrm>
                  <a:off x="4190" y="1010"/>
                  <a:ext cx="841" cy="281"/>
                </a:xfrm>
                <a:prstGeom prst="roundRect">
                  <a:avLst>
                    <a:gd name="adj" fmla="val 16667"/>
                  </a:avLst>
                </a:prstGeom>
                <a:noFill/>
                <a:ln w="9525">
                  <a:solidFill>
                    <a:schemeClr val="tx1"/>
                  </a:solidFill>
                  <a:round/>
                  <a:headEnd/>
                  <a:tailEnd/>
                </a:ln>
                <a:effectLst/>
              </p:spPr>
              <p:txBody>
                <a:bodyPr>
                  <a:spAutoFit/>
                </a:bodyPr>
                <a:lstStyle/>
                <a:p>
                  <a:pPr algn="ctr"/>
                  <a:r>
                    <a:rPr lang="en-US" sz="1400" b="1" dirty="0" smtClean="0"/>
                    <a:t>Allele</a:t>
                  </a:r>
                  <a:endParaRPr lang="en-US" sz="1400" b="1" dirty="0"/>
                </a:p>
              </p:txBody>
            </p:sp>
            <p:sp>
              <p:nvSpPr>
                <p:cNvPr id="46" name="Text Box 22"/>
                <p:cNvSpPr txBox="1">
                  <a:spLocks noChangeArrowheads="1"/>
                </p:cNvSpPr>
                <p:nvPr/>
              </p:nvSpPr>
              <p:spPr bwMode="auto">
                <a:xfrm>
                  <a:off x="4271" y="1255"/>
                  <a:ext cx="730" cy="280"/>
                </a:xfrm>
                <a:prstGeom prst="rect">
                  <a:avLst/>
                </a:prstGeom>
                <a:noFill/>
                <a:ln w="9525">
                  <a:noFill/>
                  <a:miter lim="800000"/>
                  <a:headEnd/>
                  <a:tailEnd/>
                </a:ln>
                <a:effectLst/>
              </p:spPr>
              <p:txBody>
                <a:bodyPr wrap="none">
                  <a:spAutoFit/>
                </a:bodyPr>
                <a:lstStyle/>
                <a:p>
                  <a:r>
                    <a:rPr lang="en-US" sz="1600" b="1"/>
                    <a:t>Locus 3</a:t>
                  </a:r>
                </a:p>
              </p:txBody>
            </p:sp>
            <p:cxnSp>
              <p:nvCxnSpPr>
                <p:cNvPr id="47" name="AutoShape 23"/>
                <p:cNvCxnSpPr>
                  <a:cxnSpLocks noChangeShapeType="1"/>
                  <a:stCxn id="44" idx="2"/>
                  <a:endCxn id="45" idx="0"/>
                </p:cNvCxnSpPr>
                <p:nvPr/>
              </p:nvCxnSpPr>
              <p:spPr bwMode="auto">
                <a:xfrm flipH="1">
                  <a:off x="4611" y="800"/>
                  <a:ext cx="391" cy="210"/>
                </a:xfrm>
                <a:prstGeom prst="straightConnector1">
                  <a:avLst/>
                </a:prstGeom>
                <a:noFill/>
                <a:ln w="28575">
                  <a:solidFill>
                    <a:schemeClr val="tx1"/>
                  </a:solidFill>
                  <a:round/>
                  <a:headEnd/>
                  <a:tailEnd type="triangle" w="med" len="med"/>
                </a:ln>
                <a:effectLst/>
              </p:spPr>
            </p:cxnSp>
            <p:cxnSp>
              <p:nvCxnSpPr>
                <p:cNvPr id="48" name="AutoShape 24"/>
                <p:cNvCxnSpPr>
                  <a:cxnSpLocks noChangeShapeType="1"/>
                  <a:stCxn id="43" idx="2"/>
                  <a:endCxn id="45" idx="0"/>
                </p:cNvCxnSpPr>
                <p:nvPr/>
              </p:nvCxnSpPr>
              <p:spPr bwMode="auto">
                <a:xfrm>
                  <a:off x="4218" y="793"/>
                  <a:ext cx="393" cy="217"/>
                </a:xfrm>
                <a:prstGeom prst="straightConnector1">
                  <a:avLst/>
                </a:prstGeom>
                <a:noFill/>
                <a:ln w="28575">
                  <a:solidFill>
                    <a:schemeClr val="tx1"/>
                  </a:solidFill>
                  <a:round/>
                  <a:headEnd/>
                  <a:tailEnd type="triangle" w="med" len="med"/>
                </a:ln>
                <a:effectLst/>
              </p:spPr>
            </p:cxnSp>
          </p:grpSp>
          <p:cxnSp>
            <p:nvCxnSpPr>
              <p:cNvPr id="38" name="AutoShape 25"/>
              <p:cNvCxnSpPr>
                <a:cxnSpLocks noChangeShapeType="1"/>
                <a:stCxn id="58" idx="2"/>
                <a:endCxn id="35" idx="0"/>
              </p:cNvCxnSpPr>
              <p:nvPr/>
            </p:nvCxnSpPr>
            <p:spPr bwMode="auto">
              <a:xfrm>
                <a:off x="985" y="2200"/>
                <a:ext cx="1695" cy="531"/>
              </a:xfrm>
              <a:prstGeom prst="straightConnector1">
                <a:avLst/>
              </a:prstGeom>
              <a:noFill/>
              <a:ln w="9525">
                <a:solidFill>
                  <a:schemeClr val="tx1"/>
                </a:solidFill>
                <a:round/>
                <a:headEnd/>
                <a:tailEnd type="triangle" w="med" len="med"/>
              </a:ln>
              <a:effectLst/>
            </p:spPr>
          </p:cxnSp>
          <p:cxnSp>
            <p:nvCxnSpPr>
              <p:cNvPr id="39" name="AutoShape 26"/>
              <p:cNvCxnSpPr>
                <a:cxnSpLocks noChangeShapeType="1"/>
                <a:stCxn id="52" idx="2"/>
                <a:endCxn id="35" idx="0"/>
              </p:cNvCxnSpPr>
              <p:nvPr/>
            </p:nvCxnSpPr>
            <p:spPr bwMode="auto">
              <a:xfrm flipH="1">
                <a:off x="2680" y="2209"/>
                <a:ext cx="9" cy="522"/>
              </a:xfrm>
              <a:prstGeom prst="straightConnector1">
                <a:avLst/>
              </a:prstGeom>
              <a:noFill/>
              <a:ln w="9525">
                <a:solidFill>
                  <a:schemeClr val="tx1"/>
                </a:solidFill>
                <a:round/>
                <a:headEnd/>
                <a:tailEnd type="triangle" w="med" len="med"/>
              </a:ln>
              <a:effectLst/>
            </p:spPr>
          </p:cxnSp>
          <p:cxnSp>
            <p:nvCxnSpPr>
              <p:cNvPr id="40" name="AutoShape 27"/>
              <p:cNvCxnSpPr>
                <a:cxnSpLocks noChangeShapeType="1"/>
                <a:stCxn id="46" idx="2"/>
                <a:endCxn id="35" idx="0"/>
              </p:cNvCxnSpPr>
              <p:nvPr/>
            </p:nvCxnSpPr>
            <p:spPr bwMode="auto">
              <a:xfrm flipH="1">
                <a:off x="2680" y="2219"/>
                <a:ext cx="1685" cy="512"/>
              </a:xfrm>
              <a:prstGeom prst="straightConnector1">
                <a:avLst/>
              </a:prstGeom>
              <a:noFill/>
              <a:ln w="9525">
                <a:solidFill>
                  <a:schemeClr val="tx1"/>
                </a:solidFill>
                <a:round/>
                <a:headEnd/>
                <a:tailEnd type="triangle" w="med" len="med"/>
              </a:ln>
              <a:effectLst/>
            </p:spPr>
          </p:cxnSp>
          <p:sp>
            <p:nvSpPr>
              <p:cNvPr id="42" name="Text Box 29"/>
              <p:cNvSpPr txBox="1">
                <a:spLocks noChangeArrowheads="1"/>
              </p:cNvSpPr>
              <p:nvPr/>
            </p:nvSpPr>
            <p:spPr bwMode="auto">
              <a:xfrm>
                <a:off x="3789" y="2369"/>
                <a:ext cx="2168" cy="661"/>
              </a:xfrm>
              <a:prstGeom prst="rect">
                <a:avLst/>
              </a:prstGeom>
              <a:noFill/>
              <a:ln w="9525">
                <a:noFill/>
                <a:miter lim="800000"/>
                <a:headEnd/>
                <a:tailEnd/>
              </a:ln>
              <a:effectLst/>
            </p:spPr>
            <p:txBody>
              <a:bodyPr wrap="square">
                <a:spAutoFit/>
              </a:bodyPr>
              <a:lstStyle/>
              <a:p>
                <a:pPr algn="ctr"/>
                <a:r>
                  <a:rPr lang="en-US" sz="1600" i="1" dirty="0" smtClean="0"/>
                  <a:t>Assume linkage </a:t>
                </a:r>
              </a:p>
              <a:p>
                <a:pPr algn="ctr"/>
                <a:r>
                  <a:rPr lang="en-US" sz="1600" i="1" dirty="0" smtClean="0"/>
                  <a:t>and no recombination </a:t>
                </a:r>
              </a:p>
              <a:p>
                <a:pPr algn="ctr"/>
                <a:r>
                  <a:rPr lang="en-US" sz="1400" b="1" i="1" dirty="0" smtClean="0"/>
                  <a:t>(</a:t>
                </a:r>
                <a:r>
                  <a:rPr lang="en-US" sz="1400" b="1" i="1" dirty="0" smtClean="0">
                    <a:solidFill>
                      <a:srgbClr val="0000FF"/>
                    </a:solidFill>
                  </a:rPr>
                  <a:t>cannot use the product </a:t>
                </a:r>
                <a:r>
                  <a:rPr lang="en-US" sz="1400" b="1" i="1" dirty="0">
                    <a:solidFill>
                      <a:srgbClr val="0000FF"/>
                    </a:solidFill>
                  </a:rPr>
                  <a:t>rule</a:t>
                </a:r>
                <a:r>
                  <a:rPr lang="en-US" sz="1400" b="1" i="1" dirty="0"/>
                  <a:t>)</a:t>
                </a:r>
              </a:p>
            </p:txBody>
          </p:sp>
        </p:grpSp>
        <p:sp>
          <p:nvSpPr>
            <p:cNvPr id="65" name="TextBox 64"/>
            <p:cNvSpPr txBox="1"/>
            <p:nvPr/>
          </p:nvSpPr>
          <p:spPr>
            <a:xfrm>
              <a:off x="7719869" y="4038600"/>
              <a:ext cx="736099" cy="369332"/>
            </a:xfrm>
            <a:prstGeom prst="rect">
              <a:avLst/>
            </a:prstGeom>
            <a:noFill/>
          </p:spPr>
          <p:txBody>
            <a:bodyPr wrap="none" rtlCol="0">
              <a:spAutoFit/>
            </a:bodyPr>
            <a:lstStyle/>
            <a:p>
              <a:r>
                <a:rPr lang="en-US" b="1" dirty="0" smtClean="0">
                  <a:solidFill>
                    <a:srgbClr val="00B050"/>
                  </a:solidFill>
                </a:rPr>
                <a:t>ChrY</a:t>
              </a:r>
              <a:endParaRPr lang="en-US" b="1" dirty="0">
                <a:solidFill>
                  <a:srgbClr val="00B050"/>
                </a:solidFill>
              </a:endParaRPr>
            </a:p>
          </p:txBody>
        </p:sp>
        <p:sp>
          <p:nvSpPr>
            <p:cNvPr id="66" name="TextBox 65"/>
            <p:cNvSpPr txBox="1"/>
            <p:nvPr/>
          </p:nvSpPr>
          <p:spPr>
            <a:xfrm>
              <a:off x="8024669" y="4343400"/>
              <a:ext cx="966931" cy="369332"/>
            </a:xfrm>
            <a:prstGeom prst="rect">
              <a:avLst/>
            </a:prstGeom>
            <a:noFill/>
          </p:spPr>
          <p:txBody>
            <a:bodyPr wrap="none" rtlCol="0">
              <a:spAutoFit/>
            </a:bodyPr>
            <a:lstStyle/>
            <a:p>
              <a:r>
                <a:rPr lang="en-US" b="1" i="1" dirty="0" smtClean="0">
                  <a:solidFill>
                    <a:srgbClr val="FF0000"/>
                  </a:solidFill>
                </a:rPr>
                <a:t>mtDNA</a:t>
              </a:r>
              <a:endParaRPr lang="en-US" b="1" i="1" dirty="0">
                <a:solidFill>
                  <a:srgbClr val="FF0000"/>
                </a:solidFill>
              </a:endParaRPr>
            </a:p>
          </p:txBody>
        </p:sp>
        <p:sp>
          <p:nvSpPr>
            <p:cNvPr id="69" name="TextBox 68"/>
            <p:cNvSpPr txBox="1"/>
            <p:nvPr/>
          </p:nvSpPr>
          <p:spPr>
            <a:xfrm>
              <a:off x="149815" y="4267200"/>
              <a:ext cx="712054" cy="307777"/>
            </a:xfrm>
            <a:prstGeom prst="rect">
              <a:avLst/>
            </a:prstGeom>
            <a:noFill/>
          </p:spPr>
          <p:txBody>
            <a:bodyPr wrap="none" rtlCol="0">
              <a:spAutoFit/>
            </a:bodyPr>
            <a:lstStyle/>
            <a:p>
              <a:r>
                <a:rPr lang="en-US" sz="1400" i="1" dirty="0" smtClean="0">
                  <a:solidFill>
                    <a:schemeClr val="bg1">
                      <a:lumMod val="50000"/>
                    </a:schemeClr>
                  </a:solidFill>
                </a:rPr>
                <a:t>Parent</a:t>
              </a:r>
              <a:endParaRPr lang="en-US" sz="1400" i="1" dirty="0">
                <a:solidFill>
                  <a:schemeClr val="bg1">
                    <a:lumMod val="50000"/>
                  </a:schemeClr>
                </a:solidFill>
              </a:endParaRPr>
            </a:p>
          </p:txBody>
        </p:sp>
        <p:sp>
          <p:nvSpPr>
            <p:cNvPr id="70" name="TextBox 69"/>
            <p:cNvSpPr txBox="1"/>
            <p:nvPr/>
          </p:nvSpPr>
          <p:spPr>
            <a:xfrm>
              <a:off x="179642" y="5032177"/>
              <a:ext cx="910827" cy="307777"/>
            </a:xfrm>
            <a:prstGeom prst="rect">
              <a:avLst/>
            </a:prstGeom>
            <a:noFill/>
          </p:spPr>
          <p:txBody>
            <a:bodyPr wrap="none" rtlCol="0">
              <a:spAutoFit/>
            </a:bodyPr>
            <a:lstStyle/>
            <a:p>
              <a:r>
                <a:rPr lang="en-US" sz="1400" i="1" dirty="0" smtClean="0">
                  <a:solidFill>
                    <a:schemeClr val="bg1">
                      <a:lumMod val="50000"/>
                    </a:schemeClr>
                  </a:solidFill>
                </a:rPr>
                <a:t>Offspring</a:t>
              </a:r>
              <a:endParaRPr lang="en-US" sz="1400" i="1" dirty="0">
                <a:solidFill>
                  <a:schemeClr val="bg1">
                    <a:lumMod val="50000"/>
                  </a:schemeClr>
                </a:solidFill>
              </a:endParaRPr>
            </a:p>
          </p:txBody>
        </p:sp>
        <p:sp>
          <p:nvSpPr>
            <p:cNvPr id="71" name="TextBox 70"/>
            <p:cNvSpPr txBox="1"/>
            <p:nvPr/>
          </p:nvSpPr>
          <p:spPr>
            <a:xfrm>
              <a:off x="7110269" y="4724400"/>
              <a:ext cx="1447800" cy="523220"/>
            </a:xfrm>
            <a:prstGeom prst="rect">
              <a:avLst/>
            </a:prstGeom>
            <a:noFill/>
          </p:spPr>
          <p:txBody>
            <a:bodyPr wrap="square" rtlCol="0">
              <a:spAutoFit/>
            </a:bodyPr>
            <a:lstStyle/>
            <a:p>
              <a:pPr algn="ctr"/>
              <a:r>
                <a:rPr lang="en-US" sz="1400" i="1" dirty="0" smtClean="0"/>
                <a:t>Uniparental inheritance</a:t>
              </a:r>
              <a:endParaRPr lang="en-US" sz="1400" i="1" dirty="0"/>
            </a:p>
          </p:txBody>
        </p:sp>
      </p:grpSp>
      <p:sp>
        <p:nvSpPr>
          <p:cNvPr id="72" name="Title 71"/>
          <p:cNvSpPr>
            <a:spLocks noGrp="1"/>
          </p:cNvSpPr>
          <p:nvPr>
            <p:ph type="title"/>
          </p:nvPr>
        </p:nvSpPr>
        <p:spPr>
          <a:xfrm>
            <a:off x="1066800" y="109210"/>
            <a:ext cx="7438822" cy="838200"/>
          </a:xfrm>
        </p:spPr>
        <p:txBody>
          <a:bodyPr>
            <a:noAutofit/>
          </a:bodyPr>
          <a:lstStyle/>
          <a:p>
            <a:r>
              <a:rPr lang="en-US" sz="2400" dirty="0" smtClean="0"/>
              <a:t>Differences between Autosomal and Lineage Markers </a:t>
            </a:r>
            <a:endParaRPr lang="en-US" sz="2400" dirty="0"/>
          </a:p>
        </p:txBody>
      </p:sp>
      <p:sp>
        <p:nvSpPr>
          <p:cNvPr id="156" name="TextBox 155"/>
          <p:cNvSpPr txBox="1"/>
          <p:nvPr/>
        </p:nvSpPr>
        <p:spPr>
          <a:xfrm>
            <a:off x="76200" y="685800"/>
            <a:ext cx="644728" cy="523220"/>
          </a:xfrm>
          <a:prstGeom prst="rect">
            <a:avLst/>
          </a:prstGeom>
          <a:noFill/>
        </p:spPr>
        <p:txBody>
          <a:bodyPr wrap="none" rtlCol="0">
            <a:spAutoFit/>
          </a:bodyPr>
          <a:lstStyle/>
          <a:p>
            <a:r>
              <a:rPr lang="en-US" sz="2800" b="1" dirty="0" smtClean="0"/>
              <a:t>(b)</a:t>
            </a:r>
            <a:endParaRPr lang="en-US" sz="2800" b="1" dirty="0"/>
          </a:p>
        </p:txBody>
      </p:sp>
    </p:spTree>
    <p:custDataLst>
      <p:tags r:id="rId1"/>
    </p:custDataLst>
    <p:extLst>
      <p:ext uri="{BB962C8B-B14F-4D97-AF65-F5344CB8AC3E}">
        <p14:creationId xmlns:p14="http://schemas.microsoft.com/office/powerpoint/2010/main" val="267800897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28600" y="76200"/>
            <a:ext cx="8547132" cy="728908"/>
          </a:xfrm>
        </p:spPr>
        <p:txBody>
          <a:bodyPr>
            <a:normAutofit fontScale="90000"/>
          </a:bodyPr>
          <a:lstStyle/>
          <a:p>
            <a:r>
              <a:rPr lang="en-US" altLang="en-US" sz="2400" b="1" dirty="0"/>
              <a:t>Possible Genetic Contributors to a Son and Daughter </a:t>
            </a:r>
            <a:r>
              <a:rPr lang="en-US" altLang="en-US" sz="2400" b="1" dirty="0" smtClean="0"/>
              <a:t/>
            </a:r>
            <a:br>
              <a:rPr lang="en-US" altLang="en-US" sz="2400" b="1" dirty="0" smtClean="0"/>
            </a:br>
            <a:r>
              <a:rPr lang="en-US" altLang="en-US" sz="2400" b="1" dirty="0" smtClean="0"/>
              <a:t>with </a:t>
            </a:r>
            <a:r>
              <a:rPr lang="en-US" altLang="en-US" sz="2400" b="1" dirty="0"/>
              <a:t>mtDNA, X- or Y-chromosome Information  </a:t>
            </a:r>
          </a:p>
        </p:txBody>
      </p:sp>
      <p:sp>
        <p:nvSpPr>
          <p:cNvPr id="11270" name="Line 6"/>
          <p:cNvSpPr>
            <a:spLocks noChangeShapeType="1"/>
          </p:cNvSpPr>
          <p:nvPr/>
        </p:nvSpPr>
        <p:spPr bwMode="auto">
          <a:xfrm>
            <a:off x="5702300" y="2813050"/>
            <a:ext cx="2441575" cy="19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Rectangle 7"/>
          <p:cNvSpPr>
            <a:spLocks noChangeArrowheads="1"/>
          </p:cNvSpPr>
          <p:nvPr/>
        </p:nvSpPr>
        <p:spPr bwMode="auto">
          <a:xfrm>
            <a:off x="5378450" y="1701800"/>
            <a:ext cx="661988" cy="639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Line 8"/>
          <p:cNvSpPr>
            <a:spLocks noChangeShapeType="1"/>
          </p:cNvSpPr>
          <p:nvPr/>
        </p:nvSpPr>
        <p:spPr bwMode="auto">
          <a:xfrm>
            <a:off x="5710238" y="2341563"/>
            <a:ext cx="0" cy="477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8147050" y="2341563"/>
            <a:ext cx="0" cy="477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Oval 10"/>
          <p:cNvSpPr>
            <a:spLocks noChangeArrowheads="1"/>
          </p:cNvSpPr>
          <p:nvPr/>
        </p:nvSpPr>
        <p:spPr bwMode="auto">
          <a:xfrm>
            <a:off x="7815263" y="1701800"/>
            <a:ext cx="663575" cy="6397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Rectangle 11"/>
          <p:cNvSpPr>
            <a:spLocks noChangeArrowheads="1"/>
          </p:cNvSpPr>
          <p:nvPr/>
        </p:nvSpPr>
        <p:spPr bwMode="auto">
          <a:xfrm>
            <a:off x="2012950" y="3298825"/>
            <a:ext cx="663575" cy="638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Line 12"/>
          <p:cNvSpPr>
            <a:spLocks noChangeShapeType="1"/>
          </p:cNvSpPr>
          <p:nvPr/>
        </p:nvSpPr>
        <p:spPr bwMode="auto">
          <a:xfrm>
            <a:off x="2344738" y="2806700"/>
            <a:ext cx="0" cy="492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Line 13"/>
          <p:cNvSpPr>
            <a:spLocks noChangeShapeType="1"/>
          </p:cNvSpPr>
          <p:nvPr/>
        </p:nvSpPr>
        <p:spPr bwMode="auto">
          <a:xfrm>
            <a:off x="2319338" y="4427538"/>
            <a:ext cx="4662487"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Line 14"/>
          <p:cNvSpPr>
            <a:spLocks noChangeShapeType="1"/>
          </p:cNvSpPr>
          <p:nvPr/>
        </p:nvSpPr>
        <p:spPr bwMode="auto">
          <a:xfrm>
            <a:off x="6972300" y="39370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15"/>
          <p:cNvSpPr>
            <a:spLocks noChangeShapeType="1"/>
          </p:cNvSpPr>
          <p:nvPr/>
        </p:nvSpPr>
        <p:spPr bwMode="auto">
          <a:xfrm>
            <a:off x="2330450" y="39370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Oval 16"/>
          <p:cNvSpPr>
            <a:spLocks noChangeArrowheads="1"/>
          </p:cNvSpPr>
          <p:nvPr/>
        </p:nvSpPr>
        <p:spPr bwMode="auto">
          <a:xfrm>
            <a:off x="6640513" y="3298825"/>
            <a:ext cx="663575" cy="6381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Rectangle 17"/>
          <p:cNvSpPr>
            <a:spLocks noChangeArrowheads="1"/>
          </p:cNvSpPr>
          <p:nvPr/>
        </p:nvSpPr>
        <p:spPr bwMode="auto">
          <a:xfrm>
            <a:off x="3086100" y="4894263"/>
            <a:ext cx="661988" cy="6381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Line 18"/>
          <p:cNvSpPr>
            <a:spLocks noChangeShapeType="1"/>
          </p:cNvSpPr>
          <p:nvPr/>
        </p:nvSpPr>
        <p:spPr bwMode="auto">
          <a:xfrm>
            <a:off x="3416300" y="4414838"/>
            <a:ext cx="0" cy="47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Line 19"/>
          <p:cNvSpPr>
            <a:spLocks noChangeShapeType="1"/>
          </p:cNvSpPr>
          <p:nvPr/>
        </p:nvSpPr>
        <p:spPr bwMode="auto">
          <a:xfrm>
            <a:off x="6988175" y="2813050"/>
            <a:ext cx="0" cy="47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20"/>
          <p:cNvSpPr>
            <a:spLocks noChangeShapeType="1"/>
          </p:cNvSpPr>
          <p:nvPr/>
        </p:nvSpPr>
        <p:spPr bwMode="auto">
          <a:xfrm flipV="1">
            <a:off x="1081088" y="2789238"/>
            <a:ext cx="2439987"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85" name="Group 21"/>
          <p:cNvGrpSpPr>
            <a:grpSpLocks/>
          </p:cNvGrpSpPr>
          <p:nvPr/>
        </p:nvGrpSpPr>
        <p:grpSpPr bwMode="auto">
          <a:xfrm>
            <a:off x="769938" y="1685925"/>
            <a:ext cx="663575" cy="1117600"/>
            <a:chOff x="2122" y="1536"/>
            <a:chExt cx="192" cy="336"/>
          </a:xfrm>
        </p:grpSpPr>
        <p:sp>
          <p:nvSpPr>
            <p:cNvPr id="11286" name="Rectangle 22"/>
            <p:cNvSpPr>
              <a:spLocks noChangeArrowheads="1"/>
            </p:cNvSpPr>
            <p:nvPr/>
          </p:nvSpPr>
          <p:spPr bwMode="auto">
            <a:xfrm>
              <a:off x="2122" y="1536"/>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7" name="Line 23"/>
            <p:cNvSpPr>
              <a:spLocks noChangeShapeType="1"/>
            </p:cNvSpPr>
            <p:nvPr/>
          </p:nvSpPr>
          <p:spPr bwMode="auto">
            <a:xfrm>
              <a:off x="2218" y="17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88" name="Group 24"/>
          <p:cNvGrpSpPr>
            <a:grpSpLocks/>
          </p:cNvGrpSpPr>
          <p:nvPr/>
        </p:nvGrpSpPr>
        <p:grpSpPr bwMode="auto">
          <a:xfrm>
            <a:off x="3208338" y="1685925"/>
            <a:ext cx="661987" cy="1117600"/>
            <a:chOff x="1258" y="1536"/>
            <a:chExt cx="192" cy="336"/>
          </a:xfrm>
        </p:grpSpPr>
        <p:sp>
          <p:nvSpPr>
            <p:cNvPr id="11289" name="Line 25"/>
            <p:cNvSpPr>
              <a:spLocks noChangeShapeType="1"/>
            </p:cNvSpPr>
            <p:nvPr/>
          </p:nvSpPr>
          <p:spPr bwMode="auto">
            <a:xfrm>
              <a:off x="1354" y="17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Oval 26"/>
            <p:cNvSpPr>
              <a:spLocks noChangeArrowheads="1"/>
            </p:cNvSpPr>
            <p:nvPr/>
          </p:nvSpPr>
          <p:spPr bwMode="auto">
            <a:xfrm>
              <a:off x="1258" y="1536"/>
              <a:ext cx="192" cy="1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91" name="Text Box 27"/>
          <p:cNvSpPr txBox="1">
            <a:spLocks noChangeArrowheads="1"/>
          </p:cNvSpPr>
          <p:nvPr/>
        </p:nvSpPr>
        <p:spPr bwMode="auto">
          <a:xfrm>
            <a:off x="3864985" y="5253038"/>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FF0000"/>
                </a:solidFill>
              </a:rPr>
              <a:t>mtDNA</a:t>
            </a:r>
          </a:p>
        </p:txBody>
      </p:sp>
      <p:sp>
        <p:nvSpPr>
          <p:cNvPr id="11292" name="Text Box 28"/>
          <p:cNvSpPr txBox="1">
            <a:spLocks noChangeArrowheads="1"/>
          </p:cNvSpPr>
          <p:nvPr/>
        </p:nvSpPr>
        <p:spPr bwMode="auto">
          <a:xfrm>
            <a:off x="7300913" y="3419475"/>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mtDNA</a:t>
            </a:r>
          </a:p>
        </p:txBody>
      </p:sp>
      <p:sp>
        <p:nvSpPr>
          <p:cNvPr id="11293" name="Text Box 29"/>
          <p:cNvSpPr txBox="1">
            <a:spLocks noChangeArrowheads="1"/>
          </p:cNvSpPr>
          <p:nvPr/>
        </p:nvSpPr>
        <p:spPr bwMode="auto">
          <a:xfrm>
            <a:off x="6831013" y="1963738"/>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FF0000"/>
                </a:solidFill>
              </a:rPr>
              <a:t>mtDNA</a:t>
            </a:r>
          </a:p>
        </p:txBody>
      </p:sp>
      <p:sp>
        <p:nvSpPr>
          <p:cNvPr id="11295" name="Text Box 31"/>
          <p:cNvSpPr txBox="1">
            <a:spLocks noChangeArrowheads="1"/>
          </p:cNvSpPr>
          <p:nvPr/>
        </p:nvSpPr>
        <p:spPr bwMode="auto">
          <a:xfrm>
            <a:off x="7565517" y="3819585"/>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800080"/>
                </a:solidFill>
              </a:rPr>
              <a:t>X</a:t>
            </a:r>
          </a:p>
        </p:txBody>
      </p:sp>
      <p:sp>
        <p:nvSpPr>
          <p:cNvPr id="11296" name="Text Box 32"/>
          <p:cNvSpPr txBox="1">
            <a:spLocks noChangeArrowheads="1"/>
          </p:cNvSpPr>
          <p:nvPr/>
        </p:nvSpPr>
        <p:spPr bwMode="auto">
          <a:xfrm>
            <a:off x="2658150" y="487680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008000"/>
                </a:solidFill>
              </a:rPr>
              <a:t>Y</a:t>
            </a:r>
          </a:p>
        </p:txBody>
      </p:sp>
      <p:sp>
        <p:nvSpPr>
          <p:cNvPr id="11297" name="Text Box 33"/>
          <p:cNvSpPr txBox="1">
            <a:spLocks noChangeArrowheads="1"/>
          </p:cNvSpPr>
          <p:nvPr/>
        </p:nvSpPr>
        <p:spPr bwMode="auto">
          <a:xfrm>
            <a:off x="1609725" y="3392488"/>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008000"/>
                </a:solidFill>
              </a:rPr>
              <a:t>Y</a:t>
            </a:r>
          </a:p>
        </p:txBody>
      </p:sp>
      <p:sp>
        <p:nvSpPr>
          <p:cNvPr id="11298" name="Text Box 34"/>
          <p:cNvSpPr txBox="1">
            <a:spLocks noChangeArrowheads="1"/>
          </p:cNvSpPr>
          <p:nvPr/>
        </p:nvSpPr>
        <p:spPr bwMode="auto">
          <a:xfrm>
            <a:off x="363538" y="177165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008000"/>
                </a:solidFill>
              </a:rPr>
              <a:t>Y</a:t>
            </a:r>
          </a:p>
        </p:txBody>
      </p:sp>
      <p:sp>
        <p:nvSpPr>
          <p:cNvPr id="11299" name="Text Box 35"/>
          <p:cNvSpPr txBox="1">
            <a:spLocks noChangeArrowheads="1"/>
          </p:cNvSpPr>
          <p:nvPr/>
        </p:nvSpPr>
        <p:spPr bwMode="auto">
          <a:xfrm>
            <a:off x="4953000" y="1752600"/>
            <a:ext cx="50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smtClean="0"/>
              <a:t>X</a:t>
            </a:r>
            <a:r>
              <a:rPr lang="en-US" altLang="en-US" sz="2400" b="1" baseline="30000" dirty="0" smtClean="0"/>
              <a:t>†</a:t>
            </a:r>
            <a:endParaRPr lang="en-US" altLang="en-US" sz="2400" b="1" baseline="30000" dirty="0"/>
          </a:p>
        </p:txBody>
      </p:sp>
      <p:sp>
        <p:nvSpPr>
          <p:cNvPr id="11300" name="Text Box 36"/>
          <p:cNvSpPr txBox="1">
            <a:spLocks noChangeArrowheads="1"/>
          </p:cNvSpPr>
          <p:nvPr/>
        </p:nvSpPr>
        <p:spPr bwMode="auto">
          <a:xfrm>
            <a:off x="7375525" y="1647825"/>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800080"/>
                </a:solidFill>
              </a:rPr>
              <a:t>X</a:t>
            </a:r>
          </a:p>
        </p:txBody>
      </p:sp>
      <p:sp>
        <p:nvSpPr>
          <p:cNvPr id="11301" name="Oval 37"/>
          <p:cNvSpPr>
            <a:spLocks noChangeArrowheads="1"/>
          </p:cNvSpPr>
          <p:nvPr/>
        </p:nvSpPr>
        <p:spPr bwMode="auto">
          <a:xfrm>
            <a:off x="5905500" y="4930775"/>
            <a:ext cx="663575" cy="6381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2" name="Line 38"/>
          <p:cNvSpPr>
            <a:spLocks noChangeShapeType="1"/>
          </p:cNvSpPr>
          <p:nvPr/>
        </p:nvSpPr>
        <p:spPr bwMode="auto">
          <a:xfrm>
            <a:off x="6242050" y="4441825"/>
            <a:ext cx="0" cy="47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4" name="Text Box 40"/>
          <p:cNvSpPr txBox="1">
            <a:spLocks noChangeArrowheads="1"/>
          </p:cNvSpPr>
          <p:nvPr/>
        </p:nvSpPr>
        <p:spPr bwMode="auto">
          <a:xfrm>
            <a:off x="6611790" y="4953000"/>
            <a:ext cx="474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0000FF"/>
                </a:solidFill>
              </a:rPr>
              <a:t>X’</a:t>
            </a:r>
          </a:p>
        </p:txBody>
      </p:sp>
      <p:sp>
        <p:nvSpPr>
          <p:cNvPr id="11305" name="Text Box 41"/>
          <p:cNvSpPr txBox="1">
            <a:spLocks noChangeArrowheads="1"/>
          </p:cNvSpPr>
          <p:nvPr/>
        </p:nvSpPr>
        <p:spPr bwMode="auto">
          <a:xfrm>
            <a:off x="2724150" y="3405188"/>
            <a:ext cx="474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0000FF"/>
                </a:solidFill>
              </a:rPr>
              <a:t>X’</a:t>
            </a:r>
          </a:p>
        </p:txBody>
      </p:sp>
      <p:sp>
        <p:nvSpPr>
          <p:cNvPr id="11306" name="Text Box 42"/>
          <p:cNvSpPr txBox="1">
            <a:spLocks noChangeArrowheads="1"/>
          </p:cNvSpPr>
          <p:nvPr/>
        </p:nvSpPr>
        <p:spPr bwMode="auto">
          <a:xfrm>
            <a:off x="2736850" y="1884363"/>
            <a:ext cx="474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0000FF"/>
                </a:solidFill>
              </a:rPr>
              <a:t>X’</a:t>
            </a:r>
          </a:p>
        </p:txBody>
      </p:sp>
      <p:sp>
        <p:nvSpPr>
          <p:cNvPr id="11307" name="Text Box 43"/>
          <p:cNvSpPr txBox="1">
            <a:spLocks noChangeArrowheads="1"/>
          </p:cNvSpPr>
          <p:nvPr/>
        </p:nvSpPr>
        <p:spPr bwMode="auto">
          <a:xfrm>
            <a:off x="4876800" y="5253038"/>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FF0000"/>
                </a:solidFill>
              </a:rPr>
              <a:t>mtDNA</a:t>
            </a:r>
          </a:p>
        </p:txBody>
      </p:sp>
      <p:sp>
        <p:nvSpPr>
          <p:cNvPr id="11308" name="Text Box 44"/>
          <p:cNvSpPr txBox="1">
            <a:spLocks noChangeArrowheads="1"/>
          </p:cNvSpPr>
          <p:nvPr/>
        </p:nvSpPr>
        <p:spPr bwMode="auto">
          <a:xfrm>
            <a:off x="148674" y="5665857"/>
            <a:ext cx="26258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i="1" dirty="0"/>
              <a:t>Specific alleles with autosomal loci can be contributed by any or none of the grandparents</a:t>
            </a:r>
          </a:p>
        </p:txBody>
      </p:sp>
      <p:sp>
        <p:nvSpPr>
          <p:cNvPr id="45" name="Text Box 35"/>
          <p:cNvSpPr txBox="1">
            <a:spLocks noChangeArrowheads="1"/>
          </p:cNvSpPr>
          <p:nvPr/>
        </p:nvSpPr>
        <p:spPr bwMode="auto">
          <a:xfrm>
            <a:off x="7130330" y="3819585"/>
            <a:ext cx="50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smtClean="0"/>
              <a:t>X</a:t>
            </a:r>
            <a:r>
              <a:rPr lang="en-US" altLang="en-US" sz="2400" b="1" baseline="30000" dirty="0" smtClean="0"/>
              <a:t>†</a:t>
            </a:r>
            <a:endParaRPr lang="en-US" altLang="en-US" sz="2400" b="1" baseline="30000" dirty="0"/>
          </a:p>
        </p:txBody>
      </p:sp>
      <p:sp>
        <p:nvSpPr>
          <p:cNvPr id="4" name="TextBox 3"/>
          <p:cNvSpPr txBox="1"/>
          <p:nvPr/>
        </p:nvSpPr>
        <p:spPr>
          <a:xfrm>
            <a:off x="381000" y="838200"/>
            <a:ext cx="1364476" cy="646331"/>
          </a:xfrm>
          <a:prstGeom prst="rect">
            <a:avLst/>
          </a:prstGeom>
          <a:noFill/>
        </p:spPr>
        <p:txBody>
          <a:bodyPr wrap="none" rtlCol="0">
            <a:spAutoFit/>
          </a:bodyPr>
          <a:lstStyle/>
          <a:p>
            <a:pPr algn="ctr"/>
            <a:r>
              <a:rPr lang="en-US" dirty="0" smtClean="0"/>
              <a:t>Paternal</a:t>
            </a:r>
          </a:p>
          <a:p>
            <a:pPr algn="ctr"/>
            <a:r>
              <a:rPr lang="en-US" dirty="0" smtClean="0"/>
              <a:t>grandfather</a:t>
            </a:r>
            <a:endParaRPr lang="en-US" dirty="0"/>
          </a:p>
        </p:txBody>
      </p:sp>
      <p:sp>
        <p:nvSpPr>
          <p:cNvPr id="52" name="TextBox 51"/>
          <p:cNvSpPr txBox="1"/>
          <p:nvPr/>
        </p:nvSpPr>
        <p:spPr>
          <a:xfrm>
            <a:off x="2774484" y="838200"/>
            <a:ext cx="1492716" cy="646331"/>
          </a:xfrm>
          <a:prstGeom prst="rect">
            <a:avLst/>
          </a:prstGeom>
          <a:noFill/>
        </p:spPr>
        <p:txBody>
          <a:bodyPr wrap="none" rtlCol="0">
            <a:spAutoFit/>
          </a:bodyPr>
          <a:lstStyle/>
          <a:p>
            <a:pPr algn="ctr"/>
            <a:r>
              <a:rPr lang="en-US" dirty="0" smtClean="0"/>
              <a:t>Paternal</a:t>
            </a:r>
          </a:p>
          <a:p>
            <a:pPr algn="ctr"/>
            <a:r>
              <a:rPr lang="en-US" dirty="0" smtClean="0"/>
              <a:t>grandmother</a:t>
            </a:r>
            <a:endParaRPr lang="en-US" dirty="0"/>
          </a:p>
        </p:txBody>
      </p:sp>
      <p:sp>
        <p:nvSpPr>
          <p:cNvPr id="53" name="TextBox 52"/>
          <p:cNvSpPr txBox="1"/>
          <p:nvPr/>
        </p:nvSpPr>
        <p:spPr>
          <a:xfrm>
            <a:off x="5036324" y="838200"/>
            <a:ext cx="1364476" cy="646331"/>
          </a:xfrm>
          <a:prstGeom prst="rect">
            <a:avLst/>
          </a:prstGeom>
          <a:noFill/>
        </p:spPr>
        <p:txBody>
          <a:bodyPr wrap="none" rtlCol="0">
            <a:spAutoFit/>
          </a:bodyPr>
          <a:lstStyle/>
          <a:p>
            <a:pPr algn="ctr"/>
            <a:r>
              <a:rPr lang="en-US" dirty="0" smtClean="0"/>
              <a:t>Maternal</a:t>
            </a:r>
          </a:p>
          <a:p>
            <a:pPr algn="ctr"/>
            <a:r>
              <a:rPr lang="en-US" dirty="0" smtClean="0"/>
              <a:t>grandfather</a:t>
            </a:r>
            <a:endParaRPr lang="en-US" dirty="0"/>
          </a:p>
        </p:txBody>
      </p:sp>
      <p:sp>
        <p:nvSpPr>
          <p:cNvPr id="54" name="TextBox 53"/>
          <p:cNvSpPr txBox="1"/>
          <p:nvPr/>
        </p:nvSpPr>
        <p:spPr>
          <a:xfrm>
            <a:off x="7422684" y="838200"/>
            <a:ext cx="1492716" cy="646331"/>
          </a:xfrm>
          <a:prstGeom prst="rect">
            <a:avLst/>
          </a:prstGeom>
          <a:noFill/>
        </p:spPr>
        <p:txBody>
          <a:bodyPr wrap="none" rtlCol="0">
            <a:spAutoFit/>
          </a:bodyPr>
          <a:lstStyle/>
          <a:p>
            <a:pPr algn="ctr"/>
            <a:r>
              <a:rPr lang="en-US" dirty="0" smtClean="0"/>
              <a:t>Maternal</a:t>
            </a:r>
          </a:p>
          <a:p>
            <a:pPr algn="ctr"/>
            <a:r>
              <a:rPr lang="en-US" dirty="0" smtClean="0"/>
              <a:t>grandmother</a:t>
            </a:r>
            <a:endParaRPr lang="en-US" dirty="0"/>
          </a:p>
        </p:txBody>
      </p:sp>
      <p:sp>
        <p:nvSpPr>
          <p:cNvPr id="55" name="TextBox 54"/>
          <p:cNvSpPr txBox="1"/>
          <p:nvPr/>
        </p:nvSpPr>
        <p:spPr>
          <a:xfrm>
            <a:off x="3200400" y="3440668"/>
            <a:ext cx="851515" cy="369332"/>
          </a:xfrm>
          <a:prstGeom prst="rect">
            <a:avLst/>
          </a:prstGeom>
          <a:noFill/>
        </p:spPr>
        <p:txBody>
          <a:bodyPr wrap="none" rtlCol="0">
            <a:spAutoFit/>
          </a:bodyPr>
          <a:lstStyle/>
          <a:p>
            <a:pPr algn="ctr"/>
            <a:r>
              <a:rPr lang="en-US" dirty="0" smtClean="0"/>
              <a:t>Father</a:t>
            </a:r>
            <a:endParaRPr lang="en-US" dirty="0"/>
          </a:p>
        </p:txBody>
      </p:sp>
      <p:sp>
        <p:nvSpPr>
          <p:cNvPr id="56" name="TextBox 55"/>
          <p:cNvSpPr txBox="1"/>
          <p:nvPr/>
        </p:nvSpPr>
        <p:spPr>
          <a:xfrm>
            <a:off x="5562600" y="3440668"/>
            <a:ext cx="902812" cy="369332"/>
          </a:xfrm>
          <a:prstGeom prst="rect">
            <a:avLst/>
          </a:prstGeom>
          <a:noFill/>
        </p:spPr>
        <p:txBody>
          <a:bodyPr wrap="none" rtlCol="0">
            <a:spAutoFit/>
          </a:bodyPr>
          <a:lstStyle/>
          <a:p>
            <a:pPr algn="ctr"/>
            <a:r>
              <a:rPr lang="en-US" dirty="0" smtClean="0"/>
              <a:t>Mother</a:t>
            </a:r>
            <a:endParaRPr lang="en-US" dirty="0"/>
          </a:p>
        </p:txBody>
      </p:sp>
      <p:sp>
        <p:nvSpPr>
          <p:cNvPr id="5" name="TextBox 4"/>
          <p:cNvSpPr txBox="1"/>
          <p:nvPr/>
        </p:nvSpPr>
        <p:spPr>
          <a:xfrm>
            <a:off x="3119576" y="5835134"/>
            <a:ext cx="595035" cy="369332"/>
          </a:xfrm>
          <a:prstGeom prst="rect">
            <a:avLst/>
          </a:prstGeom>
          <a:noFill/>
        </p:spPr>
        <p:txBody>
          <a:bodyPr wrap="none" rtlCol="0">
            <a:spAutoFit/>
          </a:bodyPr>
          <a:lstStyle/>
          <a:p>
            <a:r>
              <a:rPr lang="en-US" dirty="0" smtClean="0"/>
              <a:t>Son</a:t>
            </a:r>
            <a:endParaRPr lang="en-US" dirty="0"/>
          </a:p>
        </p:txBody>
      </p:sp>
      <p:sp>
        <p:nvSpPr>
          <p:cNvPr id="6" name="TextBox 5"/>
          <p:cNvSpPr txBox="1"/>
          <p:nvPr/>
        </p:nvSpPr>
        <p:spPr>
          <a:xfrm>
            <a:off x="5638800" y="5835134"/>
            <a:ext cx="1133644" cy="369332"/>
          </a:xfrm>
          <a:prstGeom prst="rect">
            <a:avLst/>
          </a:prstGeom>
          <a:noFill/>
        </p:spPr>
        <p:txBody>
          <a:bodyPr wrap="none" rtlCol="0">
            <a:spAutoFit/>
          </a:bodyPr>
          <a:lstStyle/>
          <a:p>
            <a:r>
              <a:rPr lang="en-US" dirty="0" smtClean="0"/>
              <a:t>Daughter</a:t>
            </a:r>
            <a:endParaRPr lang="en-US" dirty="0"/>
          </a:p>
        </p:txBody>
      </p:sp>
      <p:grpSp>
        <p:nvGrpSpPr>
          <p:cNvPr id="8" name="Group 7"/>
          <p:cNvGrpSpPr/>
          <p:nvPr/>
        </p:nvGrpSpPr>
        <p:grpSpPr>
          <a:xfrm>
            <a:off x="1524000" y="4800600"/>
            <a:ext cx="1066800" cy="685800"/>
            <a:chOff x="1524000" y="4572000"/>
            <a:chExt cx="1066800" cy="685800"/>
          </a:xfrm>
        </p:grpSpPr>
        <p:sp>
          <p:nvSpPr>
            <p:cNvPr id="11294" name="Text Box 30"/>
            <p:cNvSpPr txBox="1">
              <a:spLocks noChangeArrowheads="1"/>
            </p:cNvSpPr>
            <p:nvPr/>
          </p:nvSpPr>
          <p:spPr bwMode="auto">
            <a:xfrm>
              <a:off x="1664669" y="4623742"/>
              <a:ext cx="474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smtClean="0">
                  <a:solidFill>
                    <a:srgbClr val="800080"/>
                  </a:solidFill>
                </a:rPr>
                <a:t>X </a:t>
              </a:r>
              <a:endParaRPr lang="en-US" altLang="en-US" sz="2400" b="1" dirty="0">
                <a:solidFill>
                  <a:srgbClr val="800080"/>
                </a:solidFill>
              </a:endParaRPr>
            </a:p>
          </p:txBody>
        </p:sp>
        <p:sp>
          <p:nvSpPr>
            <p:cNvPr id="46" name="Text Box 35"/>
            <p:cNvSpPr txBox="1">
              <a:spLocks noChangeArrowheads="1"/>
            </p:cNvSpPr>
            <p:nvPr/>
          </p:nvSpPr>
          <p:spPr bwMode="auto">
            <a:xfrm>
              <a:off x="2057400" y="4796135"/>
              <a:ext cx="50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smtClean="0"/>
                <a:t>X</a:t>
              </a:r>
              <a:r>
                <a:rPr lang="en-US" altLang="en-US" sz="2400" b="1" baseline="30000" dirty="0" smtClean="0"/>
                <a:t>†</a:t>
              </a:r>
              <a:endParaRPr lang="en-US" altLang="en-US" sz="2400" b="1" baseline="30000" dirty="0"/>
            </a:p>
          </p:txBody>
        </p:sp>
        <p:sp>
          <p:nvSpPr>
            <p:cNvPr id="3" name="TextBox 2"/>
            <p:cNvSpPr txBox="1"/>
            <p:nvPr/>
          </p:nvSpPr>
          <p:spPr>
            <a:xfrm>
              <a:off x="1905000" y="4721423"/>
              <a:ext cx="343364" cy="307777"/>
            </a:xfrm>
            <a:prstGeom prst="rect">
              <a:avLst/>
            </a:prstGeom>
            <a:noFill/>
          </p:spPr>
          <p:txBody>
            <a:bodyPr wrap="none" rtlCol="0">
              <a:spAutoFit/>
            </a:bodyPr>
            <a:lstStyle/>
            <a:p>
              <a:r>
                <a:rPr lang="en-US" sz="1400" dirty="0" smtClean="0"/>
                <a:t>or</a:t>
              </a:r>
              <a:endParaRPr lang="en-US" sz="1400" dirty="0"/>
            </a:p>
          </p:txBody>
        </p:sp>
        <p:sp>
          <p:nvSpPr>
            <p:cNvPr id="7" name="Left Brace 6"/>
            <p:cNvSpPr/>
            <p:nvPr/>
          </p:nvSpPr>
          <p:spPr>
            <a:xfrm>
              <a:off x="1524000" y="4578350"/>
              <a:ext cx="235724" cy="677217"/>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e 59"/>
            <p:cNvSpPr/>
            <p:nvPr/>
          </p:nvSpPr>
          <p:spPr>
            <a:xfrm flipH="1">
              <a:off x="2355076" y="4572000"/>
              <a:ext cx="235724" cy="677217"/>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p:cNvGrpSpPr/>
          <p:nvPr/>
        </p:nvGrpSpPr>
        <p:grpSpPr>
          <a:xfrm>
            <a:off x="7010400" y="4953000"/>
            <a:ext cx="1066800" cy="685800"/>
            <a:chOff x="1524000" y="4572000"/>
            <a:chExt cx="1066800" cy="685800"/>
          </a:xfrm>
        </p:grpSpPr>
        <p:sp>
          <p:nvSpPr>
            <p:cNvPr id="63" name="Text Box 30"/>
            <p:cNvSpPr txBox="1">
              <a:spLocks noChangeArrowheads="1"/>
            </p:cNvSpPr>
            <p:nvPr/>
          </p:nvSpPr>
          <p:spPr bwMode="auto">
            <a:xfrm>
              <a:off x="1664669" y="4623742"/>
              <a:ext cx="474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smtClean="0">
                  <a:solidFill>
                    <a:srgbClr val="800080"/>
                  </a:solidFill>
                </a:rPr>
                <a:t>X </a:t>
              </a:r>
              <a:endParaRPr lang="en-US" altLang="en-US" sz="2400" b="1" dirty="0">
                <a:solidFill>
                  <a:srgbClr val="800080"/>
                </a:solidFill>
              </a:endParaRPr>
            </a:p>
          </p:txBody>
        </p:sp>
        <p:sp>
          <p:nvSpPr>
            <p:cNvPr id="64" name="Text Box 35"/>
            <p:cNvSpPr txBox="1">
              <a:spLocks noChangeArrowheads="1"/>
            </p:cNvSpPr>
            <p:nvPr/>
          </p:nvSpPr>
          <p:spPr bwMode="auto">
            <a:xfrm>
              <a:off x="2057400" y="4796135"/>
              <a:ext cx="50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smtClean="0"/>
                <a:t>X</a:t>
              </a:r>
              <a:r>
                <a:rPr lang="en-US" altLang="en-US" sz="2400" b="1" baseline="30000" dirty="0" smtClean="0"/>
                <a:t>†</a:t>
              </a:r>
              <a:endParaRPr lang="en-US" altLang="en-US" sz="2400" b="1" baseline="30000" dirty="0"/>
            </a:p>
          </p:txBody>
        </p:sp>
        <p:sp>
          <p:nvSpPr>
            <p:cNvPr id="65" name="TextBox 64"/>
            <p:cNvSpPr txBox="1"/>
            <p:nvPr/>
          </p:nvSpPr>
          <p:spPr>
            <a:xfrm>
              <a:off x="1905000" y="4721423"/>
              <a:ext cx="343364" cy="307777"/>
            </a:xfrm>
            <a:prstGeom prst="rect">
              <a:avLst/>
            </a:prstGeom>
            <a:noFill/>
          </p:spPr>
          <p:txBody>
            <a:bodyPr wrap="none" rtlCol="0">
              <a:spAutoFit/>
            </a:bodyPr>
            <a:lstStyle/>
            <a:p>
              <a:r>
                <a:rPr lang="en-US" sz="1400" dirty="0" smtClean="0"/>
                <a:t>or</a:t>
              </a:r>
              <a:endParaRPr lang="en-US" sz="1400" dirty="0"/>
            </a:p>
          </p:txBody>
        </p:sp>
        <p:sp>
          <p:nvSpPr>
            <p:cNvPr id="66" name="Left Brace 65"/>
            <p:cNvSpPr/>
            <p:nvPr/>
          </p:nvSpPr>
          <p:spPr>
            <a:xfrm>
              <a:off x="1524000" y="4578350"/>
              <a:ext cx="235724" cy="677217"/>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Left Brace 66"/>
            <p:cNvSpPr/>
            <p:nvPr/>
          </p:nvSpPr>
          <p:spPr>
            <a:xfrm flipH="1">
              <a:off x="2355076" y="4572000"/>
              <a:ext cx="235724" cy="677217"/>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481068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642" y="76200"/>
            <a:ext cx="8011558" cy="586581"/>
          </a:xfrm>
        </p:spPr>
        <p:txBody>
          <a:bodyPr>
            <a:normAutofit fontScale="90000"/>
          </a:bodyPr>
          <a:lstStyle/>
          <a:p>
            <a:r>
              <a:rPr lang="en-US" dirty="0" smtClean="0"/>
              <a:t>Summary of Issues</a:t>
            </a:r>
            <a:endParaRPr lang="en-US" dirty="0"/>
          </a:p>
        </p:txBody>
      </p:sp>
      <p:grpSp>
        <p:nvGrpSpPr>
          <p:cNvPr id="37" name="Group 36"/>
          <p:cNvGrpSpPr/>
          <p:nvPr/>
        </p:nvGrpSpPr>
        <p:grpSpPr>
          <a:xfrm>
            <a:off x="228600" y="609600"/>
            <a:ext cx="8763000" cy="5562600"/>
            <a:chOff x="228600" y="990600"/>
            <a:chExt cx="8763000" cy="5562600"/>
          </a:xfrm>
        </p:grpSpPr>
        <p:sp>
          <p:nvSpPr>
            <p:cNvPr id="5" name="TextBox 4"/>
            <p:cNvSpPr txBox="1"/>
            <p:nvPr/>
          </p:nvSpPr>
          <p:spPr>
            <a:xfrm>
              <a:off x="228600" y="3160931"/>
              <a:ext cx="1219200" cy="646331"/>
            </a:xfrm>
            <a:prstGeom prst="rect">
              <a:avLst/>
            </a:prstGeom>
            <a:noFill/>
          </p:spPr>
          <p:txBody>
            <a:bodyPr wrap="square" rtlCol="0">
              <a:spAutoFit/>
            </a:bodyPr>
            <a:lstStyle/>
            <a:p>
              <a:pPr algn="ctr"/>
              <a:r>
                <a:rPr lang="en-US" dirty="0" smtClean="0"/>
                <a:t>Forensic Sample</a:t>
              </a:r>
              <a:endParaRPr lang="en-US" dirty="0"/>
            </a:p>
          </p:txBody>
        </p:sp>
        <p:grpSp>
          <p:nvGrpSpPr>
            <p:cNvPr id="2" name="Group 45"/>
            <p:cNvGrpSpPr/>
            <p:nvPr/>
          </p:nvGrpSpPr>
          <p:grpSpPr>
            <a:xfrm>
              <a:off x="3886200" y="1447800"/>
              <a:ext cx="1371600" cy="1219200"/>
              <a:chOff x="3886200" y="1447800"/>
              <a:chExt cx="1371600" cy="1219200"/>
            </a:xfrm>
          </p:grpSpPr>
          <p:sp>
            <p:nvSpPr>
              <p:cNvPr id="11" name="TextBox 10"/>
              <p:cNvSpPr txBox="1"/>
              <p:nvPr/>
            </p:nvSpPr>
            <p:spPr>
              <a:xfrm>
                <a:off x="3886200" y="1447800"/>
                <a:ext cx="1371600" cy="646331"/>
              </a:xfrm>
              <a:prstGeom prst="rect">
                <a:avLst/>
              </a:prstGeom>
              <a:noFill/>
            </p:spPr>
            <p:txBody>
              <a:bodyPr wrap="square" rtlCol="0">
                <a:spAutoFit/>
              </a:bodyPr>
              <a:lstStyle/>
              <a:p>
                <a:pPr algn="ctr"/>
                <a:r>
                  <a:rPr lang="en-US" dirty="0" smtClean="0"/>
                  <a:t>population studies</a:t>
                </a:r>
                <a:endParaRPr lang="en-US" dirty="0"/>
              </a:p>
            </p:txBody>
          </p:sp>
          <p:sp>
            <p:nvSpPr>
              <p:cNvPr id="15" name="Down Arrow 14"/>
              <p:cNvSpPr/>
              <p:nvPr/>
            </p:nvSpPr>
            <p:spPr>
              <a:xfrm>
                <a:off x="4343400" y="213360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791200" y="5446931"/>
              <a:ext cx="3200400" cy="954107"/>
            </a:xfrm>
            <a:prstGeom prst="rect">
              <a:avLst/>
            </a:prstGeom>
            <a:noFill/>
          </p:spPr>
          <p:txBody>
            <a:bodyPr wrap="square" rtlCol="0">
              <a:spAutoFit/>
            </a:bodyPr>
            <a:lstStyle/>
            <a:p>
              <a:pPr algn="ctr"/>
              <a:r>
                <a:rPr lang="en-US" sz="2000" b="1" dirty="0" smtClean="0"/>
                <a:t>Haplotype Frequency Estimate </a:t>
              </a:r>
            </a:p>
            <a:p>
              <a:pPr algn="ctr"/>
              <a:r>
                <a:rPr lang="en-US" sz="1600" dirty="0" smtClean="0"/>
                <a:t>(of lineage </a:t>
              </a:r>
              <a:r>
                <a:rPr lang="en-US" sz="1600" u="sng" dirty="0" smtClean="0"/>
                <a:t>not</a:t>
              </a:r>
              <a:r>
                <a:rPr lang="en-US" sz="1600" dirty="0" smtClean="0"/>
                <a:t> the individual)</a:t>
              </a:r>
              <a:endParaRPr lang="en-US" sz="2000" dirty="0"/>
            </a:p>
          </p:txBody>
        </p:sp>
        <p:grpSp>
          <p:nvGrpSpPr>
            <p:cNvPr id="3" name="Group 43"/>
            <p:cNvGrpSpPr/>
            <p:nvPr/>
          </p:nvGrpSpPr>
          <p:grpSpPr>
            <a:xfrm>
              <a:off x="2133599" y="2286000"/>
              <a:ext cx="1371601" cy="1560731"/>
              <a:chOff x="2133599" y="2286000"/>
              <a:chExt cx="1371601" cy="1560731"/>
            </a:xfrm>
          </p:grpSpPr>
          <p:sp>
            <p:nvSpPr>
              <p:cNvPr id="7" name="TextBox 6"/>
              <p:cNvSpPr txBox="1"/>
              <p:nvPr/>
            </p:nvSpPr>
            <p:spPr>
              <a:xfrm>
                <a:off x="2133599" y="3200400"/>
                <a:ext cx="990601" cy="646331"/>
              </a:xfrm>
              <a:prstGeom prst="rect">
                <a:avLst/>
              </a:prstGeom>
              <a:noFill/>
            </p:spPr>
            <p:txBody>
              <a:bodyPr wrap="square" rtlCol="0">
                <a:spAutoFit/>
              </a:bodyPr>
              <a:lstStyle/>
              <a:p>
                <a:pPr algn="ctr"/>
                <a:r>
                  <a:rPr lang="en-US" b="1" dirty="0" smtClean="0">
                    <a:solidFill>
                      <a:srgbClr val="0000FF"/>
                    </a:solidFill>
                  </a:rPr>
                  <a:t>Y-STR</a:t>
                </a:r>
                <a:r>
                  <a:rPr lang="en-US" dirty="0" smtClean="0">
                    <a:solidFill>
                      <a:srgbClr val="0000FF"/>
                    </a:solidFill>
                  </a:rPr>
                  <a:t> Profile</a:t>
                </a:r>
                <a:endParaRPr lang="en-US" dirty="0">
                  <a:solidFill>
                    <a:srgbClr val="0000FF"/>
                  </a:solidFill>
                </a:endParaRPr>
              </a:p>
            </p:txBody>
          </p:sp>
          <p:sp>
            <p:nvSpPr>
              <p:cNvPr id="27" name="TextBox 26"/>
              <p:cNvSpPr txBox="1"/>
              <p:nvPr/>
            </p:nvSpPr>
            <p:spPr>
              <a:xfrm>
                <a:off x="2133600" y="2286000"/>
                <a:ext cx="1371600" cy="892552"/>
              </a:xfrm>
              <a:prstGeom prst="rect">
                <a:avLst/>
              </a:prstGeom>
              <a:noFill/>
            </p:spPr>
            <p:txBody>
              <a:bodyPr wrap="square" rtlCol="0">
                <a:spAutoFit/>
              </a:bodyPr>
              <a:lstStyle/>
              <a:p>
                <a:pPr algn="ctr"/>
                <a:r>
                  <a:rPr lang="en-US" sz="1400" b="1" dirty="0" smtClean="0">
                    <a:solidFill>
                      <a:srgbClr val="FF0000"/>
                    </a:solidFill>
                  </a:rPr>
                  <a:t>mtDNA</a:t>
                </a:r>
                <a:r>
                  <a:rPr lang="en-US" sz="1400" dirty="0" smtClean="0">
                    <a:solidFill>
                      <a:srgbClr val="FF0000"/>
                    </a:solidFill>
                  </a:rPr>
                  <a:t> sequence </a:t>
                </a:r>
              </a:p>
              <a:p>
                <a:pPr algn="ctr"/>
                <a:r>
                  <a:rPr lang="en-US" sz="1200" dirty="0" smtClean="0">
                    <a:solidFill>
                      <a:srgbClr val="FF0000"/>
                    </a:solidFill>
                  </a:rPr>
                  <a:t>(or difference from reference)</a:t>
                </a:r>
                <a:endParaRPr lang="en-US" sz="1200" dirty="0">
                  <a:solidFill>
                    <a:srgbClr val="FF0000"/>
                  </a:solidFill>
                </a:endParaRPr>
              </a:p>
            </p:txBody>
          </p:sp>
        </p:grpSp>
        <p:sp>
          <p:nvSpPr>
            <p:cNvPr id="32" name="TextBox 31"/>
            <p:cNvSpPr txBox="1"/>
            <p:nvPr/>
          </p:nvSpPr>
          <p:spPr>
            <a:xfrm rot="3027456">
              <a:off x="4129828" y="4874317"/>
              <a:ext cx="2057399" cy="415498"/>
            </a:xfrm>
            <a:prstGeom prst="rect">
              <a:avLst/>
            </a:prstGeom>
            <a:noFill/>
          </p:spPr>
          <p:txBody>
            <a:bodyPr wrap="square" rtlCol="0">
              <a:spAutoFit/>
            </a:bodyPr>
            <a:lstStyle/>
            <a:p>
              <a:pPr algn="ctr"/>
              <a:r>
                <a:rPr lang="en-US" sz="1100" dirty="0" smtClean="0"/>
                <a:t>Sampling confidence interval </a:t>
              </a:r>
            </a:p>
            <a:p>
              <a:pPr algn="ctr"/>
              <a:r>
                <a:rPr lang="en-US" sz="1000" dirty="0" smtClean="0"/>
                <a:t>(normal or C-P; 1-tail or 2-tail)</a:t>
              </a:r>
              <a:endParaRPr lang="en-US" sz="1100" dirty="0"/>
            </a:p>
          </p:txBody>
        </p:sp>
        <p:grpSp>
          <p:nvGrpSpPr>
            <p:cNvPr id="12" name="Group 49"/>
            <p:cNvGrpSpPr/>
            <p:nvPr/>
          </p:nvGrpSpPr>
          <p:grpSpPr>
            <a:xfrm>
              <a:off x="6166342" y="1676400"/>
              <a:ext cx="2825258" cy="3741241"/>
              <a:chOff x="6166342" y="1676400"/>
              <a:chExt cx="2825258" cy="3741241"/>
            </a:xfrm>
          </p:grpSpPr>
          <p:grpSp>
            <p:nvGrpSpPr>
              <p:cNvPr id="13" name="Group 48"/>
              <p:cNvGrpSpPr/>
              <p:nvPr/>
            </p:nvGrpSpPr>
            <p:grpSpPr>
              <a:xfrm>
                <a:off x="6166342" y="1676400"/>
                <a:ext cx="2749058" cy="2764691"/>
                <a:chOff x="6166342" y="1676400"/>
                <a:chExt cx="2749058" cy="2764691"/>
              </a:xfrm>
            </p:grpSpPr>
            <p:pic>
              <p:nvPicPr>
                <p:cNvPr id="263172" name="Picture 4" descr="north america globe"/>
                <p:cNvPicPr>
                  <a:picLocks noChangeAspect="1" noChangeArrowheads="1"/>
                </p:cNvPicPr>
                <p:nvPr/>
              </p:nvPicPr>
              <p:blipFill rotWithShape="1">
                <a:blip r:embed="rId4" cstate="print"/>
                <a:srcRect t="-1" b="3472"/>
                <a:stretch/>
              </p:blipFill>
              <p:spPr bwMode="auto">
                <a:xfrm>
                  <a:off x="6166342" y="2475131"/>
                  <a:ext cx="2749058" cy="1965960"/>
                </a:xfrm>
                <a:prstGeom prst="rect">
                  <a:avLst/>
                </a:prstGeom>
                <a:noFill/>
              </p:spPr>
            </p:pic>
            <p:sp>
              <p:nvSpPr>
                <p:cNvPr id="20" name="TextBox 19"/>
                <p:cNvSpPr txBox="1"/>
                <p:nvPr/>
              </p:nvSpPr>
              <p:spPr>
                <a:xfrm>
                  <a:off x="6324600" y="1676400"/>
                  <a:ext cx="2416111" cy="646331"/>
                </a:xfrm>
                <a:prstGeom prst="rect">
                  <a:avLst/>
                </a:prstGeom>
                <a:noFill/>
              </p:spPr>
              <p:txBody>
                <a:bodyPr wrap="none" rtlCol="0">
                  <a:spAutoFit/>
                </a:bodyPr>
                <a:lstStyle/>
                <a:p>
                  <a:pPr algn="ctr"/>
                  <a:r>
                    <a:rPr lang="en-US" b="1" dirty="0" smtClean="0">
                      <a:solidFill>
                        <a:schemeClr val="bg1">
                          <a:lumMod val="50000"/>
                        </a:schemeClr>
                      </a:solidFill>
                    </a:rPr>
                    <a:t>Real-World </a:t>
                  </a:r>
                </a:p>
                <a:p>
                  <a:pPr algn="ctr"/>
                  <a:r>
                    <a:rPr lang="en-US" b="1" dirty="0" smtClean="0">
                      <a:solidFill>
                        <a:schemeClr val="bg1">
                          <a:lumMod val="50000"/>
                        </a:schemeClr>
                      </a:solidFill>
                    </a:rPr>
                    <a:t>Population Variation</a:t>
                  </a:r>
                  <a:endParaRPr lang="en-US" b="1" dirty="0">
                    <a:solidFill>
                      <a:schemeClr val="bg1">
                        <a:lumMod val="50000"/>
                      </a:schemeClr>
                    </a:solidFill>
                  </a:endParaRPr>
                </a:p>
              </p:txBody>
            </p:sp>
          </p:grpSp>
          <p:grpSp>
            <p:nvGrpSpPr>
              <p:cNvPr id="17" name="Group 47"/>
              <p:cNvGrpSpPr/>
              <p:nvPr/>
            </p:nvGrpSpPr>
            <p:grpSpPr>
              <a:xfrm>
                <a:off x="6629400" y="4648200"/>
                <a:ext cx="2362200" cy="769441"/>
                <a:chOff x="6629400" y="4648200"/>
                <a:chExt cx="2362200" cy="769441"/>
              </a:xfrm>
            </p:grpSpPr>
            <p:sp>
              <p:nvSpPr>
                <p:cNvPr id="21" name="TextBox 20"/>
                <p:cNvSpPr txBox="1"/>
                <p:nvPr/>
              </p:nvSpPr>
              <p:spPr>
                <a:xfrm>
                  <a:off x="6629400" y="4648200"/>
                  <a:ext cx="498855" cy="769441"/>
                </a:xfrm>
                <a:prstGeom prst="rect">
                  <a:avLst/>
                </a:prstGeom>
                <a:noFill/>
              </p:spPr>
              <p:txBody>
                <a:bodyPr wrap="none" rtlCol="0">
                  <a:spAutoFit/>
                </a:bodyPr>
                <a:lstStyle/>
                <a:p>
                  <a:r>
                    <a:rPr lang="en-US" sz="4400" dirty="0" smtClean="0">
                      <a:solidFill>
                        <a:schemeClr val="bg1">
                          <a:lumMod val="50000"/>
                        </a:schemeClr>
                      </a:solidFill>
                    </a:rPr>
                    <a:t>?</a:t>
                  </a:r>
                  <a:endParaRPr lang="en-US" sz="4400" dirty="0">
                    <a:solidFill>
                      <a:schemeClr val="bg1">
                        <a:lumMod val="50000"/>
                      </a:schemeClr>
                    </a:solidFill>
                  </a:endParaRPr>
                </a:p>
              </p:txBody>
            </p:sp>
            <p:grpSp>
              <p:nvGrpSpPr>
                <p:cNvPr id="18" name="Group 36"/>
                <p:cNvGrpSpPr/>
                <p:nvPr/>
              </p:nvGrpSpPr>
              <p:grpSpPr>
                <a:xfrm>
                  <a:off x="7086601" y="4648200"/>
                  <a:ext cx="1904999" cy="762000"/>
                  <a:chOff x="7086601" y="4648200"/>
                  <a:chExt cx="1904999" cy="762000"/>
                </a:xfrm>
              </p:grpSpPr>
              <p:sp>
                <p:nvSpPr>
                  <p:cNvPr id="24" name="Right Arrow 23"/>
                  <p:cNvSpPr/>
                  <p:nvPr/>
                </p:nvSpPr>
                <p:spPr>
                  <a:xfrm rot="16200000">
                    <a:off x="6905237" y="4829564"/>
                    <a:ext cx="762000" cy="399271"/>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391400" y="4837331"/>
                    <a:ext cx="1600200" cy="523220"/>
                  </a:xfrm>
                  <a:prstGeom prst="rect">
                    <a:avLst/>
                  </a:prstGeom>
                  <a:noFill/>
                </p:spPr>
                <p:txBody>
                  <a:bodyPr wrap="square" rtlCol="0">
                    <a:spAutoFit/>
                  </a:bodyPr>
                  <a:lstStyle/>
                  <a:p>
                    <a:r>
                      <a:rPr lang="en-US" sz="1400" dirty="0" smtClean="0">
                        <a:solidFill>
                          <a:schemeClr val="bg1">
                            <a:lumMod val="50000"/>
                          </a:schemeClr>
                        </a:solidFill>
                      </a:rPr>
                      <a:t>What the court wants to know…</a:t>
                    </a:r>
                    <a:endParaRPr lang="en-US" sz="1400" dirty="0">
                      <a:solidFill>
                        <a:schemeClr val="bg1">
                          <a:lumMod val="50000"/>
                        </a:schemeClr>
                      </a:solidFill>
                    </a:endParaRPr>
                  </a:p>
                </p:txBody>
              </p:sp>
            </p:grpSp>
          </p:grpSp>
        </p:grpSp>
        <p:grpSp>
          <p:nvGrpSpPr>
            <p:cNvPr id="25" name="Group 41"/>
            <p:cNvGrpSpPr/>
            <p:nvPr/>
          </p:nvGrpSpPr>
          <p:grpSpPr>
            <a:xfrm>
              <a:off x="5257800" y="3048001"/>
              <a:ext cx="1219200" cy="838199"/>
              <a:chOff x="5257800" y="3048001"/>
              <a:chExt cx="1219200" cy="838199"/>
            </a:xfrm>
          </p:grpSpPr>
          <p:sp>
            <p:nvSpPr>
              <p:cNvPr id="22" name="Left-Right Arrow 21"/>
              <p:cNvSpPr/>
              <p:nvPr/>
            </p:nvSpPr>
            <p:spPr>
              <a:xfrm>
                <a:off x="5257800" y="3048001"/>
                <a:ext cx="1219200" cy="838199"/>
              </a:xfrm>
              <a:prstGeom prst="leftRightArrow">
                <a:avLst>
                  <a:gd name="adj1" fmla="val 74383"/>
                  <a:gd name="adj2" fmla="val 17779"/>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257800" y="3200400"/>
                <a:ext cx="1219200" cy="553998"/>
              </a:xfrm>
              <a:prstGeom prst="rect">
                <a:avLst/>
              </a:prstGeom>
              <a:noFill/>
            </p:spPr>
            <p:txBody>
              <a:bodyPr wrap="square" rtlCol="0">
                <a:spAutoFit/>
              </a:bodyPr>
              <a:lstStyle/>
              <a:p>
                <a:pPr algn="ctr"/>
                <a:r>
                  <a:rPr lang="en-US" sz="1000" dirty="0" smtClean="0">
                    <a:solidFill>
                      <a:schemeClr val="bg1">
                        <a:lumMod val="50000"/>
                      </a:schemeClr>
                    </a:solidFill>
                  </a:rPr>
                  <a:t>Assume pop data representative of real-world</a:t>
                </a:r>
                <a:endParaRPr lang="en-US" sz="1000" dirty="0">
                  <a:solidFill>
                    <a:schemeClr val="bg1">
                      <a:lumMod val="50000"/>
                    </a:schemeClr>
                  </a:solidFill>
                </a:endParaRPr>
              </a:p>
            </p:txBody>
          </p:sp>
        </p:grpSp>
        <p:grpSp>
          <p:nvGrpSpPr>
            <p:cNvPr id="28" name="Group 42"/>
            <p:cNvGrpSpPr/>
            <p:nvPr/>
          </p:nvGrpSpPr>
          <p:grpSpPr>
            <a:xfrm>
              <a:off x="1205999" y="2514600"/>
              <a:ext cx="1003801" cy="1952654"/>
              <a:chOff x="1205999" y="2514600"/>
              <a:chExt cx="1003801" cy="1952654"/>
            </a:xfrm>
          </p:grpSpPr>
          <p:sp>
            <p:nvSpPr>
              <p:cNvPr id="6" name="Right Arrow 5"/>
              <p:cNvSpPr/>
              <p:nvPr/>
            </p:nvSpPr>
            <p:spPr>
              <a:xfrm>
                <a:off x="1447799" y="3160931"/>
                <a:ext cx="609600" cy="64906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295400" y="3867090"/>
                <a:ext cx="625492" cy="600164"/>
              </a:xfrm>
              <a:prstGeom prst="rect">
                <a:avLst/>
              </a:prstGeom>
              <a:noFill/>
            </p:spPr>
            <p:txBody>
              <a:bodyPr wrap="none" rtlCol="0">
                <a:spAutoFit/>
              </a:bodyPr>
              <a:lstStyle/>
              <a:p>
                <a:pPr algn="ctr"/>
                <a:r>
                  <a:rPr lang="en-US" sz="1100" dirty="0" smtClean="0">
                    <a:solidFill>
                      <a:srgbClr val="0000FF"/>
                    </a:solidFill>
                  </a:rPr>
                  <a:t>PP Y</a:t>
                </a:r>
              </a:p>
              <a:p>
                <a:pPr algn="ctr"/>
                <a:r>
                  <a:rPr lang="en-US" sz="1100" dirty="0" smtClean="0">
                    <a:solidFill>
                      <a:srgbClr val="0000FF"/>
                    </a:solidFill>
                  </a:rPr>
                  <a:t>Yfiler</a:t>
                </a:r>
              </a:p>
              <a:p>
                <a:pPr algn="ctr"/>
                <a:r>
                  <a:rPr lang="en-US" sz="1100" dirty="0" smtClean="0">
                    <a:solidFill>
                      <a:srgbClr val="0000FF"/>
                    </a:solidFill>
                  </a:rPr>
                  <a:t>PPY23</a:t>
                </a:r>
                <a:endParaRPr lang="en-US" sz="1100" dirty="0">
                  <a:solidFill>
                    <a:srgbClr val="0000FF"/>
                  </a:solidFill>
                </a:endParaRPr>
              </a:p>
            </p:txBody>
          </p:sp>
          <p:sp>
            <p:nvSpPr>
              <p:cNvPr id="36" name="TextBox 35"/>
              <p:cNvSpPr txBox="1"/>
              <p:nvPr/>
            </p:nvSpPr>
            <p:spPr>
              <a:xfrm>
                <a:off x="1205999" y="2514600"/>
                <a:ext cx="1003801" cy="577081"/>
              </a:xfrm>
              <a:prstGeom prst="rect">
                <a:avLst/>
              </a:prstGeom>
              <a:noFill/>
            </p:spPr>
            <p:txBody>
              <a:bodyPr wrap="none" rtlCol="0">
                <a:spAutoFit/>
              </a:bodyPr>
              <a:lstStyle/>
              <a:p>
                <a:r>
                  <a:rPr lang="en-US" sz="1050" dirty="0" smtClean="0">
                    <a:solidFill>
                      <a:srgbClr val="FF0000"/>
                    </a:solidFill>
                  </a:rPr>
                  <a:t>HV1/HV2</a:t>
                </a:r>
              </a:p>
              <a:p>
                <a:r>
                  <a:rPr lang="en-US" sz="1050" dirty="0" smtClean="0">
                    <a:solidFill>
                      <a:srgbClr val="FF0000"/>
                    </a:solidFill>
                  </a:rPr>
                  <a:t>control region</a:t>
                </a:r>
              </a:p>
              <a:p>
                <a:r>
                  <a:rPr lang="en-US" sz="1050" dirty="0" smtClean="0">
                    <a:solidFill>
                      <a:srgbClr val="FF0000"/>
                    </a:solidFill>
                  </a:rPr>
                  <a:t>mtGenome</a:t>
                </a:r>
                <a:endParaRPr lang="en-US" sz="1050" dirty="0">
                  <a:solidFill>
                    <a:srgbClr val="FF0000"/>
                  </a:solidFill>
                </a:endParaRPr>
              </a:p>
            </p:txBody>
          </p:sp>
          <p:sp>
            <p:nvSpPr>
              <p:cNvPr id="38" name="Text Box 13"/>
              <p:cNvSpPr txBox="1">
                <a:spLocks noChangeArrowheads="1"/>
              </p:cNvSpPr>
              <p:nvPr/>
            </p:nvSpPr>
            <p:spPr bwMode="auto">
              <a:xfrm>
                <a:off x="1482974" y="3352800"/>
                <a:ext cx="269626" cy="276999"/>
              </a:xfrm>
              <a:prstGeom prst="rect">
                <a:avLst/>
              </a:prstGeom>
              <a:solidFill>
                <a:srgbClr val="FFFF00"/>
              </a:solidFill>
              <a:ln w="9525">
                <a:noFill/>
                <a:miter lim="800000"/>
                <a:headEnd/>
                <a:tailEnd/>
              </a:ln>
              <a:effectLst/>
            </p:spPr>
            <p:txBody>
              <a:bodyPr wrap="none">
                <a:spAutoFit/>
              </a:bodyPr>
              <a:lstStyle/>
              <a:p>
                <a:r>
                  <a:rPr lang="en-US" sz="1200" b="1" dirty="0" smtClean="0"/>
                  <a:t>1</a:t>
                </a:r>
                <a:endParaRPr lang="en-US" sz="1200" b="1" dirty="0"/>
              </a:p>
            </p:txBody>
          </p:sp>
        </p:grpSp>
        <p:grpSp>
          <p:nvGrpSpPr>
            <p:cNvPr id="29" name="Group 44"/>
            <p:cNvGrpSpPr/>
            <p:nvPr/>
          </p:nvGrpSpPr>
          <p:grpSpPr>
            <a:xfrm>
              <a:off x="3124200" y="2694801"/>
              <a:ext cx="2057400" cy="1532930"/>
              <a:chOff x="3124200" y="2694801"/>
              <a:chExt cx="2057400" cy="1532930"/>
            </a:xfrm>
          </p:grpSpPr>
          <p:sp>
            <p:nvSpPr>
              <p:cNvPr id="8" name="Right Arrow 7"/>
              <p:cNvSpPr/>
              <p:nvPr/>
            </p:nvSpPr>
            <p:spPr>
              <a:xfrm>
                <a:off x="3124200" y="3124200"/>
                <a:ext cx="609600" cy="64906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0" y="2703731"/>
                <a:ext cx="1371600" cy="15240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0" y="2694801"/>
                <a:ext cx="1371600" cy="923330"/>
              </a:xfrm>
              <a:prstGeom prst="rect">
                <a:avLst/>
              </a:prstGeom>
              <a:noFill/>
            </p:spPr>
            <p:txBody>
              <a:bodyPr wrap="square" rtlCol="0">
                <a:spAutoFit/>
              </a:bodyPr>
              <a:lstStyle/>
              <a:p>
                <a:pPr algn="ctr"/>
                <a:r>
                  <a:rPr lang="en-US" sz="1600" dirty="0" smtClean="0"/>
                  <a:t>Online</a:t>
                </a:r>
              </a:p>
              <a:p>
                <a:pPr algn="ctr"/>
                <a:r>
                  <a:rPr lang="en-US" b="1" dirty="0" smtClean="0"/>
                  <a:t>Population Database</a:t>
                </a:r>
                <a:endParaRPr lang="en-US" b="1" dirty="0"/>
              </a:p>
            </p:txBody>
          </p:sp>
          <p:sp>
            <p:nvSpPr>
              <p:cNvPr id="26" name="TextBox 25"/>
              <p:cNvSpPr txBox="1"/>
              <p:nvPr/>
            </p:nvSpPr>
            <p:spPr>
              <a:xfrm>
                <a:off x="4028042" y="3581400"/>
                <a:ext cx="848758" cy="646331"/>
              </a:xfrm>
              <a:prstGeom prst="rect">
                <a:avLst/>
              </a:prstGeom>
              <a:noFill/>
            </p:spPr>
            <p:txBody>
              <a:bodyPr wrap="none" rtlCol="0">
                <a:spAutoFit/>
              </a:bodyPr>
              <a:lstStyle/>
              <a:p>
                <a:pPr algn="ctr"/>
                <a:r>
                  <a:rPr lang="en-US" sz="1200" dirty="0" smtClean="0">
                    <a:solidFill>
                      <a:srgbClr val="FF0000"/>
                    </a:solidFill>
                  </a:rPr>
                  <a:t>EMPOP</a:t>
                </a:r>
              </a:p>
              <a:p>
                <a:pPr algn="ctr"/>
                <a:r>
                  <a:rPr lang="en-US" sz="1200" dirty="0" smtClean="0">
                    <a:solidFill>
                      <a:srgbClr val="0000FF"/>
                    </a:solidFill>
                  </a:rPr>
                  <a:t>YHRD</a:t>
                </a:r>
              </a:p>
              <a:p>
                <a:pPr algn="ctr"/>
                <a:r>
                  <a:rPr lang="en-US" sz="1200" dirty="0" smtClean="0">
                    <a:solidFill>
                      <a:srgbClr val="0000FF"/>
                    </a:solidFill>
                  </a:rPr>
                  <a:t>US YSTR</a:t>
                </a:r>
                <a:endParaRPr lang="en-US" sz="1200" dirty="0">
                  <a:solidFill>
                    <a:srgbClr val="0000FF"/>
                  </a:solidFill>
                </a:endParaRPr>
              </a:p>
            </p:txBody>
          </p:sp>
          <p:sp>
            <p:nvSpPr>
              <p:cNvPr id="39" name="Text Box 13"/>
              <p:cNvSpPr txBox="1">
                <a:spLocks noChangeArrowheads="1"/>
              </p:cNvSpPr>
              <p:nvPr/>
            </p:nvSpPr>
            <p:spPr bwMode="auto">
              <a:xfrm>
                <a:off x="3159374" y="3304401"/>
                <a:ext cx="269626" cy="276999"/>
              </a:xfrm>
              <a:prstGeom prst="rect">
                <a:avLst/>
              </a:prstGeom>
              <a:solidFill>
                <a:srgbClr val="FFFF00"/>
              </a:solidFill>
              <a:ln w="9525">
                <a:noFill/>
                <a:miter lim="800000"/>
                <a:headEnd/>
                <a:tailEnd/>
              </a:ln>
              <a:effectLst/>
            </p:spPr>
            <p:txBody>
              <a:bodyPr wrap="none">
                <a:spAutoFit/>
              </a:bodyPr>
              <a:lstStyle/>
              <a:p>
                <a:r>
                  <a:rPr lang="en-US" sz="1200" b="1" dirty="0" smtClean="0"/>
                  <a:t>2</a:t>
                </a:r>
                <a:endParaRPr lang="en-US" sz="1200" b="1" dirty="0"/>
              </a:p>
            </p:txBody>
          </p:sp>
        </p:grpSp>
        <p:grpSp>
          <p:nvGrpSpPr>
            <p:cNvPr id="30" name="Group 46"/>
            <p:cNvGrpSpPr/>
            <p:nvPr/>
          </p:nvGrpSpPr>
          <p:grpSpPr>
            <a:xfrm>
              <a:off x="5159689" y="4029547"/>
              <a:ext cx="852467" cy="1493869"/>
              <a:chOff x="5159689" y="4029547"/>
              <a:chExt cx="852467" cy="1493869"/>
            </a:xfrm>
          </p:grpSpPr>
          <p:sp>
            <p:nvSpPr>
              <p:cNvPr id="16" name="Right Arrow 15"/>
              <p:cNvSpPr/>
              <p:nvPr/>
            </p:nvSpPr>
            <p:spPr>
              <a:xfrm rot="3035302">
                <a:off x="4927234" y="4438495"/>
                <a:ext cx="1493869" cy="67597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3018691">
                <a:off x="5116498" y="4711567"/>
                <a:ext cx="1258678" cy="261610"/>
              </a:xfrm>
              <a:prstGeom prst="rect">
                <a:avLst/>
              </a:prstGeom>
              <a:noFill/>
            </p:spPr>
            <p:txBody>
              <a:bodyPr wrap="none" rtlCol="0">
                <a:spAutoFit/>
              </a:bodyPr>
              <a:lstStyle/>
              <a:p>
                <a:r>
                  <a:rPr lang="en-US" sz="1100" dirty="0" smtClean="0"/>
                  <a:t>Counting method</a:t>
                </a:r>
                <a:endParaRPr lang="en-US" sz="1100" dirty="0"/>
              </a:p>
            </p:txBody>
          </p:sp>
          <p:sp>
            <p:nvSpPr>
              <p:cNvPr id="40" name="Text Box 13"/>
              <p:cNvSpPr txBox="1">
                <a:spLocks noChangeArrowheads="1"/>
              </p:cNvSpPr>
              <p:nvPr/>
            </p:nvSpPr>
            <p:spPr bwMode="auto">
              <a:xfrm rot="2991219">
                <a:off x="5163376" y="4168649"/>
                <a:ext cx="269626" cy="276999"/>
              </a:xfrm>
              <a:prstGeom prst="rect">
                <a:avLst/>
              </a:prstGeom>
              <a:solidFill>
                <a:srgbClr val="FFFF00"/>
              </a:solidFill>
              <a:ln w="9525">
                <a:noFill/>
                <a:miter lim="800000"/>
                <a:headEnd/>
                <a:tailEnd/>
              </a:ln>
              <a:effectLst/>
            </p:spPr>
            <p:txBody>
              <a:bodyPr wrap="none">
                <a:spAutoFit/>
              </a:bodyPr>
              <a:lstStyle/>
              <a:p>
                <a:r>
                  <a:rPr lang="en-US" sz="1200" b="1" dirty="0" smtClean="0"/>
                  <a:t>3</a:t>
                </a:r>
                <a:endParaRPr lang="en-US" sz="1200" b="1" dirty="0"/>
              </a:p>
            </p:txBody>
          </p:sp>
        </p:grpSp>
        <p:sp>
          <p:nvSpPr>
            <p:cNvPr id="41" name="TextBox 40"/>
            <p:cNvSpPr txBox="1"/>
            <p:nvPr/>
          </p:nvSpPr>
          <p:spPr>
            <a:xfrm>
              <a:off x="5181600" y="2433935"/>
              <a:ext cx="2133600" cy="461665"/>
            </a:xfrm>
            <a:prstGeom prst="rect">
              <a:avLst/>
            </a:prstGeom>
            <a:noFill/>
          </p:spPr>
          <p:txBody>
            <a:bodyPr wrap="square" rtlCol="0">
              <a:spAutoFit/>
            </a:bodyPr>
            <a:lstStyle/>
            <a:p>
              <a:r>
                <a:rPr lang="en-US" sz="1200" dirty="0" smtClean="0">
                  <a:solidFill>
                    <a:schemeClr val="bg1">
                      <a:lumMod val="50000"/>
                    </a:schemeClr>
                  </a:solidFill>
                </a:rPr>
                <a:t>Can </a:t>
              </a:r>
              <a:r>
                <a:rPr lang="el-GR" sz="1200" dirty="0" smtClean="0">
                  <a:solidFill>
                    <a:schemeClr val="bg1">
                      <a:lumMod val="50000"/>
                    </a:schemeClr>
                  </a:solidFill>
                </a:rPr>
                <a:t>θ</a:t>
              </a:r>
              <a:r>
                <a:rPr lang="en-US" sz="1200" dirty="0" smtClean="0">
                  <a:solidFill>
                    <a:schemeClr val="bg1">
                      <a:lumMod val="50000"/>
                    </a:schemeClr>
                  </a:solidFill>
                </a:rPr>
                <a:t> correction help with this sampling issue?</a:t>
              </a:r>
              <a:endParaRPr lang="en-US" sz="1200" dirty="0">
                <a:solidFill>
                  <a:schemeClr val="bg1">
                    <a:lumMod val="50000"/>
                  </a:schemeClr>
                </a:solidFill>
              </a:endParaRPr>
            </a:p>
          </p:txBody>
        </p:sp>
        <p:sp>
          <p:nvSpPr>
            <p:cNvPr id="52" name="TextBox 51"/>
            <p:cNvSpPr txBox="1"/>
            <p:nvPr/>
          </p:nvSpPr>
          <p:spPr>
            <a:xfrm>
              <a:off x="304800" y="5229761"/>
              <a:ext cx="4211071" cy="1323439"/>
            </a:xfrm>
            <a:prstGeom prst="rect">
              <a:avLst/>
            </a:prstGeom>
            <a:solidFill>
              <a:srgbClr val="FFFF00"/>
            </a:solidFill>
          </p:spPr>
          <p:txBody>
            <a:bodyPr wrap="square" rtlCol="0">
              <a:spAutoFit/>
            </a:bodyPr>
            <a:lstStyle/>
            <a:p>
              <a:r>
                <a:rPr lang="en-US" sz="2000" b="1" u="sng" dirty="0" smtClean="0"/>
                <a:t>Primary Steps Involved</a:t>
              </a:r>
              <a:r>
                <a:rPr lang="en-US" sz="2000" dirty="0" smtClean="0"/>
                <a:t>:</a:t>
              </a:r>
            </a:p>
            <a:p>
              <a:r>
                <a:rPr lang="en-US" sz="2000" dirty="0" smtClean="0"/>
                <a:t>1 - Generate profile (Y or mtDNA)</a:t>
              </a:r>
            </a:p>
            <a:p>
              <a:r>
                <a:rPr lang="en-US" sz="2000" dirty="0" smtClean="0"/>
                <a:t>2 - Query population database</a:t>
              </a:r>
            </a:p>
            <a:p>
              <a:r>
                <a:rPr lang="en-US" sz="2000" dirty="0" smtClean="0"/>
                <a:t>3 - Report frequency estimate</a:t>
              </a:r>
              <a:endParaRPr lang="en-US" sz="2000" dirty="0"/>
            </a:p>
          </p:txBody>
        </p:sp>
        <p:sp>
          <p:nvSpPr>
            <p:cNvPr id="51" name="TextBox 50"/>
            <p:cNvSpPr txBox="1"/>
            <p:nvPr/>
          </p:nvSpPr>
          <p:spPr>
            <a:xfrm>
              <a:off x="3352800" y="990600"/>
              <a:ext cx="2438400" cy="523220"/>
            </a:xfrm>
            <a:prstGeom prst="rect">
              <a:avLst/>
            </a:prstGeom>
            <a:noFill/>
          </p:spPr>
          <p:txBody>
            <a:bodyPr wrap="square" rtlCol="0">
              <a:spAutoFit/>
            </a:bodyPr>
            <a:lstStyle/>
            <a:p>
              <a:pPr algn="ctr"/>
              <a:r>
                <a:rPr lang="en-US" sz="1400" b="1" i="1" dirty="0" smtClean="0">
                  <a:solidFill>
                    <a:srgbClr val="008000"/>
                  </a:solidFill>
                </a:rPr>
                <a:t>Want good quality data going into database</a:t>
              </a:r>
              <a:endParaRPr lang="en-US" sz="1400" b="1" i="1" dirty="0">
                <a:solidFill>
                  <a:srgbClr val="008000"/>
                </a:solidFill>
              </a:endParaRPr>
            </a:p>
          </p:txBody>
        </p:sp>
      </p:grpSp>
    </p:spTree>
    <p:custDataLst>
      <p:tags r:id="rId1"/>
    </p:custDataLst>
    <p:extLst>
      <p:ext uri="{BB962C8B-B14F-4D97-AF65-F5344CB8AC3E}">
        <p14:creationId xmlns:p14="http://schemas.microsoft.com/office/powerpoint/2010/main" val="415228854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914400" y="1475601"/>
            <a:ext cx="609600" cy="4696599"/>
            <a:chOff x="4191000" y="1475601"/>
            <a:chExt cx="609600" cy="4696599"/>
          </a:xfrm>
        </p:grpSpPr>
        <p:sp>
          <p:nvSpPr>
            <p:cNvPr id="80" name="Rectangle 79"/>
            <p:cNvSpPr/>
            <p:nvPr/>
          </p:nvSpPr>
          <p:spPr>
            <a:xfrm>
              <a:off x="4700828" y="5426076"/>
              <a:ext cx="99772" cy="746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700828" y="3917952"/>
              <a:ext cx="99772" cy="746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700828" y="2393952"/>
              <a:ext cx="99772" cy="746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700828" y="3155952"/>
              <a:ext cx="99772" cy="746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700828" y="4679952"/>
              <a:ext cx="99772" cy="746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700828" y="1631952"/>
              <a:ext cx="99772" cy="746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4292872" y="5257800"/>
              <a:ext cx="431528" cy="276999"/>
            </a:xfrm>
            <a:prstGeom prst="rect">
              <a:avLst/>
            </a:prstGeom>
            <a:noFill/>
          </p:spPr>
          <p:txBody>
            <a:bodyPr wrap="none" rtlCol="0">
              <a:spAutoFit/>
            </a:bodyPr>
            <a:lstStyle/>
            <a:p>
              <a:r>
                <a:rPr lang="en-US" sz="1200" dirty="0" smtClean="0"/>
                <a:t>20k</a:t>
              </a:r>
              <a:endParaRPr lang="en-US" sz="1200" dirty="0"/>
            </a:p>
          </p:txBody>
        </p:sp>
        <p:sp>
          <p:nvSpPr>
            <p:cNvPr id="87" name="TextBox 86"/>
            <p:cNvSpPr txBox="1"/>
            <p:nvPr/>
          </p:nvSpPr>
          <p:spPr>
            <a:xfrm>
              <a:off x="4267200" y="4523601"/>
              <a:ext cx="431528" cy="276999"/>
            </a:xfrm>
            <a:prstGeom prst="rect">
              <a:avLst/>
            </a:prstGeom>
            <a:noFill/>
          </p:spPr>
          <p:txBody>
            <a:bodyPr wrap="none" rtlCol="0">
              <a:spAutoFit/>
            </a:bodyPr>
            <a:lstStyle/>
            <a:p>
              <a:r>
                <a:rPr lang="en-US" sz="1200" dirty="0" smtClean="0"/>
                <a:t>40k</a:t>
              </a:r>
              <a:endParaRPr lang="en-US" sz="1200" dirty="0"/>
            </a:p>
          </p:txBody>
        </p:sp>
        <p:sp>
          <p:nvSpPr>
            <p:cNvPr id="88" name="TextBox 87"/>
            <p:cNvSpPr txBox="1"/>
            <p:nvPr/>
          </p:nvSpPr>
          <p:spPr>
            <a:xfrm>
              <a:off x="4267200" y="3810000"/>
              <a:ext cx="431528" cy="276999"/>
            </a:xfrm>
            <a:prstGeom prst="rect">
              <a:avLst/>
            </a:prstGeom>
            <a:noFill/>
          </p:spPr>
          <p:txBody>
            <a:bodyPr wrap="none" rtlCol="0">
              <a:spAutoFit/>
            </a:bodyPr>
            <a:lstStyle/>
            <a:p>
              <a:r>
                <a:rPr lang="en-US" sz="1200" dirty="0" smtClean="0"/>
                <a:t>60k</a:t>
              </a:r>
              <a:endParaRPr lang="en-US" sz="1200" dirty="0"/>
            </a:p>
          </p:txBody>
        </p:sp>
        <p:sp>
          <p:nvSpPr>
            <p:cNvPr id="89" name="TextBox 88"/>
            <p:cNvSpPr txBox="1"/>
            <p:nvPr/>
          </p:nvSpPr>
          <p:spPr>
            <a:xfrm>
              <a:off x="4267200" y="2999601"/>
              <a:ext cx="431528" cy="276999"/>
            </a:xfrm>
            <a:prstGeom prst="rect">
              <a:avLst/>
            </a:prstGeom>
            <a:noFill/>
          </p:spPr>
          <p:txBody>
            <a:bodyPr wrap="none" rtlCol="0">
              <a:spAutoFit/>
            </a:bodyPr>
            <a:lstStyle/>
            <a:p>
              <a:r>
                <a:rPr lang="en-US" sz="1200" dirty="0" smtClean="0"/>
                <a:t>80k</a:t>
              </a:r>
              <a:endParaRPr lang="en-US" sz="1200" dirty="0"/>
            </a:p>
          </p:txBody>
        </p:sp>
        <p:sp>
          <p:nvSpPr>
            <p:cNvPr id="90" name="TextBox 89"/>
            <p:cNvSpPr txBox="1"/>
            <p:nvPr/>
          </p:nvSpPr>
          <p:spPr>
            <a:xfrm>
              <a:off x="4191000" y="2209800"/>
              <a:ext cx="516488" cy="276999"/>
            </a:xfrm>
            <a:prstGeom prst="rect">
              <a:avLst/>
            </a:prstGeom>
            <a:noFill/>
          </p:spPr>
          <p:txBody>
            <a:bodyPr wrap="none" rtlCol="0">
              <a:spAutoFit/>
            </a:bodyPr>
            <a:lstStyle/>
            <a:p>
              <a:r>
                <a:rPr lang="en-US" sz="1200" dirty="0" smtClean="0"/>
                <a:t>100k</a:t>
              </a:r>
              <a:endParaRPr lang="en-US" sz="1200" dirty="0"/>
            </a:p>
          </p:txBody>
        </p:sp>
        <p:sp>
          <p:nvSpPr>
            <p:cNvPr id="91" name="TextBox 90"/>
            <p:cNvSpPr txBox="1"/>
            <p:nvPr/>
          </p:nvSpPr>
          <p:spPr>
            <a:xfrm>
              <a:off x="4191000" y="1475601"/>
              <a:ext cx="516488" cy="276999"/>
            </a:xfrm>
            <a:prstGeom prst="rect">
              <a:avLst/>
            </a:prstGeom>
            <a:noFill/>
          </p:spPr>
          <p:txBody>
            <a:bodyPr wrap="none" rtlCol="0">
              <a:spAutoFit/>
            </a:bodyPr>
            <a:lstStyle/>
            <a:p>
              <a:r>
                <a:rPr lang="en-US" sz="1200" dirty="0" smtClean="0"/>
                <a:t>120k</a:t>
              </a:r>
              <a:endParaRPr lang="en-US" sz="1200" dirty="0"/>
            </a:p>
          </p:txBody>
        </p:sp>
      </p:grpSp>
      <p:grpSp>
        <p:nvGrpSpPr>
          <p:cNvPr id="15" name="Group 14"/>
          <p:cNvGrpSpPr/>
          <p:nvPr/>
        </p:nvGrpSpPr>
        <p:grpSpPr>
          <a:xfrm>
            <a:off x="295860" y="185718"/>
            <a:ext cx="4138314" cy="6519882"/>
            <a:chOff x="295860" y="185718"/>
            <a:chExt cx="4138314" cy="6519882"/>
          </a:xfrm>
        </p:grpSpPr>
        <p:sp>
          <p:nvSpPr>
            <p:cNvPr id="12299" name="Rectangle 3"/>
            <p:cNvSpPr>
              <a:spLocks noChangeArrowheads="1"/>
            </p:cNvSpPr>
            <p:nvPr/>
          </p:nvSpPr>
          <p:spPr bwMode="auto">
            <a:xfrm>
              <a:off x="693738" y="1327666"/>
              <a:ext cx="1042987" cy="4809609"/>
            </a:xfrm>
            <a:prstGeom prst="rect">
              <a:avLst/>
            </a:prstGeom>
            <a:noFill/>
            <a:ln w="9525">
              <a:solidFill>
                <a:schemeClr val="tx1"/>
              </a:solidFill>
              <a:prstDash val="dash"/>
              <a:miter lim="800000"/>
              <a:headEnd/>
              <a:tailEnd/>
            </a:ln>
          </p:spPr>
          <p:txBody>
            <a:bodyPr wrap="none" anchor="ctr"/>
            <a:lstStyle/>
            <a:p>
              <a:endParaRPr lang="en-US"/>
            </a:p>
          </p:txBody>
        </p:sp>
        <p:sp>
          <p:nvSpPr>
            <p:cNvPr id="12302" name="Rectangle 6"/>
            <p:cNvSpPr>
              <a:spLocks noChangeArrowheads="1"/>
            </p:cNvSpPr>
            <p:nvPr/>
          </p:nvSpPr>
          <p:spPr bwMode="auto">
            <a:xfrm>
              <a:off x="687388" y="1475601"/>
              <a:ext cx="1263650" cy="46870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303" name="Rectangle 7"/>
            <p:cNvSpPr>
              <a:spLocks noChangeArrowheads="1"/>
            </p:cNvSpPr>
            <p:nvPr/>
          </p:nvSpPr>
          <p:spPr bwMode="auto">
            <a:xfrm>
              <a:off x="687388" y="2393952"/>
              <a:ext cx="1536700" cy="3749673"/>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304" name="Line 8"/>
            <p:cNvSpPr>
              <a:spLocks noChangeShapeType="1"/>
            </p:cNvSpPr>
            <p:nvPr/>
          </p:nvSpPr>
          <p:spPr bwMode="auto">
            <a:xfrm>
              <a:off x="674688" y="5915025"/>
              <a:ext cx="146050" cy="0"/>
            </a:xfrm>
            <a:prstGeom prst="line">
              <a:avLst/>
            </a:prstGeom>
            <a:noFill/>
            <a:ln w="28575">
              <a:solidFill>
                <a:srgbClr val="969696"/>
              </a:solidFill>
              <a:round/>
              <a:headEnd/>
              <a:tailEnd/>
            </a:ln>
          </p:spPr>
          <p:txBody>
            <a:bodyPr/>
            <a:lstStyle/>
            <a:p>
              <a:endParaRPr lang="en-US"/>
            </a:p>
          </p:txBody>
        </p:sp>
        <p:sp>
          <p:nvSpPr>
            <p:cNvPr id="12427" name="Line 11"/>
            <p:cNvSpPr>
              <a:spLocks noChangeShapeType="1"/>
            </p:cNvSpPr>
            <p:nvPr/>
          </p:nvSpPr>
          <p:spPr bwMode="auto">
            <a:xfrm flipH="1">
              <a:off x="687388" y="1075532"/>
              <a:ext cx="6350" cy="5080795"/>
            </a:xfrm>
            <a:prstGeom prst="line">
              <a:avLst/>
            </a:prstGeom>
            <a:noFill/>
            <a:ln w="28575">
              <a:solidFill>
                <a:schemeClr val="tx1"/>
              </a:solidFill>
              <a:round/>
              <a:headEnd/>
              <a:tailEnd/>
            </a:ln>
          </p:spPr>
          <p:txBody>
            <a:bodyPr/>
            <a:lstStyle/>
            <a:p>
              <a:endParaRPr lang="en-US"/>
            </a:p>
          </p:txBody>
        </p:sp>
        <p:sp>
          <p:nvSpPr>
            <p:cNvPr id="12428" name="Line 12"/>
            <p:cNvSpPr>
              <a:spLocks noChangeShapeType="1"/>
            </p:cNvSpPr>
            <p:nvPr/>
          </p:nvSpPr>
          <p:spPr bwMode="auto">
            <a:xfrm>
              <a:off x="676275" y="6156325"/>
              <a:ext cx="3743325" cy="6350"/>
            </a:xfrm>
            <a:prstGeom prst="line">
              <a:avLst/>
            </a:prstGeom>
            <a:noFill/>
            <a:ln w="28575">
              <a:solidFill>
                <a:schemeClr val="tx1"/>
              </a:solidFill>
              <a:round/>
              <a:headEnd/>
              <a:tailEnd/>
            </a:ln>
          </p:spPr>
          <p:txBody>
            <a:bodyPr/>
            <a:lstStyle/>
            <a:p>
              <a:endParaRPr lang="en-US"/>
            </a:p>
          </p:txBody>
        </p:sp>
        <p:sp>
          <p:nvSpPr>
            <p:cNvPr id="12423" name="Line 13"/>
            <p:cNvSpPr>
              <a:spLocks noChangeShapeType="1"/>
            </p:cNvSpPr>
            <p:nvPr/>
          </p:nvSpPr>
          <p:spPr bwMode="auto">
            <a:xfrm>
              <a:off x="3074988" y="6145213"/>
              <a:ext cx="0" cy="139700"/>
            </a:xfrm>
            <a:prstGeom prst="line">
              <a:avLst/>
            </a:prstGeom>
            <a:noFill/>
            <a:ln w="28575">
              <a:solidFill>
                <a:schemeClr val="tx1"/>
              </a:solidFill>
              <a:round/>
              <a:headEnd/>
              <a:tailEnd/>
            </a:ln>
          </p:spPr>
          <p:txBody>
            <a:bodyPr/>
            <a:lstStyle/>
            <a:p>
              <a:endParaRPr lang="en-US"/>
            </a:p>
          </p:txBody>
        </p:sp>
        <p:sp>
          <p:nvSpPr>
            <p:cNvPr id="12424" name="Line 14"/>
            <p:cNvSpPr>
              <a:spLocks noChangeShapeType="1"/>
            </p:cNvSpPr>
            <p:nvPr/>
          </p:nvSpPr>
          <p:spPr bwMode="auto">
            <a:xfrm>
              <a:off x="1955800" y="6153151"/>
              <a:ext cx="0" cy="139700"/>
            </a:xfrm>
            <a:prstGeom prst="line">
              <a:avLst/>
            </a:prstGeom>
            <a:noFill/>
            <a:ln w="28575">
              <a:solidFill>
                <a:schemeClr val="tx1"/>
              </a:solidFill>
              <a:round/>
              <a:headEnd/>
              <a:tailEnd/>
            </a:ln>
          </p:spPr>
          <p:txBody>
            <a:bodyPr/>
            <a:lstStyle/>
            <a:p>
              <a:endParaRPr lang="en-US"/>
            </a:p>
          </p:txBody>
        </p:sp>
        <p:sp>
          <p:nvSpPr>
            <p:cNvPr id="12425" name="Line 15"/>
            <p:cNvSpPr>
              <a:spLocks noChangeShapeType="1"/>
            </p:cNvSpPr>
            <p:nvPr/>
          </p:nvSpPr>
          <p:spPr bwMode="auto">
            <a:xfrm>
              <a:off x="2227263" y="6161088"/>
              <a:ext cx="0" cy="139700"/>
            </a:xfrm>
            <a:prstGeom prst="line">
              <a:avLst/>
            </a:prstGeom>
            <a:noFill/>
            <a:ln w="28575">
              <a:solidFill>
                <a:schemeClr val="tx1"/>
              </a:solidFill>
              <a:round/>
              <a:headEnd/>
              <a:tailEnd/>
            </a:ln>
          </p:spPr>
          <p:txBody>
            <a:bodyPr/>
            <a:lstStyle/>
            <a:p>
              <a:endParaRPr lang="en-US"/>
            </a:p>
          </p:txBody>
        </p:sp>
        <p:sp>
          <p:nvSpPr>
            <p:cNvPr id="12426" name="Line 16"/>
            <p:cNvSpPr>
              <a:spLocks noChangeShapeType="1"/>
            </p:cNvSpPr>
            <p:nvPr/>
          </p:nvSpPr>
          <p:spPr bwMode="auto">
            <a:xfrm>
              <a:off x="2365375" y="6161088"/>
              <a:ext cx="0" cy="139700"/>
            </a:xfrm>
            <a:prstGeom prst="line">
              <a:avLst/>
            </a:prstGeom>
            <a:noFill/>
            <a:ln w="28575">
              <a:solidFill>
                <a:schemeClr val="tx1"/>
              </a:solidFill>
              <a:round/>
              <a:headEnd/>
              <a:tailEnd/>
            </a:ln>
          </p:spPr>
          <p:txBody>
            <a:bodyPr/>
            <a:lstStyle/>
            <a:p>
              <a:endParaRPr lang="en-US"/>
            </a:p>
          </p:txBody>
        </p:sp>
        <p:sp>
          <p:nvSpPr>
            <p:cNvPr id="12317" name="Text Box 119"/>
            <p:cNvSpPr txBox="1">
              <a:spLocks noChangeArrowheads="1"/>
            </p:cNvSpPr>
            <p:nvPr/>
          </p:nvSpPr>
          <p:spPr bwMode="auto">
            <a:xfrm>
              <a:off x="961201" y="2396834"/>
              <a:ext cx="1260475" cy="304800"/>
            </a:xfrm>
            <a:prstGeom prst="rect">
              <a:avLst/>
            </a:prstGeom>
            <a:noFill/>
            <a:ln w="9525">
              <a:noFill/>
              <a:miter lim="800000"/>
              <a:headEnd/>
              <a:tailEnd/>
            </a:ln>
          </p:spPr>
          <p:txBody>
            <a:bodyPr wrap="none">
              <a:spAutoFit/>
            </a:bodyPr>
            <a:lstStyle/>
            <a:p>
              <a:r>
                <a:rPr lang="en-US" sz="1400" b="1" dirty="0">
                  <a:solidFill>
                    <a:srgbClr val="0000FF"/>
                  </a:solidFill>
                </a:rPr>
                <a:t>11 SWGDAM</a:t>
              </a:r>
            </a:p>
          </p:txBody>
        </p:sp>
        <p:sp>
          <p:nvSpPr>
            <p:cNvPr id="12318" name="Text Box 120"/>
            <p:cNvSpPr txBox="1">
              <a:spLocks noChangeArrowheads="1"/>
            </p:cNvSpPr>
            <p:nvPr/>
          </p:nvSpPr>
          <p:spPr bwMode="auto">
            <a:xfrm>
              <a:off x="1232664" y="1482434"/>
              <a:ext cx="715962" cy="304800"/>
            </a:xfrm>
            <a:prstGeom prst="rect">
              <a:avLst/>
            </a:prstGeom>
            <a:noFill/>
            <a:ln w="9525">
              <a:noFill/>
              <a:miter lim="800000"/>
              <a:headEnd/>
              <a:tailEnd/>
            </a:ln>
          </p:spPr>
          <p:txBody>
            <a:bodyPr wrap="none">
              <a:spAutoFit/>
            </a:bodyPr>
            <a:lstStyle/>
            <a:p>
              <a:r>
                <a:rPr lang="en-US" sz="1400" b="1" dirty="0">
                  <a:solidFill>
                    <a:srgbClr val="0000FF"/>
                  </a:solidFill>
                </a:rPr>
                <a:t>9 MHL</a:t>
              </a:r>
            </a:p>
          </p:txBody>
        </p:sp>
        <p:sp>
          <p:nvSpPr>
            <p:cNvPr id="12319" name="Text Box 121"/>
            <p:cNvSpPr txBox="1">
              <a:spLocks noChangeArrowheads="1"/>
            </p:cNvSpPr>
            <p:nvPr/>
          </p:nvSpPr>
          <p:spPr bwMode="auto">
            <a:xfrm>
              <a:off x="1676400" y="6400800"/>
              <a:ext cx="1806575" cy="304800"/>
            </a:xfrm>
            <a:prstGeom prst="rect">
              <a:avLst/>
            </a:prstGeom>
            <a:noFill/>
            <a:ln w="9525">
              <a:noFill/>
              <a:miter lim="800000"/>
              <a:headEnd/>
              <a:tailEnd/>
            </a:ln>
          </p:spPr>
          <p:txBody>
            <a:bodyPr wrap="none">
              <a:spAutoFit/>
            </a:bodyPr>
            <a:lstStyle/>
            <a:p>
              <a:r>
                <a:rPr lang="en-US" sz="1400" b="1" dirty="0"/>
                <a:t># Loci in Haplotype</a:t>
              </a:r>
            </a:p>
          </p:txBody>
        </p:sp>
        <p:sp>
          <p:nvSpPr>
            <p:cNvPr id="12320" name="Text Box 122"/>
            <p:cNvSpPr txBox="1">
              <a:spLocks noChangeArrowheads="1"/>
            </p:cNvSpPr>
            <p:nvPr/>
          </p:nvSpPr>
          <p:spPr bwMode="auto">
            <a:xfrm rot="16200000">
              <a:off x="-587375" y="4947445"/>
              <a:ext cx="2105025" cy="304800"/>
            </a:xfrm>
            <a:prstGeom prst="rect">
              <a:avLst/>
            </a:prstGeom>
            <a:noFill/>
            <a:ln w="9525">
              <a:noFill/>
              <a:miter lim="800000"/>
              <a:headEnd/>
              <a:tailEnd/>
            </a:ln>
          </p:spPr>
          <p:txBody>
            <a:bodyPr wrap="none">
              <a:spAutoFit/>
            </a:bodyPr>
            <a:lstStyle/>
            <a:p>
              <a:r>
                <a:rPr lang="en-US" sz="1400" b="1" dirty="0"/>
                <a:t># Samples in Database</a:t>
              </a:r>
            </a:p>
          </p:txBody>
        </p:sp>
        <p:sp>
          <p:nvSpPr>
            <p:cNvPr id="12326" name="Rectangle 128"/>
            <p:cNvSpPr>
              <a:spLocks noChangeArrowheads="1"/>
            </p:cNvSpPr>
            <p:nvPr/>
          </p:nvSpPr>
          <p:spPr bwMode="auto">
            <a:xfrm>
              <a:off x="2209800" y="2286000"/>
              <a:ext cx="1266693" cy="276999"/>
            </a:xfrm>
            <a:prstGeom prst="rect">
              <a:avLst/>
            </a:prstGeom>
            <a:noFill/>
            <a:ln w="9525">
              <a:noFill/>
              <a:miter lim="800000"/>
              <a:headEnd/>
              <a:tailEnd/>
            </a:ln>
          </p:spPr>
          <p:txBody>
            <a:bodyPr wrap="none">
              <a:spAutoFit/>
            </a:bodyPr>
            <a:lstStyle/>
            <a:p>
              <a:r>
                <a:rPr lang="en-US" sz="1200" dirty="0" smtClean="0"/>
                <a:t>99,823 </a:t>
              </a:r>
              <a:r>
                <a:rPr lang="en-US" sz="1200" dirty="0"/>
                <a:t>samples</a:t>
              </a:r>
            </a:p>
          </p:txBody>
        </p:sp>
        <p:sp>
          <p:nvSpPr>
            <p:cNvPr id="12327" name="Rectangle 129"/>
            <p:cNvSpPr>
              <a:spLocks noChangeArrowheads="1"/>
            </p:cNvSpPr>
            <p:nvPr/>
          </p:nvSpPr>
          <p:spPr bwMode="auto">
            <a:xfrm>
              <a:off x="1916113" y="1371600"/>
              <a:ext cx="1351652" cy="276999"/>
            </a:xfrm>
            <a:prstGeom prst="rect">
              <a:avLst/>
            </a:prstGeom>
            <a:noFill/>
            <a:ln w="9525">
              <a:noFill/>
              <a:miter lim="800000"/>
              <a:headEnd/>
              <a:tailEnd/>
            </a:ln>
          </p:spPr>
          <p:txBody>
            <a:bodyPr wrap="none">
              <a:spAutoFit/>
            </a:bodyPr>
            <a:lstStyle/>
            <a:p>
              <a:r>
                <a:rPr lang="en-US" sz="1200" dirty="0" smtClean="0"/>
                <a:t>125,148 </a:t>
              </a:r>
              <a:r>
                <a:rPr lang="en-US" sz="1200" dirty="0"/>
                <a:t>samples</a:t>
              </a:r>
            </a:p>
          </p:txBody>
        </p:sp>
        <p:sp>
          <p:nvSpPr>
            <p:cNvPr id="12328" name="Rectangle 130"/>
            <p:cNvSpPr>
              <a:spLocks noChangeArrowheads="1"/>
            </p:cNvSpPr>
            <p:nvPr/>
          </p:nvSpPr>
          <p:spPr bwMode="auto">
            <a:xfrm>
              <a:off x="3014663" y="3380601"/>
              <a:ext cx="1309974" cy="276999"/>
            </a:xfrm>
            <a:prstGeom prst="rect">
              <a:avLst/>
            </a:prstGeom>
            <a:noFill/>
            <a:ln w="9525">
              <a:noFill/>
              <a:miter lim="800000"/>
              <a:headEnd/>
              <a:tailEnd/>
            </a:ln>
          </p:spPr>
          <p:txBody>
            <a:bodyPr wrap="none">
              <a:spAutoFit/>
            </a:bodyPr>
            <a:lstStyle/>
            <a:p>
              <a:r>
                <a:rPr lang="en-US" sz="1200" b="1" dirty="0" smtClean="0"/>
                <a:t>71,235 </a:t>
              </a:r>
              <a:r>
                <a:rPr lang="en-US" sz="1200" b="1" dirty="0"/>
                <a:t>samples</a:t>
              </a:r>
            </a:p>
          </p:txBody>
        </p:sp>
        <p:sp>
          <p:nvSpPr>
            <p:cNvPr id="12331" name="Rectangle 133"/>
            <p:cNvSpPr>
              <a:spLocks noChangeArrowheads="1"/>
            </p:cNvSpPr>
            <p:nvPr/>
          </p:nvSpPr>
          <p:spPr bwMode="auto">
            <a:xfrm>
              <a:off x="1674813" y="1170801"/>
              <a:ext cx="1351652" cy="276999"/>
            </a:xfrm>
            <a:prstGeom prst="rect">
              <a:avLst/>
            </a:prstGeom>
            <a:noFill/>
            <a:ln w="9525">
              <a:noFill/>
              <a:miter lim="800000"/>
              <a:headEnd/>
              <a:tailEnd/>
            </a:ln>
          </p:spPr>
          <p:txBody>
            <a:bodyPr wrap="none">
              <a:spAutoFit/>
            </a:bodyPr>
            <a:lstStyle/>
            <a:p>
              <a:r>
                <a:rPr lang="en-US" sz="1200" dirty="0" smtClean="0"/>
                <a:t>126,931 </a:t>
              </a:r>
              <a:r>
                <a:rPr lang="en-US" sz="1200" dirty="0"/>
                <a:t>samples</a:t>
              </a:r>
            </a:p>
          </p:txBody>
        </p:sp>
        <p:sp>
          <p:nvSpPr>
            <p:cNvPr id="12292" name="Rectangle 5"/>
            <p:cNvSpPr>
              <a:spLocks noChangeArrowheads="1"/>
            </p:cNvSpPr>
            <p:nvPr/>
          </p:nvSpPr>
          <p:spPr bwMode="auto">
            <a:xfrm>
              <a:off x="685800" y="2999601"/>
              <a:ext cx="1666875" cy="3140849"/>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2293" name="Rectangle 112"/>
            <p:cNvSpPr>
              <a:spLocks noChangeArrowheads="1"/>
            </p:cNvSpPr>
            <p:nvPr/>
          </p:nvSpPr>
          <p:spPr bwMode="auto">
            <a:xfrm>
              <a:off x="685800" y="3529014"/>
              <a:ext cx="2381250" cy="2611436"/>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12294" name="Rectangle 128"/>
            <p:cNvSpPr>
              <a:spLocks noChangeArrowheads="1"/>
            </p:cNvSpPr>
            <p:nvPr/>
          </p:nvSpPr>
          <p:spPr bwMode="auto">
            <a:xfrm>
              <a:off x="2362200" y="2895600"/>
              <a:ext cx="1266693" cy="276999"/>
            </a:xfrm>
            <a:prstGeom prst="rect">
              <a:avLst/>
            </a:prstGeom>
            <a:noFill/>
            <a:ln w="9525">
              <a:noFill/>
              <a:miter lim="800000"/>
              <a:headEnd/>
              <a:tailEnd/>
            </a:ln>
          </p:spPr>
          <p:txBody>
            <a:bodyPr wrap="none">
              <a:spAutoFit/>
            </a:bodyPr>
            <a:lstStyle/>
            <a:p>
              <a:r>
                <a:rPr lang="en-US" sz="1200" dirty="0" smtClean="0"/>
                <a:t>83,280 </a:t>
              </a:r>
              <a:r>
                <a:rPr lang="en-US" sz="1200" dirty="0"/>
                <a:t>samples</a:t>
              </a:r>
            </a:p>
          </p:txBody>
        </p:sp>
        <p:sp>
          <p:nvSpPr>
            <p:cNvPr id="12295" name="Text Box 115"/>
            <p:cNvSpPr txBox="1">
              <a:spLocks noChangeArrowheads="1"/>
            </p:cNvSpPr>
            <p:nvPr/>
          </p:nvSpPr>
          <p:spPr bwMode="auto">
            <a:xfrm>
              <a:off x="2192398" y="3533896"/>
              <a:ext cx="874713" cy="304800"/>
            </a:xfrm>
            <a:prstGeom prst="rect">
              <a:avLst/>
            </a:prstGeom>
            <a:noFill/>
            <a:ln w="9525">
              <a:noFill/>
              <a:miter lim="800000"/>
              <a:headEnd/>
              <a:tailEnd/>
            </a:ln>
          </p:spPr>
          <p:txBody>
            <a:bodyPr wrap="none">
              <a:spAutoFit/>
            </a:bodyPr>
            <a:lstStyle/>
            <a:p>
              <a:r>
                <a:rPr lang="en-US" sz="1400" b="1" dirty="0">
                  <a:solidFill>
                    <a:srgbClr val="0000FF"/>
                  </a:solidFill>
                </a:rPr>
                <a:t>17 Yfiler</a:t>
              </a:r>
            </a:p>
          </p:txBody>
        </p:sp>
        <p:sp>
          <p:nvSpPr>
            <p:cNvPr id="12296" name="Text Box 116"/>
            <p:cNvSpPr txBox="1">
              <a:spLocks noChangeArrowheads="1"/>
            </p:cNvSpPr>
            <p:nvPr/>
          </p:nvSpPr>
          <p:spPr bwMode="auto">
            <a:xfrm>
              <a:off x="1562924" y="3012372"/>
              <a:ext cx="787400" cy="304800"/>
            </a:xfrm>
            <a:prstGeom prst="rect">
              <a:avLst/>
            </a:prstGeom>
            <a:noFill/>
            <a:ln w="9525">
              <a:noFill/>
              <a:miter lim="800000"/>
              <a:headEnd/>
              <a:tailEnd/>
            </a:ln>
          </p:spPr>
          <p:txBody>
            <a:bodyPr wrap="none">
              <a:spAutoFit/>
            </a:bodyPr>
            <a:lstStyle/>
            <a:p>
              <a:r>
                <a:rPr lang="en-US" sz="1400" b="1" dirty="0">
                  <a:solidFill>
                    <a:srgbClr val="0000FF"/>
                  </a:solidFill>
                </a:rPr>
                <a:t>12 PPY</a:t>
              </a:r>
            </a:p>
          </p:txBody>
        </p:sp>
        <p:grpSp>
          <p:nvGrpSpPr>
            <p:cNvPr id="12" name="Group 11"/>
            <p:cNvGrpSpPr/>
            <p:nvPr/>
          </p:nvGrpSpPr>
          <p:grpSpPr>
            <a:xfrm>
              <a:off x="914400" y="185718"/>
              <a:ext cx="2832789" cy="957282"/>
              <a:chOff x="1066800" y="101025"/>
              <a:chExt cx="2832789" cy="957282"/>
            </a:xfrm>
          </p:grpSpPr>
          <p:sp>
            <p:nvSpPr>
              <p:cNvPr id="12312" name="Text Box 113"/>
              <p:cNvSpPr txBox="1">
                <a:spLocks noChangeArrowheads="1"/>
              </p:cNvSpPr>
              <p:nvPr/>
            </p:nvSpPr>
            <p:spPr bwMode="auto">
              <a:xfrm>
                <a:off x="1090613" y="101600"/>
                <a:ext cx="1347787" cy="584200"/>
              </a:xfrm>
              <a:prstGeom prst="rect">
                <a:avLst/>
              </a:prstGeom>
              <a:noFill/>
              <a:ln w="9525">
                <a:solidFill>
                  <a:schemeClr val="tx1"/>
                </a:solidFill>
                <a:miter lim="800000"/>
                <a:headEnd/>
                <a:tailEnd/>
              </a:ln>
            </p:spPr>
            <p:txBody>
              <a:bodyPr wrap="none">
                <a:spAutoFit/>
              </a:bodyPr>
              <a:lstStyle/>
              <a:p>
                <a:r>
                  <a:rPr lang="en-US" sz="3200" b="1">
                    <a:solidFill>
                      <a:srgbClr val="0000FF"/>
                    </a:solidFill>
                  </a:rPr>
                  <a:t>YHRD</a:t>
                </a:r>
              </a:p>
            </p:txBody>
          </p:sp>
          <p:sp>
            <p:nvSpPr>
              <p:cNvPr id="12330" name="Rectangle 132"/>
              <p:cNvSpPr>
                <a:spLocks noChangeArrowheads="1"/>
              </p:cNvSpPr>
              <p:nvPr/>
            </p:nvSpPr>
            <p:spPr bwMode="auto">
              <a:xfrm>
                <a:off x="1066800" y="688975"/>
                <a:ext cx="2356158" cy="369332"/>
              </a:xfrm>
              <a:prstGeom prst="rect">
                <a:avLst/>
              </a:prstGeom>
              <a:noFill/>
              <a:ln w="9525">
                <a:noFill/>
                <a:miter lim="800000"/>
                <a:headEnd/>
                <a:tailEnd/>
              </a:ln>
            </p:spPr>
            <p:txBody>
              <a:bodyPr wrap="none">
                <a:spAutoFit/>
              </a:bodyPr>
              <a:lstStyle/>
              <a:p>
                <a:r>
                  <a:rPr lang="en-US" b="1" dirty="0"/>
                  <a:t>http://www.yhrd.org</a:t>
                </a:r>
              </a:p>
            </p:txBody>
          </p:sp>
          <p:sp>
            <p:nvSpPr>
              <p:cNvPr id="12297" name="TextBox 143"/>
              <p:cNvSpPr txBox="1">
                <a:spLocks noChangeArrowheads="1"/>
              </p:cNvSpPr>
              <p:nvPr/>
            </p:nvSpPr>
            <p:spPr bwMode="auto">
              <a:xfrm>
                <a:off x="2547937" y="101025"/>
                <a:ext cx="1351652" cy="584775"/>
              </a:xfrm>
              <a:prstGeom prst="rect">
                <a:avLst/>
              </a:prstGeom>
              <a:noFill/>
              <a:ln w="9525">
                <a:noFill/>
                <a:miter lim="800000"/>
                <a:headEnd/>
                <a:tailEnd/>
              </a:ln>
            </p:spPr>
            <p:txBody>
              <a:bodyPr wrap="none">
                <a:spAutoFit/>
              </a:bodyPr>
              <a:lstStyle/>
              <a:p>
                <a:r>
                  <a:rPr lang="en-US" dirty="0"/>
                  <a:t>Release </a:t>
                </a:r>
                <a:r>
                  <a:rPr lang="en-US" dirty="0" smtClean="0"/>
                  <a:t>46</a:t>
                </a:r>
              </a:p>
              <a:p>
                <a:pPr algn="ctr"/>
                <a:r>
                  <a:rPr lang="en-US" sz="1400" dirty="0" smtClean="0"/>
                  <a:t>(Dec 2013)</a:t>
                </a:r>
                <a:endParaRPr lang="en-US" dirty="0"/>
              </a:p>
            </p:txBody>
          </p:sp>
        </p:grpSp>
        <p:sp>
          <p:nvSpPr>
            <p:cNvPr id="12298" name="TextBox 144"/>
            <p:cNvSpPr txBox="1">
              <a:spLocks noChangeArrowheads="1"/>
            </p:cNvSpPr>
            <p:nvPr/>
          </p:nvSpPr>
          <p:spPr bwMode="auto">
            <a:xfrm rot="16200000">
              <a:off x="-1186918" y="2141068"/>
              <a:ext cx="3304110" cy="338554"/>
            </a:xfrm>
            <a:prstGeom prst="rect">
              <a:avLst/>
            </a:prstGeom>
            <a:noFill/>
            <a:ln w="9525">
              <a:noFill/>
              <a:miter lim="800000"/>
              <a:headEnd/>
              <a:tailEnd/>
            </a:ln>
          </p:spPr>
          <p:txBody>
            <a:bodyPr wrap="none">
              <a:spAutoFit/>
            </a:bodyPr>
            <a:lstStyle/>
            <a:p>
              <a:r>
                <a:rPr lang="en-US" sz="1600" b="1" dirty="0" smtClean="0">
                  <a:solidFill>
                    <a:srgbClr val="FF0000"/>
                  </a:solidFill>
                </a:rPr>
                <a:t>876 </a:t>
              </a:r>
              <a:r>
                <a:rPr lang="en-US" sz="1600" b="1" dirty="0">
                  <a:solidFill>
                    <a:srgbClr val="FF0000"/>
                  </a:solidFill>
                </a:rPr>
                <a:t>Populations </a:t>
              </a:r>
              <a:r>
                <a:rPr lang="en-US" sz="1600" dirty="0" smtClean="0">
                  <a:solidFill>
                    <a:srgbClr val="FF0000"/>
                  </a:solidFill>
                </a:rPr>
                <a:t>(&gt;100 </a:t>
              </a:r>
              <a:r>
                <a:rPr lang="en-US" sz="1600" dirty="0">
                  <a:solidFill>
                    <a:srgbClr val="FF0000"/>
                  </a:solidFill>
                </a:rPr>
                <a:t>countries)</a:t>
              </a:r>
            </a:p>
          </p:txBody>
        </p:sp>
        <p:sp>
          <p:nvSpPr>
            <p:cNvPr id="61" name="Line 13"/>
            <p:cNvSpPr>
              <a:spLocks noChangeShapeType="1"/>
            </p:cNvSpPr>
            <p:nvPr/>
          </p:nvSpPr>
          <p:spPr bwMode="auto">
            <a:xfrm>
              <a:off x="3810000" y="6140450"/>
              <a:ext cx="0" cy="139700"/>
            </a:xfrm>
            <a:prstGeom prst="line">
              <a:avLst/>
            </a:prstGeom>
            <a:noFill/>
            <a:ln w="28575">
              <a:solidFill>
                <a:schemeClr val="tx1"/>
              </a:solidFill>
              <a:round/>
              <a:headEnd/>
              <a:tailEnd/>
            </a:ln>
          </p:spPr>
          <p:txBody>
            <a:bodyPr/>
            <a:lstStyle/>
            <a:p>
              <a:endParaRPr lang="en-US"/>
            </a:p>
          </p:txBody>
        </p:sp>
        <p:sp>
          <p:nvSpPr>
            <p:cNvPr id="62" name="Rectangle 112"/>
            <p:cNvSpPr>
              <a:spLocks noChangeArrowheads="1"/>
            </p:cNvSpPr>
            <p:nvPr/>
          </p:nvSpPr>
          <p:spPr bwMode="auto">
            <a:xfrm>
              <a:off x="685800" y="5454650"/>
              <a:ext cx="3124200" cy="685800"/>
            </a:xfrm>
            <a:prstGeom prst="rect">
              <a:avLst/>
            </a:prstGeom>
            <a:solidFill>
              <a:srgbClr val="FFCCFF"/>
            </a:solidFill>
            <a:ln w="9525">
              <a:solidFill>
                <a:schemeClr val="tx1"/>
              </a:solidFill>
              <a:miter lim="800000"/>
              <a:headEnd/>
              <a:tailEnd/>
            </a:ln>
          </p:spPr>
          <p:txBody>
            <a:bodyPr wrap="none" anchor="ctr"/>
            <a:lstStyle/>
            <a:p>
              <a:endParaRPr lang="en-US"/>
            </a:p>
          </p:txBody>
        </p:sp>
        <p:sp>
          <p:nvSpPr>
            <p:cNvPr id="63" name="Text Box 115"/>
            <p:cNvSpPr txBox="1">
              <a:spLocks noChangeArrowheads="1"/>
            </p:cNvSpPr>
            <p:nvPr/>
          </p:nvSpPr>
          <p:spPr bwMode="auto">
            <a:xfrm>
              <a:off x="2819400" y="5454650"/>
              <a:ext cx="992579" cy="307777"/>
            </a:xfrm>
            <a:prstGeom prst="rect">
              <a:avLst/>
            </a:prstGeom>
            <a:noFill/>
            <a:ln w="9525">
              <a:noFill/>
              <a:miter lim="800000"/>
              <a:headEnd/>
              <a:tailEnd/>
            </a:ln>
          </p:spPr>
          <p:txBody>
            <a:bodyPr wrap="none">
              <a:spAutoFit/>
            </a:bodyPr>
            <a:lstStyle/>
            <a:p>
              <a:r>
                <a:rPr lang="en-US" sz="1400" b="1" dirty="0" smtClean="0">
                  <a:solidFill>
                    <a:srgbClr val="0000FF"/>
                  </a:solidFill>
                </a:rPr>
                <a:t>23 PPY23</a:t>
              </a:r>
              <a:endParaRPr lang="en-US" sz="1400" b="1" dirty="0">
                <a:solidFill>
                  <a:srgbClr val="0000FF"/>
                </a:solidFill>
              </a:endParaRPr>
            </a:p>
          </p:txBody>
        </p:sp>
        <p:sp>
          <p:nvSpPr>
            <p:cNvPr id="92" name="Rectangle 130"/>
            <p:cNvSpPr>
              <a:spLocks noChangeArrowheads="1"/>
            </p:cNvSpPr>
            <p:nvPr/>
          </p:nvSpPr>
          <p:spPr bwMode="auto">
            <a:xfrm>
              <a:off x="3124200" y="5181600"/>
              <a:ext cx="1309974" cy="276999"/>
            </a:xfrm>
            <a:prstGeom prst="rect">
              <a:avLst/>
            </a:prstGeom>
            <a:noFill/>
            <a:ln w="9525">
              <a:noFill/>
              <a:miter lim="800000"/>
              <a:headEnd/>
              <a:tailEnd/>
            </a:ln>
          </p:spPr>
          <p:txBody>
            <a:bodyPr wrap="none">
              <a:spAutoFit/>
            </a:bodyPr>
            <a:lstStyle/>
            <a:p>
              <a:r>
                <a:rPr lang="en-US" sz="1200" b="1" dirty="0" smtClean="0"/>
                <a:t>19,592 </a:t>
              </a:r>
              <a:r>
                <a:rPr lang="en-US" sz="1200" b="1" dirty="0"/>
                <a:t>samples</a:t>
              </a:r>
            </a:p>
          </p:txBody>
        </p:sp>
      </p:grpSp>
      <p:grpSp>
        <p:nvGrpSpPr>
          <p:cNvPr id="14" name="Group 13"/>
          <p:cNvGrpSpPr/>
          <p:nvPr/>
        </p:nvGrpSpPr>
        <p:grpSpPr>
          <a:xfrm>
            <a:off x="4774784" y="152400"/>
            <a:ext cx="4140616" cy="6544468"/>
            <a:chOff x="4774784" y="152400"/>
            <a:chExt cx="4140616" cy="6544468"/>
          </a:xfrm>
        </p:grpSpPr>
        <p:sp>
          <p:nvSpPr>
            <p:cNvPr id="12332" name="Rectangle 134"/>
            <p:cNvSpPr>
              <a:spLocks noChangeArrowheads="1"/>
            </p:cNvSpPr>
            <p:nvPr/>
          </p:nvSpPr>
          <p:spPr bwMode="auto">
            <a:xfrm>
              <a:off x="5316538" y="1737360"/>
              <a:ext cx="2662237" cy="1169551"/>
            </a:xfrm>
            <a:prstGeom prst="rect">
              <a:avLst/>
            </a:prstGeom>
            <a:noFill/>
            <a:ln w="9525">
              <a:noFill/>
              <a:miter lim="800000"/>
              <a:headEnd/>
              <a:tailEnd/>
            </a:ln>
          </p:spPr>
          <p:txBody>
            <a:bodyPr wrap="square">
              <a:spAutoFit/>
            </a:bodyPr>
            <a:lstStyle/>
            <a:p>
              <a:r>
                <a:rPr lang="en-US" sz="1400" b="1" dirty="0" smtClean="0">
                  <a:solidFill>
                    <a:srgbClr val="008000"/>
                  </a:solidFill>
                </a:rPr>
                <a:t>10,321 </a:t>
              </a:r>
              <a:r>
                <a:rPr lang="en-US" sz="1400" b="1" dirty="0">
                  <a:solidFill>
                    <a:srgbClr val="008000"/>
                  </a:solidFill>
                </a:rPr>
                <a:t>Caucasian </a:t>
              </a:r>
              <a:endParaRPr lang="en-US" sz="1400" dirty="0">
                <a:solidFill>
                  <a:srgbClr val="008000"/>
                </a:solidFill>
              </a:endParaRPr>
            </a:p>
            <a:p>
              <a:r>
                <a:rPr lang="en-US" sz="1400" b="1" dirty="0" smtClean="0">
                  <a:solidFill>
                    <a:srgbClr val="008000"/>
                  </a:solidFill>
                </a:rPr>
                <a:t>  9,257 </a:t>
              </a:r>
              <a:r>
                <a:rPr lang="en-US" sz="1400" b="1" dirty="0">
                  <a:solidFill>
                    <a:srgbClr val="008000"/>
                  </a:solidFill>
                </a:rPr>
                <a:t>African American</a:t>
              </a:r>
            </a:p>
            <a:p>
              <a:r>
                <a:rPr lang="en-US" sz="1400" b="1" dirty="0" smtClean="0">
                  <a:solidFill>
                    <a:srgbClr val="008000"/>
                  </a:solidFill>
                </a:rPr>
                <a:t>  5,156 </a:t>
              </a:r>
              <a:r>
                <a:rPr lang="en-US" sz="1400" b="1" dirty="0">
                  <a:solidFill>
                    <a:srgbClr val="008000"/>
                  </a:solidFill>
                </a:rPr>
                <a:t>Hispanic </a:t>
              </a:r>
            </a:p>
            <a:p>
              <a:r>
                <a:rPr lang="en-US" sz="1400" b="1" dirty="0" smtClean="0">
                  <a:solidFill>
                    <a:srgbClr val="008000"/>
                  </a:solidFill>
                </a:rPr>
                <a:t>  4,192 </a:t>
              </a:r>
              <a:r>
                <a:rPr lang="en-US" sz="1400" b="1" dirty="0">
                  <a:solidFill>
                    <a:srgbClr val="008000"/>
                  </a:solidFill>
                </a:rPr>
                <a:t>Native </a:t>
              </a:r>
              <a:r>
                <a:rPr lang="en-US" sz="1400" b="1" dirty="0" smtClean="0">
                  <a:solidFill>
                    <a:srgbClr val="008000"/>
                  </a:solidFill>
                </a:rPr>
                <a:t>American</a:t>
              </a:r>
              <a:endParaRPr lang="en-US" sz="1400" dirty="0">
                <a:solidFill>
                  <a:srgbClr val="008000"/>
                </a:solidFill>
              </a:endParaRPr>
            </a:p>
            <a:p>
              <a:r>
                <a:rPr lang="en-US" sz="1400" b="1" dirty="0" smtClean="0">
                  <a:solidFill>
                    <a:srgbClr val="008000"/>
                  </a:solidFill>
                </a:rPr>
                <a:t>  4,046 </a:t>
              </a:r>
              <a:r>
                <a:rPr lang="en-US" sz="1400" b="1" dirty="0">
                  <a:solidFill>
                    <a:srgbClr val="008000"/>
                  </a:solidFill>
                </a:rPr>
                <a:t>Asian </a:t>
              </a:r>
              <a:endParaRPr lang="en-US" sz="1400" dirty="0">
                <a:solidFill>
                  <a:srgbClr val="008000"/>
                </a:solidFill>
              </a:endParaRPr>
            </a:p>
          </p:txBody>
        </p:sp>
        <p:grpSp>
          <p:nvGrpSpPr>
            <p:cNvPr id="13" name="Group 12"/>
            <p:cNvGrpSpPr/>
            <p:nvPr/>
          </p:nvGrpSpPr>
          <p:grpSpPr>
            <a:xfrm>
              <a:off x="5366608" y="152400"/>
              <a:ext cx="3548792" cy="988616"/>
              <a:chOff x="5334000" y="101025"/>
              <a:chExt cx="3548792" cy="988616"/>
            </a:xfrm>
          </p:grpSpPr>
          <p:sp>
            <p:nvSpPr>
              <p:cNvPr id="12313" name="Text Box 114"/>
              <p:cNvSpPr txBox="1">
                <a:spLocks noChangeArrowheads="1"/>
              </p:cNvSpPr>
              <p:nvPr/>
            </p:nvSpPr>
            <p:spPr bwMode="auto">
              <a:xfrm>
                <a:off x="5334000" y="118646"/>
                <a:ext cx="1956561" cy="584775"/>
              </a:xfrm>
              <a:prstGeom prst="rect">
                <a:avLst/>
              </a:prstGeom>
              <a:noFill/>
              <a:ln w="9525">
                <a:solidFill>
                  <a:schemeClr val="tx1"/>
                </a:solidFill>
                <a:miter lim="800000"/>
                <a:headEnd/>
                <a:tailEnd/>
              </a:ln>
            </p:spPr>
            <p:txBody>
              <a:bodyPr wrap="none">
                <a:spAutoFit/>
              </a:bodyPr>
              <a:lstStyle/>
              <a:p>
                <a:r>
                  <a:rPr lang="en-US" sz="3200" b="1" dirty="0">
                    <a:solidFill>
                      <a:srgbClr val="0000FF"/>
                    </a:solidFill>
                  </a:rPr>
                  <a:t>US </a:t>
                </a:r>
                <a:r>
                  <a:rPr lang="en-US" sz="3200" b="1" dirty="0" smtClean="0">
                    <a:solidFill>
                      <a:srgbClr val="0000FF"/>
                    </a:solidFill>
                  </a:rPr>
                  <a:t>YSTR</a:t>
                </a:r>
                <a:endParaRPr lang="en-US" sz="3200" b="1" dirty="0">
                  <a:solidFill>
                    <a:srgbClr val="0000FF"/>
                  </a:solidFill>
                </a:endParaRPr>
              </a:p>
            </p:txBody>
          </p:sp>
          <p:sp>
            <p:nvSpPr>
              <p:cNvPr id="12329" name="Rectangle 131"/>
              <p:cNvSpPr>
                <a:spLocks noChangeArrowheads="1"/>
              </p:cNvSpPr>
              <p:nvPr/>
            </p:nvSpPr>
            <p:spPr bwMode="auto">
              <a:xfrm>
                <a:off x="5334000" y="720309"/>
                <a:ext cx="3548792" cy="369332"/>
              </a:xfrm>
              <a:prstGeom prst="rect">
                <a:avLst/>
              </a:prstGeom>
              <a:noFill/>
              <a:ln w="9525">
                <a:noFill/>
                <a:miter lim="800000"/>
                <a:headEnd/>
                <a:tailEnd/>
              </a:ln>
            </p:spPr>
            <p:txBody>
              <a:bodyPr wrap="none">
                <a:spAutoFit/>
              </a:bodyPr>
              <a:lstStyle/>
              <a:p>
                <a:r>
                  <a:rPr lang="en-US" b="1" dirty="0"/>
                  <a:t>http://www.usystrdatabase.org</a:t>
                </a:r>
              </a:p>
            </p:txBody>
          </p:sp>
          <p:sp>
            <p:nvSpPr>
              <p:cNvPr id="12291" name="TextBox 135"/>
              <p:cNvSpPr txBox="1">
                <a:spLocks noChangeArrowheads="1"/>
              </p:cNvSpPr>
              <p:nvPr/>
            </p:nvSpPr>
            <p:spPr bwMode="auto">
              <a:xfrm>
                <a:off x="7391400" y="101025"/>
                <a:ext cx="1415772" cy="584775"/>
              </a:xfrm>
              <a:prstGeom prst="rect">
                <a:avLst/>
              </a:prstGeom>
              <a:noFill/>
              <a:ln w="9525">
                <a:noFill/>
                <a:miter lim="800000"/>
                <a:headEnd/>
                <a:tailEnd/>
              </a:ln>
            </p:spPr>
            <p:txBody>
              <a:bodyPr wrap="none">
                <a:spAutoFit/>
              </a:bodyPr>
              <a:lstStyle/>
              <a:p>
                <a:r>
                  <a:rPr lang="en-US" dirty="0"/>
                  <a:t>Release </a:t>
                </a:r>
                <a:r>
                  <a:rPr lang="en-US" dirty="0" smtClean="0"/>
                  <a:t>3.3</a:t>
                </a:r>
              </a:p>
              <a:p>
                <a:pPr algn="ctr"/>
                <a:r>
                  <a:rPr lang="en-US" sz="1400" dirty="0" smtClean="0"/>
                  <a:t>(Feb 2014)</a:t>
                </a:r>
                <a:endParaRPr lang="en-US" dirty="0"/>
              </a:p>
            </p:txBody>
          </p:sp>
        </p:grpSp>
        <p:sp>
          <p:nvSpPr>
            <p:cNvPr id="142" name="TextBox 144"/>
            <p:cNvSpPr txBox="1">
              <a:spLocks noChangeArrowheads="1"/>
            </p:cNvSpPr>
            <p:nvPr/>
          </p:nvSpPr>
          <p:spPr bwMode="auto">
            <a:xfrm rot="16200000">
              <a:off x="3614210" y="2463271"/>
              <a:ext cx="2659702" cy="338554"/>
            </a:xfrm>
            <a:prstGeom prst="rect">
              <a:avLst/>
            </a:prstGeom>
            <a:noFill/>
            <a:ln w="9525">
              <a:noFill/>
              <a:miter lim="800000"/>
              <a:headEnd/>
              <a:tailEnd/>
            </a:ln>
          </p:spPr>
          <p:txBody>
            <a:bodyPr wrap="none">
              <a:spAutoFit/>
            </a:bodyPr>
            <a:lstStyle/>
            <a:p>
              <a:r>
                <a:rPr lang="en-US" sz="1600" b="1" dirty="0" smtClean="0">
                  <a:solidFill>
                    <a:srgbClr val="FF0000"/>
                  </a:solidFill>
                </a:rPr>
                <a:t>Focus is on U.S. samples</a:t>
              </a:r>
              <a:endParaRPr lang="en-US" sz="1600" dirty="0">
                <a:solidFill>
                  <a:srgbClr val="FF0000"/>
                </a:solidFill>
              </a:endParaRPr>
            </a:p>
          </p:txBody>
        </p:sp>
        <p:sp>
          <p:nvSpPr>
            <p:cNvPr id="95" name="Rectangle 7"/>
            <p:cNvSpPr>
              <a:spLocks noChangeArrowheads="1"/>
            </p:cNvSpPr>
            <p:nvPr/>
          </p:nvSpPr>
          <p:spPr bwMode="auto">
            <a:xfrm>
              <a:off x="5183188" y="4834732"/>
              <a:ext cx="1536700" cy="1300161"/>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96" name="Line 8"/>
            <p:cNvSpPr>
              <a:spLocks noChangeShapeType="1"/>
            </p:cNvSpPr>
            <p:nvPr/>
          </p:nvSpPr>
          <p:spPr bwMode="auto">
            <a:xfrm>
              <a:off x="5170488" y="5906293"/>
              <a:ext cx="146050" cy="0"/>
            </a:xfrm>
            <a:prstGeom prst="line">
              <a:avLst/>
            </a:prstGeom>
            <a:noFill/>
            <a:ln w="28575">
              <a:solidFill>
                <a:srgbClr val="969696"/>
              </a:solidFill>
              <a:round/>
              <a:headEnd/>
              <a:tailEnd/>
            </a:ln>
          </p:spPr>
          <p:txBody>
            <a:bodyPr/>
            <a:lstStyle/>
            <a:p>
              <a:endParaRPr lang="en-US"/>
            </a:p>
          </p:txBody>
        </p:sp>
        <p:sp>
          <p:nvSpPr>
            <p:cNvPr id="97" name="Line 11"/>
            <p:cNvSpPr>
              <a:spLocks noChangeShapeType="1"/>
            </p:cNvSpPr>
            <p:nvPr/>
          </p:nvSpPr>
          <p:spPr bwMode="auto">
            <a:xfrm flipH="1">
              <a:off x="5183188" y="1066800"/>
              <a:ext cx="6350" cy="5080795"/>
            </a:xfrm>
            <a:prstGeom prst="line">
              <a:avLst/>
            </a:prstGeom>
            <a:noFill/>
            <a:ln w="28575">
              <a:solidFill>
                <a:schemeClr val="tx1"/>
              </a:solidFill>
              <a:round/>
              <a:headEnd/>
              <a:tailEnd/>
            </a:ln>
          </p:spPr>
          <p:txBody>
            <a:bodyPr/>
            <a:lstStyle/>
            <a:p>
              <a:endParaRPr lang="en-US"/>
            </a:p>
          </p:txBody>
        </p:sp>
        <p:sp>
          <p:nvSpPr>
            <p:cNvPr id="98" name="Line 12"/>
            <p:cNvSpPr>
              <a:spLocks noChangeShapeType="1"/>
            </p:cNvSpPr>
            <p:nvPr/>
          </p:nvSpPr>
          <p:spPr bwMode="auto">
            <a:xfrm>
              <a:off x="5172075" y="6147593"/>
              <a:ext cx="3743325" cy="6350"/>
            </a:xfrm>
            <a:prstGeom prst="line">
              <a:avLst/>
            </a:prstGeom>
            <a:noFill/>
            <a:ln w="28575">
              <a:solidFill>
                <a:schemeClr val="tx1"/>
              </a:solidFill>
              <a:round/>
              <a:headEnd/>
              <a:tailEnd/>
            </a:ln>
          </p:spPr>
          <p:txBody>
            <a:bodyPr/>
            <a:lstStyle/>
            <a:p>
              <a:endParaRPr lang="en-US"/>
            </a:p>
          </p:txBody>
        </p:sp>
        <p:sp>
          <p:nvSpPr>
            <p:cNvPr id="99" name="Line 13"/>
            <p:cNvSpPr>
              <a:spLocks noChangeShapeType="1"/>
            </p:cNvSpPr>
            <p:nvPr/>
          </p:nvSpPr>
          <p:spPr bwMode="auto">
            <a:xfrm>
              <a:off x="7570788" y="6136481"/>
              <a:ext cx="0" cy="139700"/>
            </a:xfrm>
            <a:prstGeom prst="line">
              <a:avLst/>
            </a:prstGeom>
            <a:noFill/>
            <a:ln w="28575">
              <a:solidFill>
                <a:schemeClr val="tx1"/>
              </a:solidFill>
              <a:round/>
              <a:headEnd/>
              <a:tailEnd/>
            </a:ln>
          </p:spPr>
          <p:txBody>
            <a:bodyPr/>
            <a:lstStyle/>
            <a:p>
              <a:endParaRPr lang="en-US"/>
            </a:p>
          </p:txBody>
        </p:sp>
        <p:sp>
          <p:nvSpPr>
            <p:cNvPr id="100" name="Line 14"/>
            <p:cNvSpPr>
              <a:spLocks noChangeShapeType="1"/>
            </p:cNvSpPr>
            <p:nvPr/>
          </p:nvSpPr>
          <p:spPr bwMode="auto">
            <a:xfrm>
              <a:off x="6451600" y="6144419"/>
              <a:ext cx="0" cy="139700"/>
            </a:xfrm>
            <a:prstGeom prst="line">
              <a:avLst/>
            </a:prstGeom>
            <a:noFill/>
            <a:ln w="28575">
              <a:solidFill>
                <a:schemeClr val="tx1"/>
              </a:solidFill>
              <a:round/>
              <a:headEnd/>
              <a:tailEnd/>
            </a:ln>
          </p:spPr>
          <p:txBody>
            <a:bodyPr/>
            <a:lstStyle/>
            <a:p>
              <a:endParaRPr lang="en-US"/>
            </a:p>
          </p:txBody>
        </p:sp>
        <p:sp>
          <p:nvSpPr>
            <p:cNvPr id="101" name="Line 15"/>
            <p:cNvSpPr>
              <a:spLocks noChangeShapeType="1"/>
            </p:cNvSpPr>
            <p:nvPr/>
          </p:nvSpPr>
          <p:spPr bwMode="auto">
            <a:xfrm>
              <a:off x="6723063" y="6152356"/>
              <a:ext cx="0" cy="139700"/>
            </a:xfrm>
            <a:prstGeom prst="line">
              <a:avLst/>
            </a:prstGeom>
            <a:noFill/>
            <a:ln w="28575">
              <a:solidFill>
                <a:schemeClr val="tx1"/>
              </a:solidFill>
              <a:round/>
              <a:headEnd/>
              <a:tailEnd/>
            </a:ln>
          </p:spPr>
          <p:txBody>
            <a:bodyPr/>
            <a:lstStyle/>
            <a:p>
              <a:endParaRPr lang="en-US"/>
            </a:p>
          </p:txBody>
        </p:sp>
        <p:sp>
          <p:nvSpPr>
            <p:cNvPr id="102" name="Line 16"/>
            <p:cNvSpPr>
              <a:spLocks noChangeShapeType="1"/>
            </p:cNvSpPr>
            <p:nvPr/>
          </p:nvSpPr>
          <p:spPr bwMode="auto">
            <a:xfrm>
              <a:off x="6861175" y="6152356"/>
              <a:ext cx="0" cy="139700"/>
            </a:xfrm>
            <a:prstGeom prst="line">
              <a:avLst/>
            </a:prstGeom>
            <a:noFill/>
            <a:ln w="28575">
              <a:solidFill>
                <a:schemeClr val="tx1"/>
              </a:solidFill>
              <a:round/>
              <a:headEnd/>
              <a:tailEnd/>
            </a:ln>
          </p:spPr>
          <p:txBody>
            <a:bodyPr/>
            <a:lstStyle/>
            <a:p>
              <a:endParaRPr lang="en-US"/>
            </a:p>
          </p:txBody>
        </p:sp>
        <p:sp>
          <p:nvSpPr>
            <p:cNvPr id="103" name="Text Box 119"/>
            <p:cNvSpPr txBox="1">
              <a:spLocks noChangeArrowheads="1"/>
            </p:cNvSpPr>
            <p:nvPr/>
          </p:nvSpPr>
          <p:spPr bwMode="auto">
            <a:xfrm>
              <a:off x="5457001" y="4794662"/>
              <a:ext cx="1260475" cy="304800"/>
            </a:xfrm>
            <a:prstGeom prst="rect">
              <a:avLst/>
            </a:prstGeom>
            <a:noFill/>
            <a:ln w="9525">
              <a:noFill/>
              <a:miter lim="800000"/>
              <a:headEnd/>
              <a:tailEnd/>
            </a:ln>
          </p:spPr>
          <p:txBody>
            <a:bodyPr wrap="none">
              <a:spAutoFit/>
            </a:bodyPr>
            <a:lstStyle/>
            <a:p>
              <a:r>
                <a:rPr lang="en-US" sz="1400" b="1" dirty="0">
                  <a:solidFill>
                    <a:srgbClr val="0000FF"/>
                  </a:solidFill>
                </a:rPr>
                <a:t>11 SWGDAM</a:t>
              </a:r>
            </a:p>
          </p:txBody>
        </p:sp>
        <p:sp>
          <p:nvSpPr>
            <p:cNvPr id="105" name="Text Box 121"/>
            <p:cNvSpPr txBox="1">
              <a:spLocks noChangeArrowheads="1"/>
            </p:cNvSpPr>
            <p:nvPr/>
          </p:nvSpPr>
          <p:spPr bwMode="auto">
            <a:xfrm>
              <a:off x="6172200" y="6392068"/>
              <a:ext cx="1806575" cy="304800"/>
            </a:xfrm>
            <a:prstGeom prst="rect">
              <a:avLst/>
            </a:prstGeom>
            <a:noFill/>
            <a:ln w="9525">
              <a:noFill/>
              <a:miter lim="800000"/>
              <a:headEnd/>
              <a:tailEnd/>
            </a:ln>
          </p:spPr>
          <p:txBody>
            <a:bodyPr wrap="none">
              <a:spAutoFit/>
            </a:bodyPr>
            <a:lstStyle/>
            <a:p>
              <a:r>
                <a:rPr lang="en-US" sz="1400" b="1"/>
                <a:t># Loci in Haplotype</a:t>
              </a:r>
            </a:p>
          </p:txBody>
        </p:sp>
        <p:sp>
          <p:nvSpPr>
            <p:cNvPr id="106" name="Text Box 122"/>
            <p:cNvSpPr txBox="1">
              <a:spLocks noChangeArrowheads="1"/>
            </p:cNvSpPr>
            <p:nvPr/>
          </p:nvSpPr>
          <p:spPr bwMode="auto">
            <a:xfrm rot="16200000">
              <a:off x="3908425" y="4938713"/>
              <a:ext cx="2105025" cy="304800"/>
            </a:xfrm>
            <a:prstGeom prst="rect">
              <a:avLst/>
            </a:prstGeom>
            <a:noFill/>
            <a:ln w="9525">
              <a:noFill/>
              <a:miter lim="800000"/>
              <a:headEnd/>
              <a:tailEnd/>
            </a:ln>
          </p:spPr>
          <p:txBody>
            <a:bodyPr wrap="none">
              <a:spAutoFit/>
            </a:bodyPr>
            <a:lstStyle/>
            <a:p>
              <a:r>
                <a:rPr lang="en-US" sz="1400" b="1"/>
                <a:t># Samples in Database</a:t>
              </a:r>
            </a:p>
          </p:txBody>
        </p:sp>
        <p:sp>
          <p:nvSpPr>
            <p:cNvPr id="107" name="Rectangle 128"/>
            <p:cNvSpPr>
              <a:spLocks noChangeArrowheads="1"/>
            </p:cNvSpPr>
            <p:nvPr/>
          </p:nvSpPr>
          <p:spPr bwMode="auto">
            <a:xfrm>
              <a:off x="6548988" y="4523601"/>
              <a:ext cx="1266693" cy="276999"/>
            </a:xfrm>
            <a:prstGeom prst="rect">
              <a:avLst/>
            </a:prstGeom>
            <a:noFill/>
            <a:ln w="9525">
              <a:noFill/>
              <a:miter lim="800000"/>
              <a:headEnd/>
              <a:tailEnd/>
            </a:ln>
          </p:spPr>
          <p:txBody>
            <a:bodyPr wrap="none">
              <a:spAutoFit/>
            </a:bodyPr>
            <a:lstStyle/>
            <a:p>
              <a:r>
                <a:rPr lang="en-US" sz="1200" dirty="0" smtClean="0"/>
                <a:t>32,972 </a:t>
              </a:r>
              <a:r>
                <a:rPr lang="en-US" sz="1200" dirty="0"/>
                <a:t>samples</a:t>
              </a:r>
            </a:p>
          </p:txBody>
        </p:sp>
        <p:sp>
          <p:nvSpPr>
            <p:cNvPr id="109" name="Rectangle 130"/>
            <p:cNvSpPr>
              <a:spLocks noChangeArrowheads="1"/>
            </p:cNvSpPr>
            <p:nvPr/>
          </p:nvSpPr>
          <p:spPr bwMode="auto">
            <a:xfrm>
              <a:off x="7543800" y="5105400"/>
              <a:ext cx="1309974" cy="276999"/>
            </a:xfrm>
            <a:prstGeom prst="rect">
              <a:avLst/>
            </a:prstGeom>
            <a:noFill/>
            <a:ln w="9525">
              <a:noFill/>
              <a:miter lim="800000"/>
              <a:headEnd/>
              <a:tailEnd/>
            </a:ln>
          </p:spPr>
          <p:txBody>
            <a:bodyPr wrap="none">
              <a:spAutoFit/>
            </a:bodyPr>
            <a:lstStyle/>
            <a:p>
              <a:r>
                <a:rPr lang="en-US" sz="1200" b="1" dirty="0" smtClean="0"/>
                <a:t>23,169 samples</a:t>
              </a:r>
              <a:endParaRPr lang="en-US" sz="1200" b="1" dirty="0"/>
            </a:p>
          </p:txBody>
        </p:sp>
        <p:sp>
          <p:nvSpPr>
            <p:cNvPr id="111" name="Rectangle 5"/>
            <p:cNvSpPr>
              <a:spLocks noChangeArrowheads="1"/>
            </p:cNvSpPr>
            <p:nvPr/>
          </p:nvSpPr>
          <p:spPr bwMode="auto">
            <a:xfrm>
              <a:off x="5181600" y="5044282"/>
              <a:ext cx="1666875" cy="1087436"/>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12" name="Rectangle 112"/>
            <p:cNvSpPr>
              <a:spLocks noChangeArrowheads="1"/>
            </p:cNvSpPr>
            <p:nvPr/>
          </p:nvSpPr>
          <p:spPr bwMode="auto">
            <a:xfrm>
              <a:off x="5181600" y="5249068"/>
              <a:ext cx="2381250" cy="882650"/>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113" name="Rectangle 128"/>
            <p:cNvSpPr>
              <a:spLocks noChangeArrowheads="1"/>
            </p:cNvSpPr>
            <p:nvPr/>
          </p:nvSpPr>
          <p:spPr bwMode="auto">
            <a:xfrm>
              <a:off x="6858000" y="4828401"/>
              <a:ext cx="1266693" cy="276999"/>
            </a:xfrm>
            <a:prstGeom prst="rect">
              <a:avLst/>
            </a:prstGeom>
            <a:noFill/>
            <a:ln w="9525">
              <a:noFill/>
              <a:miter lim="800000"/>
              <a:headEnd/>
              <a:tailEnd/>
            </a:ln>
          </p:spPr>
          <p:txBody>
            <a:bodyPr wrap="none">
              <a:spAutoFit/>
            </a:bodyPr>
            <a:lstStyle/>
            <a:p>
              <a:r>
                <a:rPr lang="en-US" sz="1200" dirty="0" smtClean="0"/>
                <a:t>29,904 </a:t>
              </a:r>
              <a:r>
                <a:rPr lang="en-US" sz="1200" dirty="0"/>
                <a:t>samples</a:t>
              </a:r>
            </a:p>
          </p:txBody>
        </p:sp>
        <p:sp>
          <p:nvSpPr>
            <p:cNvPr id="114" name="Text Box 115"/>
            <p:cNvSpPr txBox="1">
              <a:spLocks noChangeArrowheads="1"/>
            </p:cNvSpPr>
            <p:nvPr/>
          </p:nvSpPr>
          <p:spPr bwMode="auto">
            <a:xfrm>
              <a:off x="6694136" y="5257800"/>
              <a:ext cx="874713" cy="304800"/>
            </a:xfrm>
            <a:prstGeom prst="rect">
              <a:avLst/>
            </a:prstGeom>
            <a:noFill/>
            <a:ln w="9525">
              <a:noFill/>
              <a:miter lim="800000"/>
              <a:headEnd/>
              <a:tailEnd/>
            </a:ln>
          </p:spPr>
          <p:txBody>
            <a:bodyPr wrap="none">
              <a:spAutoFit/>
            </a:bodyPr>
            <a:lstStyle/>
            <a:p>
              <a:r>
                <a:rPr lang="en-US" sz="1400" b="1" dirty="0">
                  <a:solidFill>
                    <a:srgbClr val="0000FF"/>
                  </a:solidFill>
                </a:rPr>
                <a:t>17 Yfiler</a:t>
              </a:r>
            </a:p>
          </p:txBody>
        </p:sp>
        <p:sp>
          <p:nvSpPr>
            <p:cNvPr id="115" name="Text Box 116"/>
            <p:cNvSpPr txBox="1">
              <a:spLocks noChangeArrowheads="1"/>
            </p:cNvSpPr>
            <p:nvPr/>
          </p:nvSpPr>
          <p:spPr bwMode="auto">
            <a:xfrm>
              <a:off x="6058724" y="5005448"/>
              <a:ext cx="787400" cy="304800"/>
            </a:xfrm>
            <a:prstGeom prst="rect">
              <a:avLst/>
            </a:prstGeom>
            <a:noFill/>
            <a:ln w="9525">
              <a:noFill/>
              <a:miter lim="800000"/>
              <a:headEnd/>
              <a:tailEnd/>
            </a:ln>
          </p:spPr>
          <p:txBody>
            <a:bodyPr wrap="none">
              <a:spAutoFit/>
            </a:bodyPr>
            <a:lstStyle/>
            <a:p>
              <a:r>
                <a:rPr lang="en-US" sz="1400" b="1" dirty="0">
                  <a:solidFill>
                    <a:srgbClr val="0000FF"/>
                  </a:solidFill>
                </a:rPr>
                <a:t>12 PPY</a:t>
              </a:r>
            </a:p>
          </p:txBody>
        </p:sp>
        <p:sp>
          <p:nvSpPr>
            <p:cNvPr id="116" name="Line 13"/>
            <p:cNvSpPr>
              <a:spLocks noChangeShapeType="1"/>
            </p:cNvSpPr>
            <p:nvPr/>
          </p:nvSpPr>
          <p:spPr bwMode="auto">
            <a:xfrm>
              <a:off x="8305800" y="6131718"/>
              <a:ext cx="0" cy="139700"/>
            </a:xfrm>
            <a:prstGeom prst="line">
              <a:avLst/>
            </a:prstGeom>
            <a:noFill/>
            <a:ln w="28575">
              <a:solidFill>
                <a:schemeClr val="tx1"/>
              </a:solidFill>
              <a:round/>
              <a:headEnd/>
              <a:tailEnd/>
            </a:ln>
          </p:spPr>
          <p:txBody>
            <a:bodyPr/>
            <a:lstStyle/>
            <a:p>
              <a:endParaRPr lang="en-US"/>
            </a:p>
          </p:txBody>
        </p:sp>
        <p:sp>
          <p:nvSpPr>
            <p:cNvPr id="117" name="Rectangle 112"/>
            <p:cNvSpPr>
              <a:spLocks noChangeArrowheads="1"/>
            </p:cNvSpPr>
            <p:nvPr/>
          </p:nvSpPr>
          <p:spPr bwMode="auto">
            <a:xfrm>
              <a:off x="5181600" y="5864424"/>
              <a:ext cx="3124200" cy="267294"/>
            </a:xfrm>
            <a:prstGeom prst="rect">
              <a:avLst/>
            </a:prstGeom>
            <a:solidFill>
              <a:srgbClr val="FFCCFF"/>
            </a:solidFill>
            <a:ln w="9525">
              <a:solidFill>
                <a:schemeClr val="tx1"/>
              </a:solidFill>
              <a:miter lim="800000"/>
              <a:headEnd/>
              <a:tailEnd/>
            </a:ln>
          </p:spPr>
          <p:txBody>
            <a:bodyPr wrap="none" anchor="ctr"/>
            <a:lstStyle/>
            <a:p>
              <a:endParaRPr lang="en-US"/>
            </a:p>
          </p:txBody>
        </p:sp>
        <p:sp>
          <p:nvSpPr>
            <p:cNvPr id="118" name="Text Box 115"/>
            <p:cNvSpPr txBox="1">
              <a:spLocks noChangeArrowheads="1"/>
            </p:cNvSpPr>
            <p:nvPr/>
          </p:nvSpPr>
          <p:spPr bwMode="auto">
            <a:xfrm>
              <a:off x="7315200" y="5864423"/>
              <a:ext cx="992579" cy="307777"/>
            </a:xfrm>
            <a:prstGeom prst="rect">
              <a:avLst/>
            </a:prstGeom>
            <a:noFill/>
            <a:ln w="9525">
              <a:noFill/>
              <a:miter lim="800000"/>
              <a:headEnd/>
              <a:tailEnd/>
            </a:ln>
          </p:spPr>
          <p:txBody>
            <a:bodyPr wrap="none">
              <a:spAutoFit/>
            </a:bodyPr>
            <a:lstStyle/>
            <a:p>
              <a:r>
                <a:rPr lang="en-US" sz="1400" b="1" dirty="0" smtClean="0">
                  <a:solidFill>
                    <a:srgbClr val="0000FF"/>
                  </a:solidFill>
                </a:rPr>
                <a:t>23 PPY23</a:t>
              </a:r>
              <a:endParaRPr lang="en-US" sz="1400" b="1" dirty="0">
                <a:solidFill>
                  <a:srgbClr val="0000FF"/>
                </a:solidFill>
              </a:endParaRPr>
            </a:p>
          </p:txBody>
        </p:sp>
        <p:sp>
          <p:nvSpPr>
            <p:cNvPr id="132" name="Rectangle 130"/>
            <p:cNvSpPr>
              <a:spLocks noChangeArrowheads="1"/>
            </p:cNvSpPr>
            <p:nvPr/>
          </p:nvSpPr>
          <p:spPr bwMode="auto">
            <a:xfrm>
              <a:off x="7581266" y="5562600"/>
              <a:ext cx="1225015" cy="276999"/>
            </a:xfrm>
            <a:prstGeom prst="rect">
              <a:avLst/>
            </a:prstGeom>
            <a:noFill/>
            <a:ln w="9525">
              <a:noFill/>
              <a:miter lim="800000"/>
              <a:headEnd/>
              <a:tailEnd/>
            </a:ln>
          </p:spPr>
          <p:txBody>
            <a:bodyPr wrap="none">
              <a:spAutoFit/>
            </a:bodyPr>
            <a:lstStyle/>
            <a:p>
              <a:r>
                <a:rPr lang="en-US" sz="1200" b="1" dirty="0" smtClean="0"/>
                <a:t>4,837 </a:t>
              </a:r>
              <a:r>
                <a:rPr lang="en-US" sz="1200" b="1" dirty="0"/>
                <a:t>samples</a:t>
              </a:r>
            </a:p>
          </p:txBody>
        </p:sp>
      </p:grpSp>
    </p:spTree>
    <p:extLst>
      <p:ext uri="{BB962C8B-B14F-4D97-AF65-F5344CB8AC3E}">
        <p14:creationId xmlns:p14="http://schemas.microsoft.com/office/powerpoint/2010/main" val="2732221859"/>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extLst>
              <p:ext uri="{D42A27DB-BD31-4B8C-83A1-F6EECF244321}">
                <p14:modId xmlns:p14="http://schemas.microsoft.com/office/powerpoint/2010/main" val="1885633992"/>
              </p:ext>
            </p:extLst>
          </p:nvPr>
        </p:nvGraphicFramePr>
        <p:xfrm>
          <a:off x="1336675" y="3228975"/>
          <a:ext cx="6207125" cy="1339850"/>
        </p:xfrm>
        <a:graphic>
          <a:graphicData uri="http://schemas.openxmlformats.org/presentationml/2006/ole">
            <mc:AlternateContent xmlns:mc="http://schemas.openxmlformats.org/markup-compatibility/2006">
              <mc:Choice xmlns:v="urn:schemas-microsoft-com:vml" Requires="v">
                <p:oleObj spid="_x0000_s8227" name="Bitmap Image" r:id="rId4" imgW="6171429" imgH="1333333" progId="PBrush">
                  <p:embed/>
                </p:oleObj>
              </mc:Choice>
              <mc:Fallback>
                <p:oleObj name="Bitmap Image" r:id="rId4" imgW="6171429" imgH="133333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675" y="3228975"/>
                        <a:ext cx="6207125" cy="1339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2890804597"/>
              </p:ext>
            </p:extLst>
          </p:nvPr>
        </p:nvGraphicFramePr>
        <p:xfrm>
          <a:off x="1336675" y="1609725"/>
          <a:ext cx="6207125" cy="1506537"/>
        </p:xfrm>
        <a:graphic>
          <a:graphicData uri="http://schemas.openxmlformats.org/presentationml/2006/ole">
            <mc:AlternateContent xmlns:mc="http://schemas.openxmlformats.org/markup-compatibility/2006">
              <mc:Choice xmlns:v="urn:schemas-microsoft-com:vml" Requires="v">
                <p:oleObj spid="_x0000_s8228" name="Bitmap Image" r:id="rId6" imgW="6125430" imgH="1486107" progId="PBrush">
                  <p:embed/>
                </p:oleObj>
              </mc:Choice>
              <mc:Fallback>
                <p:oleObj name="Bitmap Image" r:id="rId6" imgW="6125430" imgH="1486107"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675" y="1609725"/>
                        <a:ext cx="6207125" cy="1506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1265584781"/>
              </p:ext>
            </p:extLst>
          </p:nvPr>
        </p:nvGraphicFramePr>
        <p:xfrm>
          <a:off x="1336675" y="4687887"/>
          <a:ext cx="6207125" cy="1362075"/>
        </p:xfrm>
        <a:graphic>
          <a:graphicData uri="http://schemas.openxmlformats.org/presentationml/2006/ole">
            <mc:AlternateContent xmlns:mc="http://schemas.openxmlformats.org/markup-compatibility/2006">
              <mc:Choice xmlns:v="urn:schemas-microsoft-com:vml" Requires="v">
                <p:oleObj spid="_x0000_s8229" name="Bitmap Image" r:id="rId8" imgW="6114286" imgH="1343212" progId="PBrush">
                  <p:embed/>
                </p:oleObj>
              </mc:Choice>
              <mc:Fallback>
                <p:oleObj name="Bitmap Image" r:id="rId8" imgW="6114286" imgH="1343212"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6675" y="4687887"/>
                        <a:ext cx="6207125" cy="1362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ChangeArrowheads="1"/>
          </p:cNvSpPr>
          <p:nvPr/>
        </p:nvSpPr>
        <p:spPr bwMode="auto">
          <a:xfrm>
            <a:off x="2484437" y="1746250"/>
            <a:ext cx="1184275" cy="1184275"/>
          </a:xfrm>
          <a:prstGeom prst="rect">
            <a:avLst/>
          </a:prstGeom>
          <a:noFill/>
          <a:ln w="28575">
            <a:solidFill>
              <a:srgbClr val="FF0000"/>
            </a:solidFill>
            <a:miter lim="800000"/>
            <a:headEnd/>
            <a:tailEnd/>
          </a:ln>
        </p:spPr>
        <p:txBody>
          <a:bodyPr wrap="none" anchor="ctr"/>
          <a:lstStyle/>
          <a:p>
            <a:endParaRPr lang="en-US">
              <a:latin typeface="Calibri" pitchFamily="34" charset="0"/>
            </a:endParaRPr>
          </a:p>
        </p:txBody>
      </p:sp>
      <p:sp>
        <p:nvSpPr>
          <p:cNvPr id="23559" name="Rectangle 7"/>
          <p:cNvSpPr>
            <a:spLocks noChangeArrowheads="1"/>
          </p:cNvSpPr>
          <p:nvPr/>
        </p:nvSpPr>
        <p:spPr bwMode="auto">
          <a:xfrm>
            <a:off x="3722687" y="1741487"/>
            <a:ext cx="1139825" cy="1184275"/>
          </a:xfrm>
          <a:prstGeom prst="rect">
            <a:avLst/>
          </a:prstGeom>
          <a:noFill/>
          <a:ln w="28575">
            <a:solidFill>
              <a:srgbClr val="FF0000"/>
            </a:solidFill>
            <a:miter lim="800000"/>
            <a:headEnd/>
            <a:tailEnd/>
          </a:ln>
        </p:spPr>
        <p:txBody>
          <a:bodyPr wrap="none" anchor="ctr"/>
          <a:lstStyle/>
          <a:p>
            <a:endParaRPr lang="en-US">
              <a:latin typeface="Calibri" pitchFamily="34" charset="0"/>
            </a:endParaRPr>
          </a:p>
        </p:txBody>
      </p:sp>
      <p:sp>
        <p:nvSpPr>
          <p:cNvPr id="23560" name="Rectangle 8"/>
          <p:cNvSpPr>
            <a:spLocks noChangeArrowheads="1"/>
          </p:cNvSpPr>
          <p:nvPr/>
        </p:nvSpPr>
        <p:spPr bwMode="auto">
          <a:xfrm>
            <a:off x="4922837" y="1741487"/>
            <a:ext cx="1303338" cy="1363663"/>
          </a:xfrm>
          <a:prstGeom prst="rect">
            <a:avLst/>
          </a:prstGeom>
          <a:noFill/>
          <a:ln w="28575">
            <a:solidFill>
              <a:srgbClr val="FF0000"/>
            </a:solidFill>
            <a:miter lim="800000"/>
            <a:headEnd/>
            <a:tailEnd/>
          </a:ln>
        </p:spPr>
        <p:txBody>
          <a:bodyPr wrap="none" anchor="ctr"/>
          <a:lstStyle/>
          <a:p>
            <a:endParaRPr lang="en-US">
              <a:latin typeface="Calibri" pitchFamily="34" charset="0"/>
            </a:endParaRPr>
          </a:p>
        </p:txBody>
      </p:sp>
      <p:sp>
        <p:nvSpPr>
          <p:cNvPr id="23561" name="Rectangle 9"/>
          <p:cNvSpPr>
            <a:spLocks noChangeArrowheads="1"/>
          </p:cNvSpPr>
          <p:nvPr/>
        </p:nvSpPr>
        <p:spPr bwMode="auto">
          <a:xfrm>
            <a:off x="3436937" y="3355975"/>
            <a:ext cx="779463" cy="1184275"/>
          </a:xfrm>
          <a:prstGeom prst="rect">
            <a:avLst/>
          </a:prstGeom>
          <a:noFill/>
          <a:ln w="28575">
            <a:solidFill>
              <a:srgbClr val="FF0000"/>
            </a:solidFill>
            <a:miter lim="800000"/>
            <a:headEnd/>
            <a:tailEnd/>
          </a:ln>
        </p:spPr>
        <p:txBody>
          <a:bodyPr wrap="none" anchor="ctr"/>
          <a:lstStyle/>
          <a:p>
            <a:endParaRPr lang="en-US">
              <a:latin typeface="Calibri" pitchFamily="34" charset="0"/>
            </a:endParaRPr>
          </a:p>
        </p:txBody>
      </p:sp>
      <p:sp>
        <p:nvSpPr>
          <p:cNvPr id="23564" name="Text Box 14"/>
          <p:cNvSpPr txBox="1">
            <a:spLocks noChangeArrowheads="1"/>
          </p:cNvSpPr>
          <p:nvPr/>
        </p:nvSpPr>
        <p:spPr bwMode="auto">
          <a:xfrm>
            <a:off x="2549525" y="1155700"/>
            <a:ext cx="1098550" cy="366712"/>
          </a:xfrm>
          <a:prstGeom prst="rect">
            <a:avLst/>
          </a:prstGeom>
          <a:noFill/>
          <a:ln w="9525">
            <a:noFill/>
            <a:miter lim="800000"/>
            <a:headEnd/>
            <a:tailEnd/>
          </a:ln>
        </p:spPr>
        <p:txBody>
          <a:bodyPr wrap="none">
            <a:spAutoFit/>
          </a:bodyPr>
          <a:lstStyle/>
          <a:p>
            <a:r>
              <a:rPr lang="en-US" b="1">
                <a:solidFill>
                  <a:srgbClr val="FF0000"/>
                </a:solidFill>
              </a:rPr>
              <a:t>DYS389I</a:t>
            </a:r>
          </a:p>
        </p:txBody>
      </p:sp>
      <p:sp>
        <p:nvSpPr>
          <p:cNvPr id="23565" name="Text Box 15"/>
          <p:cNvSpPr txBox="1">
            <a:spLocks noChangeArrowheads="1"/>
          </p:cNvSpPr>
          <p:nvPr/>
        </p:nvSpPr>
        <p:spPr bwMode="auto">
          <a:xfrm>
            <a:off x="2478087" y="3567112"/>
            <a:ext cx="1035050" cy="366713"/>
          </a:xfrm>
          <a:prstGeom prst="rect">
            <a:avLst/>
          </a:prstGeom>
          <a:noFill/>
          <a:ln w="9525">
            <a:noFill/>
            <a:miter lim="800000"/>
            <a:headEnd/>
            <a:tailEnd/>
          </a:ln>
        </p:spPr>
        <p:txBody>
          <a:bodyPr wrap="none">
            <a:spAutoFit/>
          </a:bodyPr>
          <a:lstStyle/>
          <a:p>
            <a:r>
              <a:rPr lang="en-US" b="1">
                <a:solidFill>
                  <a:srgbClr val="FF0000"/>
                </a:solidFill>
              </a:rPr>
              <a:t>DYS437</a:t>
            </a:r>
          </a:p>
        </p:txBody>
      </p:sp>
      <p:sp>
        <p:nvSpPr>
          <p:cNvPr id="23566" name="Text Box 16"/>
          <p:cNvSpPr txBox="1">
            <a:spLocks noChangeArrowheads="1"/>
          </p:cNvSpPr>
          <p:nvPr/>
        </p:nvSpPr>
        <p:spPr bwMode="auto">
          <a:xfrm>
            <a:off x="3754437" y="1160462"/>
            <a:ext cx="1035050" cy="366713"/>
          </a:xfrm>
          <a:prstGeom prst="rect">
            <a:avLst/>
          </a:prstGeom>
          <a:noFill/>
          <a:ln w="9525">
            <a:noFill/>
            <a:miter lim="800000"/>
            <a:headEnd/>
            <a:tailEnd/>
          </a:ln>
        </p:spPr>
        <p:txBody>
          <a:bodyPr wrap="none">
            <a:spAutoFit/>
          </a:bodyPr>
          <a:lstStyle/>
          <a:p>
            <a:r>
              <a:rPr lang="en-US" b="1">
                <a:solidFill>
                  <a:srgbClr val="FF0000"/>
                </a:solidFill>
              </a:rPr>
              <a:t>DYS439</a:t>
            </a:r>
          </a:p>
        </p:txBody>
      </p:sp>
      <p:sp>
        <p:nvSpPr>
          <p:cNvPr id="23567" name="Text Box 17"/>
          <p:cNvSpPr txBox="1">
            <a:spLocks noChangeArrowheads="1"/>
          </p:cNvSpPr>
          <p:nvPr/>
        </p:nvSpPr>
        <p:spPr bwMode="auto">
          <a:xfrm>
            <a:off x="4994275" y="1143000"/>
            <a:ext cx="1162050" cy="366712"/>
          </a:xfrm>
          <a:prstGeom prst="rect">
            <a:avLst/>
          </a:prstGeom>
          <a:noFill/>
          <a:ln w="9525">
            <a:noFill/>
            <a:miter lim="800000"/>
            <a:headEnd/>
            <a:tailEnd/>
          </a:ln>
        </p:spPr>
        <p:txBody>
          <a:bodyPr wrap="none">
            <a:spAutoFit/>
          </a:bodyPr>
          <a:lstStyle/>
          <a:p>
            <a:r>
              <a:rPr lang="en-US" b="1">
                <a:solidFill>
                  <a:srgbClr val="FF0000"/>
                </a:solidFill>
              </a:rPr>
              <a:t>DYS389II</a:t>
            </a:r>
          </a:p>
        </p:txBody>
      </p:sp>
    </p:spTree>
    <p:extLst>
      <p:ext uri="{BB962C8B-B14F-4D97-AF65-F5344CB8AC3E}">
        <p14:creationId xmlns:p14="http://schemas.microsoft.com/office/powerpoint/2010/main" val="204437944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1736725"/>
            <a:ext cx="3108960" cy="3292475"/>
            <a:chOff x="5486400" y="3489325"/>
            <a:chExt cx="3108960" cy="3292475"/>
          </a:xfrm>
        </p:grpSpPr>
        <p:pic>
          <p:nvPicPr>
            <p:cNvPr id="614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623" t="45273" r="-557" b="-992"/>
            <a:stretch/>
          </p:blipFill>
          <p:spPr bwMode="auto">
            <a:xfrm>
              <a:off x="5486400" y="3855720"/>
              <a:ext cx="3108960" cy="2926080"/>
            </a:xfrm>
            <a:prstGeom prst="rect">
              <a:avLst/>
            </a:prstGeom>
            <a:noFill/>
            <a:extLst>
              <a:ext uri="{909E8E84-426E-40DD-AFC4-6F175D3DCCD1}">
                <a14:hiddenFill xmlns:a14="http://schemas.microsoft.com/office/drawing/2010/main">
                  <a:solidFill>
                    <a:srgbClr val="FFFFFF"/>
                  </a:solidFill>
                </a14:hiddenFill>
              </a:ext>
            </a:extLst>
          </p:spPr>
        </p:pic>
        <p:sp>
          <p:nvSpPr>
            <p:cNvPr id="61444" name="Rectangle 4"/>
            <p:cNvSpPr>
              <a:spLocks noChangeArrowheads="1"/>
            </p:cNvSpPr>
            <p:nvPr/>
          </p:nvSpPr>
          <p:spPr bwMode="auto">
            <a:xfrm>
              <a:off x="5938838" y="3917950"/>
              <a:ext cx="1985962" cy="27876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1445" name="Text Box 5"/>
            <p:cNvSpPr txBox="1">
              <a:spLocks noChangeArrowheads="1"/>
            </p:cNvSpPr>
            <p:nvPr/>
          </p:nvSpPr>
          <p:spPr bwMode="auto">
            <a:xfrm>
              <a:off x="6381750" y="3489325"/>
              <a:ext cx="1162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FF0000"/>
                  </a:solidFill>
                </a:rPr>
                <a:t>DYS448</a:t>
              </a:r>
            </a:p>
          </p:txBody>
        </p:sp>
        <p:sp>
          <p:nvSpPr>
            <p:cNvPr id="61446" name="Text Box 6"/>
            <p:cNvSpPr txBox="1">
              <a:spLocks noChangeArrowheads="1"/>
            </p:cNvSpPr>
            <p:nvPr/>
          </p:nvSpPr>
          <p:spPr bwMode="auto">
            <a:xfrm>
              <a:off x="5772150" y="4114800"/>
              <a:ext cx="181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FF0000"/>
                  </a:solidFill>
                </a:rPr>
                <a:t>Father</a:t>
              </a:r>
            </a:p>
          </p:txBody>
        </p:sp>
        <p:sp>
          <p:nvSpPr>
            <p:cNvPr id="61447" name="Text Box 7"/>
            <p:cNvSpPr txBox="1">
              <a:spLocks noChangeArrowheads="1"/>
            </p:cNvSpPr>
            <p:nvPr/>
          </p:nvSpPr>
          <p:spPr bwMode="auto">
            <a:xfrm>
              <a:off x="5838825" y="5281613"/>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0000"/>
                  </a:solidFill>
                </a:rPr>
                <a:t>Son</a:t>
              </a:r>
            </a:p>
          </p:txBody>
        </p:sp>
      </p:grpSp>
      <p:grpSp>
        <p:nvGrpSpPr>
          <p:cNvPr id="11" name="Group 10"/>
          <p:cNvGrpSpPr/>
          <p:nvPr/>
        </p:nvGrpSpPr>
        <p:grpSpPr>
          <a:xfrm>
            <a:off x="5345112" y="1628775"/>
            <a:ext cx="2427288" cy="4162425"/>
            <a:chOff x="6581775" y="1592263"/>
            <a:chExt cx="2427288" cy="4162425"/>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7331" r="43327"/>
            <a:stretch>
              <a:fillRect/>
            </a:stretch>
          </p:blipFill>
          <p:spPr bwMode="auto">
            <a:xfrm>
              <a:off x="6581775" y="2055813"/>
              <a:ext cx="2427288" cy="369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0"/>
            <p:cNvSpPr txBox="1">
              <a:spLocks noChangeArrowheads="1"/>
            </p:cNvSpPr>
            <p:nvPr/>
          </p:nvSpPr>
          <p:spPr bwMode="auto">
            <a:xfrm>
              <a:off x="7851776" y="1592263"/>
              <a:ext cx="11572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FF0000"/>
                  </a:solidFill>
                </a:rPr>
                <a:t>DYS439</a:t>
              </a:r>
            </a:p>
          </p:txBody>
        </p:sp>
        <p:sp>
          <p:nvSpPr>
            <p:cNvPr id="14" name="Rectangle 11"/>
            <p:cNvSpPr>
              <a:spLocks noChangeArrowheads="1"/>
            </p:cNvSpPr>
            <p:nvPr/>
          </p:nvSpPr>
          <p:spPr bwMode="auto">
            <a:xfrm>
              <a:off x="7745413" y="3938588"/>
              <a:ext cx="1171575" cy="173355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 name="Text Box 15"/>
            <p:cNvSpPr txBox="1">
              <a:spLocks noChangeArrowheads="1"/>
            </p:cNvSpPr>
            <p:nvPr/>
          </p:nvSpPr>
          <p:spPr bwMode="auto">
            <a:xfrm>
              <a:off x="7815263" y="4240213"/>
              <a:ext cx="1058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FF0000"/>
                  </a:solidFill>
                </a:rPr>
                <a:t>Father</a:t>
              </a:r>
            </a:p>
          </p:txBody>
        </p:sp>
        <p:sp>
          <p:nvSpPr>
            <p:cNvPr id="16" name="Text Box 16"/>
            <p:cNvSpPr txBox="1">
              <a:spLocks noChangeArrowheads="1"/>
            </p:cNvSpPr>
            <p:nvPr/>
          </p:nvSpPr>
          <p:spPr bwMode="auto">
            <a:xfrm>
              <a:off x="7821613" y="4949825"/>
              <a:ext cx="96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solidFill>
                    <a:srgbClr val="FF0000"/>
                  </a:solidFill>
                </a:rPr>
                <a:t>Son</a:t>
              </a:r>
            </a:p>
          </p:txBody>
        </p:sp>
      </p:grpSp>
      <p:sp>
        <p:nvSpPr>
          <p:cNvPr id="4" name="TextBox 3"/>
          <p:cNvSpPr txBox="1"/>
          <p:nvPr/>
        </p:nvSpPr>
        <p:spPr>
          <a:xfrm>
            <a:off x="1376768" y="914400"/>
            <a:ext cx="2814232" cy="461665"/>
          </a:xfrm>
          <a:prstGeom prst="rect">
            <a:avLst/>
          </a:prstGeom>
          <a:noFill/>
        </p:spPr>
        <p:txBody>
          <a:bodyPr wrap="none" rtlCol="0">
            <a:spAutoFit/>
          </a:bodyPr>
          <a:lstStyle/>
          <a:p>
            <a:r>
              <a:rPr lang="en-US" sz="2400" b="1" dirty="0" smtClean="0"/>
              <a:t>Locus Triplication</a:t>
            </a:r>
            <a:endParaRPr lang="en-US" sz="2400" b="1" dirty="0"/>
          </a:p>
        </p:txBody>
      </p:sp>
      <p:sp>
        <p:nvSpPr>
          <p:cNvPr id="19" name="TextBox 18"/>
          <p:cNvSpPr txBox="1"/>
          <p:nvPr/>
        </p:nvSpPr>
        <p:spPr>
          <a:xfrm>
            <a:off x="5383605" y="914400"/>
            <a:ext cx="2388795" cy="461665"/>
          </a:xfrm>
          <a:prstGeom prst="rect">
            <a:avLst/>
          </a:prstGeom>
          <a:noFill/>
        </p:spPr>
        <p:txBody>
          <a:bodyPr wrap="none" rtlCol="0">
            <a:spAutoFit/>
          </a:bodyPr>
          <a:lstStyle/>
          <a:p>
            <a:r>
              <a:rPr lang="en-US" sz="2400" b="1" dirty="0" smtClean="0"/>
              <a:t>Locus Deletion</a:t>
            </a:r>
            <a:endParaRPr lang="en-US" sz="2400" b="1" dirty="0"/>
          </a:p>
        </p:txBody>
      </p:sp>
    </p:spTree>
    <p:extLst>
      <p:ext uri="{BB962C8B-B14F-4D97-AF65-F5344CB8AC3E}">
        <p14:creationId xmlns:p14="http://schemas.microsoft.com/office/powerpoint/2010/main" val="181239127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16 – Laboratory Reports: Communicating Results and Conclusions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6144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85058" y="562670"/>
            <a:ext cx="8751332" cy="5987847"/>
            <a:chOff x="185058" y="562670"/>
            <a:chExt cx="8751332" cy="5987847"/>
          </a:xfrm>
        </p:grpSpPr>
        <p:sp>
          <p:nvSpPr>
            <p:cNvPr id="77" name="Rectangle 76"/>
            <p:cNvSpPr/>
            <p:nvPr/>
          </p:nvSpPr>
          <p:spPr>
            <a:xfrm>
              <a:off x="1352312" y="2309351"/>
              <a:ext cx="3124200" cy="34429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p:cNvSpPr txBox="1"/>
            <p:nvPr/>
          </p:nvSpPr>
          <p:spPr>
            <a:xfrm>
              <a:off x="1884650" y="5775643"/>
              <a:ext cx="2210862" cy="369332"/>
            </a:xfrm>
            <a:prstGeom prst="rect">
              <a:avLst/>
            </a:prstGeom>
            <a:noFill/>
          </p:spPr>
          <p:txBody>
            <a:bodyPr wrap="none" rtlCol="0">
              <a:spAutoFit/>
            </a:bodyPr>
            <a:lstStyle/>
            <a:p>
              <a:pPr algn="ctr"/>
              <a:r>
                <a:rPr lang="en-US" i="1" dirty="0" smtClean="0"/>
                <a:t>CCD camera image</a:t>
              </a:r>
            </a:p>
          </p:txBody>
        </p:sp>
        <p:grpSp>
          <p:nvGrpSpPr>
            <p:cNvPr id="3" name="Group 162"/>
            <p:cNvGrpSpPr/>
            <p:nvPr/>
          </p:nvGrpSpPr>
          <p:grpSpPr>
            <a:xfrm>
              <a:off x="1556657" y="2182576"/>
              <a:ext cx="1828800" cy="3505199"/>
              <a:chOff x="1905000" y="2209800"/>
              <a:chExt cx="1828800" cy="3657600"/>
            </a:xfrm>
          </p:grpSpPr>
          <p:cxnSp>
            <p:nvCxnSpPr>
              <p:cNvPr id="79" name="Straight Connector 78"/>
              <p:cNvCxnSpPr/>
              <p:nvPr/>
            </p:nvCxnSpPr>
            <p:spPr>
              <a:xfrm>
                <a:off x="19050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574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4384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5908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718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1242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814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733800" y="2209800"/>
                <a:ext cx="0" cy="3657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1461991" y="1191975"/>
              <a:ext cx="2533066" cy="400110"/>
            </a:xfrm>
            <a:prstGeom prst="rect">
              <a:avLst/>
            </a:prstGeom>
            <a:noFill/>
          </p:spPr>
          <p:txBody>
            <a:bodyPr wrap="none" rtlCol="0">
              <a:spAutoFit/>
            </a:bodyPr>
            <a:lstStyle/>
            <a:p>
              <a:r>
                <a:rPr lang="en-US" sz="2000" dirty="0" smtClean="0"/>
                <a:t>Spatial calibration </a:t>
              </a:r>
              <a:r>
                <a:rPr lang="en-US" sz="2000" dirty="0" smtClean="0">
                  <a:sym typeface="Wingdings" pitchFamily="2" charset="2"/>
                </a:rPr>
                <a:t></a:t>
              </a:r>
              <a:endParaRPr lang="en-US" sz="2000" dirty="0"/>
            </a:p>
          </p:txBody>
        </p:sp>
        <p:grpSp>
          <p:nvGrpSpPr>
            <p:cNvPr id="7" name="Group 163"/>
            <p:cNvGrpSpPr/>
            <p:nvPr/>
          </p:nvGrpSpPr>
          <p:grpSpPr>
            <a:xfrm>
              <a:off x="1338056" y="1700242"/>
              <a:ext cx="2647001" cy="276999"/>
              <a:chOff x="1686399" y="1803667"/>
              <a:chExt cx="2647001" cy="276999"/>
            </a:xfrm>
          </p:grpSpPr>
          <p:sp>
            <p:nvSpPr>
              <p:cNvPr id="119" name="TextBox 118"/>
              <p:cNvSpPr txBox="1"/>
              <p:nvPr/>
            </p:nvSpPr>
            <p:spPr>
              <a:xfrm rot="19851442">
                <a:off x="1686399" y="1803667"/>
                <a:ext cx="907621" cy="276999"/>
              </a:xfrm>
              <a:prstGeom prst="rect">
                <a:avLst/>
              </a:prstGeom>
              <a:noFill/>
            </p:spPr>
            <p:txBody>
              <a:bodyPr wrap="none" rtlCol="0">
                <a:spAutoFit/>
              </a:bodyPr>
              <a:lstStyle/>
              <a:p>
                <a:r>
                  <a:rPr lang="en-US" sz="1200" dirty="0" smtClean="0"/>
                  <a:t>Capillary 1</a:t>
                </a:r>
                <a:endParaRPr lang="en-US" sz="1200" dirty="0"/>
              </a:p>
            </p:txBody>
          </p:sp>
          <p:sp>
            <p:nvSpPr>
              <p:cNvPr id="120" name="TextBox 119"/>
              <p:cNvSpPr txBox="1"/>
              <p:nvPr/>
            </p:nvSpPr>
            <p:spPr>
              <a:xfrm rot="19851442">
                <a:off x="2282779" y="1803667"/>
                <a:ext cx="907621" cy="276999"/>
              </a:xfrm>
              <a:prstGeom prst="rect">
                <a:avLst/>
              </a:prstGeom>
              <a:noFill/>
            </p:spPr>
            <p:txBody>
              <a:bodyPr wrap="none" rtlCol="0">
                <a:spAutoFit/>
              </a:bodyPr>
              <a:lstStyle/>
              <a:p>
                <a:r>
                  <a:rPr lang="en-US" sz="1200" dirty="0" smtClean="0"/>
                  <a:t>Capillary 2</a:t>
                </a:r>
                <a:endParaRPr lang="en-US" sz="1200" dirty="0"/>
              </a:p>
            </p:txBody>
          </p:sp>
          <p:sp>
            <p:nvSpPr>
              <p:cNvPr id="121" name="TextBox 120"/>
              <p:cNvSpPr txBox="1"/>
              <p:nvPr/>
            </p:nvSpPr>
            <p:spPr>
              <a:xfrm rot="19851442">
                <a:off x="2829400" y="1803667"/>
                <a:ext cx="907621" cy="276999"/>
              </a:xfrm>
              <a:prstGeom prst="rect">
                <a:avLst/>
              </a:prstGeom>
              <a:noFill/>
            </p:spPr>
            <p:txBody>
              <a:bodyPr wrap="none" rtlCol="0">
                <a:spAutoFit/>
              </a:bodyPr>
              <a:lstStyle/>
              <a:p>
                <a:r>
                  <a:rPr lang="en-US" sz="1200" dirty="0" smtClean="0"/>
                  <a:t>Capillary 3</a:t>
                </a:r>
                <a:endParaRPr lang="en-US" sz="1200" dirty="0"/>
              </a:p>
            </p:txBody>
          </p:sp>
          <p:sp>
            <p:nvSpPr>
              <p:cNvPr id="122" name="TextBox 121"/>
              <p:cNvSpPr txBox="1"/>
              <p:nvPr/>
            </p:nvSpPr>
            <p:spPr>
              <a:xfrm rot="19851442">
                <a:off x="3425779" y="1803667"/>
                <a:ext cx="907621" cy="276999"/>
              </a:xfrm>
              <a:prstGeom prst="rect">
                <a:avLst/>
              </a:prstGeom>
              <a:noFill/>
            </p:spPr>
            <p:txBody>
              <a:bodyPr wrap="none" rtlCol="0">
                <a:spAutoFit/>
              </a:bodyPr>
              <a:lstStyle/>
              <a:p>
                <a:r>
                  <a:rPr lang="en-US" sz="1200" dirty="0" smtClean="0"/>
                  <a:t>Capillary 4</a:t>
                </a:r>
                <a:endParaRPr lang="en-US" sz="1200" dirty="0"/>
              </a:p>
            </p:txBody>
          </p:sp>
        </p:grpSp>
        <p:grpSp>
          <p:nvGrpSpPr>
            <p:cNvPr id="14" name="Group 166"/>
            <p:cNvGrpSpPr/>
            <p:nvPr/>
          </p:nvGrpSpPr>
          <p:grpSpPr>
            <a:xfrm>
              <a:off x="3498664" y="2408198"/>
              <a:ext cx="811441" cy="2669977"/>
              <a:chOff x="3847007" y="2511623"/>
              <a:chExt cx="811441" cy="2669977"/>
            </a:xfrm>
          </p:grpSpPr>
          <p:sp>
            <p:nvSpPr>
              <p:cNvPr id="126" name="TextBox 125"/>
              <p:cNvSpPr txBox="1"/>
              <p:nvPr/>
            </p:nvSpPr>
            <p:spPr>
              <a:xfrm>
                <a:off x="3847007" y="2511623"/>
                <a:ext cx="572593" cy="307777"/>
              </a:xfrm>
              <a:prstGeom prst="rect">
                <a:avLst/>
              </a:prstGeom>
              <a:noFill/>
            </p:spPr>
            <p:txBody>
              <a:bodyPr wrap="none" rtlCol="0">
                <a:spAutoFit/>
              </a:bodyPr>
              <a:lstStyle/>
              <a:p>
                <a:r>
                  <a:rPr lang="en-US" sz="1400" b="1" dirty="0" smtClean="0">
                    <a:solidFill>
                      <a:srgbClr val="0000FF"/>
                    </a:solidFill>
                  </a:rPr>
                  <a:t>Blue</a:t>
                </a:r>
                <a:endParaRPr lang="en-US" sz="1400" b="1" dirty="0">
                  <a:solidFill>
                    <a:srgbClr val="0000FF"/>
                  </a:solidFill>
                </a:endParaRPr>
              </a:p>
            </p:txBody>
          </p:sp>
          <p:sp>
            <p:nvSpPr>
              <p:cNvPr id="127" name="TextBox 126"/>
              <p:cNvSpPr txBox="1"/>
              <p:nvPr/>
            </p:nvSpPr>
            <p:spPr>
              <a:xfrm>
                <a:off x="3847007" y="2968823"/>
                <a:ext cx="702436" cy="307777"/>
              </a:xfrm>
              <a:prstGeom prst="rect">
                <a:avLst/>
              </a:prstGeom>
              <a:noFill/>
            </p:spPr>
            <p:txBody>
              <a:bodyPr wrap="none" rtlCol="0">
                <a:spAutoFit/>
              </a:bodyPr>
              <a:lstStyle/>
              <a:p>
                <a:r>
                  <a:rPr lang="en-US" sz="1400" b="1" dirty="0" smtClean="0">
                    <a:solidFill>
                      <a:srgbClr val="008000"/>
                    </a:solidFill>
                  </a:rPr>
                  <a:t>Green</a:t>
                </a:r>
                <a:endParaRPr lang="en-US" sz="1400" b="1" dirty="0">
                  <a:solidFill>
                    <a:srgbClr val="008000"/>
                  </a:solidFill>
                </a:endParaRPr>
              </a:p>
            </p:txBody>
          </p:sp>
          <p:sp>
            <p:nvSpPr>
              <p:cNvPr id="128" name="TextBox 127"/>
              <p:cNvSpPr txBox="1"/>
              <p:nvPr/>
            </p:nvSpPr>
            <p:spPr>
              <a:xfrm>
                <a:off x="3847007" y="3429000"/>
                <a:ext cx="742254" cy="307777"/>
              </a:xfrm>
              <a:prstGeom prst="rect">
                <a:avLst/>
              </a:prstGeom>
              <a:noFill/>
            </p:spPr>
            <p:txBody>
              <a:bodyPr wrap="none" rtlCol="0">
                <a:spAutoFit/>
              </a:bodyPr>
              <a:lstStyle/>
              <a:p>
                <a:r>
                  <a:rPr lang="en-US" sz="1400" b="1" dirty="0" smtClean="0"/>
                  <a:t>Yellow</a:t>
                </a:r>
                <a:endParaRPr lang="en-US" sz="1400" b="1" dirty="0"/>
              </a:p>
            </p:txBody>
          </p:sp>
          <p:sp>
            <p:nvSpPr>
              <p:cNvPr id="129" name="TextBox 128"/>
              <p:cNvSpPr txBox="1"/>
              <p:nvPr/>
            </p:nvSpPr>
            <p:spPr>
              <a:xfrm>
                <a:off x="3847007" y="3959423"/>
                <a:ext cx="522900" cy="307777"/>
              </a:xfrm>
              <a:prstGeom prst="rect">
                <a:avLst/>
              </a:prstGeom>
              <a:noFill/>
            </p:spPr>
            <p:txBody>
              <a:bodyPr wrap="none" rtlCol="0">
                <a:spAutoFit/>
              </a:bodyPr>
              <a:lstStyle/>
              <a:p>
                <a:r>
                  <a:rPr lang="en-US" sz="1400" b="1" dirty="0" smtClean="0">
                    <a:solidFill>
                      <a:srgbClr val="FF0000"/>
                    </a:solidFill>
                  </a:rPr>
                  <a:t>Red</a:t>
                </a:r>
                <a:endParaRPr lang="en-US" sz="1400" b="1" dirty="0">
                  <a:solidFill>
                    <a:srgbClr val="FF0000"/>
                  </a:solidFill>
                </a:endParaRPr>
              </a:p>
            </p:txBody>
          </p:sp>
          <p:sp>
            <p:nvSpPr>
              <p:cNvPr id="130" name="TextBox 129"/>
              <p:cNvSpPr txBox="1"/>
              <p:nvPr/>
            </p:nvSpPr>
            <p:spPr>
              <a:xfrm>
                <a:off x="3847007" y="4873823"/>
                <a:ext cx="811441" cy="307777"/>
              </a:xfrm>
              <a:prstGeom prst="rect">
                <a:avLst/>
              </a:prstGeom>
              <a:noFill/>
            </p:spPr>
            <p:txBody>
              <a:bodyPr wrap="none" rtlCol="0">
                <a:spAutoFit/>
              </a:bodyPr>
              <a:lstStyle/>
              <a:p>
                <a:r>
                  <a:rPr lang="en-US" sz="1400" b="1" dirty="0" smtClean="0">
                    <a:solidFill>
                      <a:srgbClr val="FFC000"/>
                    </a:solidFill>
                  </a:rPr>
                  <a:t>Orange</a:t>
                </a:r>
                <a:endParaRPr lang="en-US" sz="1400" b="1" dirty="0">
                  <a:solidFill>
                    <a:srgbClr val="FFC000"/>
                  </a:solidFill>
                </a:endParaRPr>
              </a:p>
            </p:txBody>
          </p:sp>
        </p:grpSp>
        <p:grpSp>
          <p:nvGrpSpPr>
            <p:cNvPr id="16" name="Group 168"/>
            <p:cNvGrpSpPr/>
            <p:nvPr/>
          </p:nvGrpSpPr>
          <p:grpSpPr>
            <a:xfrm>
              <a:off x="1556657" y="2411175"/>
              <a:ext cx="1219200" cy="2667000"/>
              <a:chOff x="1905000" y="2514600"/>
              <a:chExt cx="1219200" cy="2667000"/>
            </a:xfrm>
          </p:grpSpPr>
          <p:sp>
            <p:nvSpPr>
              <p:cNvPr id="131" name="Rounded Rectangle 130"/>
              <p:cNvSpPr/>
              <p:nvPr/>
            </p:nvSpPr>
            <p:spPr>
              <a:xfrm>
                <a:off x="2971800" y="25146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2971800" y="29718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2971800" y="34290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2971800" y="3886200"/>
                <a:ext cx="152400" cy="4572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971800" y="48768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2438400" y="25146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2438400" y="29718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438400" y="34290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2438400" y="3886200"/>
                <a:ext cx="152400" cy="4572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2438400" y="48768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905000" y="25146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905000" y="29718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1905000" y="34290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1905000" y="3886200"/>
                <a:ext cx="152400" cy="4572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905000" y="4876800"/>
                <a:ext cx="152400" cy="30480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450218" y="562670"/>
              <a:ext cx="561372" cy="461665"/>
            </a:xfrm>
            <a:prstGeom prst="rect">
              <a:avLst/>
            </a:prstGeom>
            <a:noFill/>
          </p:spPr>
          <p:txBody>
            <a:bodyPr wrap="none" rtlCol="0">
              <a:spAutoFit/>
            </a:bodyPr>
            <a:lstStyle/>
            <a:p>
              <a:r>
                <a:rPr lang="en-US" sz="2400" b="1" dirty="0" smtClean="0"/>
                <a:t>(a)</a:t>
              </a:r>
              <a:endParaRPr lang="en-US" sz="2400" b="1" dirty="0"/>
            </a:p>
          </p:txBody>
        </p:sp>
        <p:grpSp>
          <p:nvGrpSpPr>
            <p:cNvPr id="17" name="Group 170"/>
            <p:cNvGrpSpPr/>
            <p:nvPr/>
          </p:nvGrpSpPr>
          <p:grpSpPr>
            <a:xfrm>
              <a:off x="3221390" y="2411175"/>
              <a:ext cx="152400" cy="2667000"/>
              <a:chOff x="3581400" y="2514600"/>
              <a:chExt cx="152400" cy="2667000"/>
            </a:xfrm>
          </p:grpSpPr>
          <p:sp>
            <p:nvSpPr>
              <p:cNvPr id="113" name="Rounded Rectangle 112"/>
              <p:cNvSpPr/>
              <p:nvPr/>
            </p:nvSpPr>
            <p:spPr>
              <a:xfrm>
                <a:off x="3581400" y="2514600"/>
                <a:ext cx="152400" cy="304800"/>
              </a:xfrm>
              <a:prstGeom prst="roundRect">
                <a:avLst/>
              </a:prstGeom>
              <a:solidFill>
                <a:srgbClr val="0000FF"/>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581400" y="2971800"/>
                <a:ext cx="152400" cy="304800"/>
              </a:xfrm>
              <a:prstGeom prst="roundRect">
                <a:avLst/>
              </a:prstGeom>
              <a:solidFill>
                <a:srgbClr val="008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581400" y="3429000"/>
                <a:ext cx="152400" cy="304800"/>
              </a:xfrm>
              <a:prstGeom prst="roundRect">
                <a:avLst/>
              </a:prstGeom>
              <a:solidFill>
                <a:srgbClr val="FFFF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3581400" y="3886200"/>
                <a:ext cx="152400" cy="457200"/>
              </a:xfrm>
              <a:prstGeom prst="roundRect">
                <a:avLst/>
              </a:prstGeom>
              <a:solidFill>
                <a:srgbClr val="FF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581400" y="4876800"/>
                <a:ext cx="152400" cy="304800"/>
              </a:xfrm>
              <a:prstGeom prst="roundRect">
                <a:avLst/>
              </a:prstGeom>
              <a:solidFill>
                <a:srgbClr val="FFC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85058" y="1990352"/>
              <a:ext cx="1167255" cy="3849823"/>
              <a:chOff x="737746" y="1407977"/>
              <a:chExt cx="1167255" cy="3849823"/>
            </a:xfrm>
          </p:grpSpPr>
          <p:sp>
            <p:nvSpPr>
              <p:cNvPr id="92" name="Text Box 10"/>
              <p:cNvSpPr txBox="1">
                <a:spLocks noChangeArrowheads="1"/>
              </p:cNvSpPr>
              <p:nvPr/>
            </p:nvSpPr>
            <p:spPr bwMode="auto">
              <a:xfrm rot="16200000" flipH="1">
                <a:off x="1028056" y="1655000"/>
                <a:ext cx="801823" cy="307777"/>
              </a:xfrm>
              <a:prstGeom prst="rect">
                <a:avLst/>
              </a:prstGeom>
              <a:noFill/>
              <a:ln w="9525">
                <a:noFill/>
                <a:miter lim="800000"/>
                <a:headEnd/>
                <a:tailEnd/>
              </a:ln>
              <a:effectLst/>
            </p:spPr>
            <p:txBody>
              <a:bodyPr wrap="none">
                <a:spAutoFit/>
              </a:bodyPr>
              <a:lstStyle/>
              <a:p>
                <a:r>
                  <a:rPr lang="en-US" sz="1400" b="1" dirty="0" smtClean="0"/>
                  <a:t>520 nm</a:t>
                </a:r>
                <a:endParaRPr lang="en-US" sz="1400" b="1" dirty="0"/>
              </a:p>
            </p:txBody>
          </p:sp>
          <p:sp>
            <p:nvSpPr>
              <p:cNvPr id="93" name="Text Box 11"/>
              <p:cNvSpPr txBox="1">
                <a:spLocks noChangeArrowheads="1"/>
              </p:cNvSpPr>
              <p:nvPr/>
            </p:nvSpPr>
            <p:spPr bwMode="auto">
              <a:xfrm rot="16200000" flipH="1">
                <a:off x="1158774" y="3237452"/>
                <a:ext cx="532518" cy="307777"/>
              </a:xfrm>
              <a:prstGeom prst="rect">
                <a:avLst/>
              </a:prstGeom>
              <a:noFill/>
              <a:ln w="9525">
                <a:noFill/>
                <a:miter lim="800000"/>
                <a:headEnd/>
                <a:tailEnd/>
              </a:ln>
              <a:effectLst/>
            </p:spPr>
            <p:txBody>
              <a:bodyPr wrap="none">
                <a:spAutoFit/>
              </a:bodyPr>
              <a:lstStyle/>
              <a:p>
                <a:r>
                  <a:rPr lang="en-US" sz="1400" b="1" dirty="0"/>
                  <a:t>600 </a:t>
                </a:r>
              </a:p>
            </p:txBody>
          </p:sp>
          <p:sp>
            <p:nvSpPr>
              <p:cNvPr id="94" name="Text Box 12"/>
              <p:cNvSpPr txBox="1">
                <a:spLocks noChangeArrowheads="1"/>
              </p:cNvSpPr>
              <p:nvPr/>
            </p:nvSpPr>
            <p:spPr bwMode="auto">
              <a:xfrm rot="16200000" flipH="1">
                <a:off x="1185588" y="4862499"/>
                <a:ext cx="482824" cy="307777"/>
              </a:xfrm>
              <a:prstGeom prst="rect">
                <a:avLst/>
              </a:prstGeom>
              <a:noFill/>
              <a:ln w="9525">
                <a:noFill/>
                <a:miter lim="800000"/>
                <a:headEnd/>
                <a:tailEnd/>
              </a:ln>
              <a:effectLst/>
            </p:spPr>
            <p:txBody>
              <a:bodyPr wrap="none">
                <a:spAutoFit/>
              </a:bodyPr>
              <a:lstStyle/>
              <a:p>
                <a:r>
                  <a:rPr lang="en-US" sz="1400" b="1" dirty="0" smtClean="0"/>
                  <a:t>690</a:t>
                </a:r>
                <a:endParaRPr lang="en-US" sz="1400" b="1" dirty="0"/>
              </a:p>
            </p:txBody>
          </p:sp>
          <p:sp>
            <p:nvSpPr>
              <p:cNvPr id="102" name="Line 14"/>
              <p:cNvSpPr>
                <a:spLocks noChangeShapeType="1"/>
              </p:cNvSpPr>
              <p:nvPr/>
            </p:nvSpPr>
            <p:spPr bwMode="auto">
              <a:xfrm rot="16200000" flipH="1" flipV="1">
                <a:off x="276590" y="3426414"/>
                <a:ext cx="3247719" cy="9103"/>
              </a:xfrm>
              <a:prstGeom prst="line">
                <a:avLst/>
              </a:prstGeom>
              <a:noFill/>
              <a:ln w="28575">
                <a:solidFill>
                  <a:srgbClr val="000000"/>
                </a:solidFill>
                <a:round/>
                <a:headEnd/>
                <a:tailEnd/>
              </a:ln>
            </p:spPr>
            <p:txBody>
              <a:bodyPr/>
              <a:lstStyle/>
              <a:p>
                <a:endParaRPr lang="en-US"/>
              </a:p>
            </p:txBody>
          </p:sp>
          <p:sp>
            <p:nvSpPr>
              <p:cNvPr id="103" name="Line 15"/>
              <p:cNvSpPr>
                <a:spLocks noChangeShapeType="1"/>
              </p:cNvSpPr>
              <p:nvPr/>
            </p:nvSpPr>
            <p:spPr bwMode="auto">
              <a:xfrm rot="16200000" flipH="1" flipV="1">
                <a:off x="1749343" y="3199123"/>
                <a:ext cx="0" cy="293109"/>
              </a:xfrm>
              <a:prstGeom prst="line">
                <a:avLst/>
              </a:prstGeom>
              <a:noFill/>
              <a:ln w="28575">
                <a:solidFill>
                  <a:srgbClr val="000000"/>
                </a:solidFill>
                <a:round/>
                <a:headEnd/>
                <a:tailEnd/>
              </a:ln>
            </p:spPr>
            <p:txBody>
              <a:bodyPr/>
              <a:lstStyle/>
              <a:p>
                <a:endParaRPr lang="en-US"/>
              </a:p>
            </p:txBody>
          </p:sp>
          <p:sp>
            <p:nvSpPr>
              <p:cNvPr id="104" name="Line 16"/>
              <p:cNvSpPr>
                <a:spLocks noChangeShapeType="1"/>
              </p:cNvSpPr>
              <p:nvPr/>
            </p:nvSpPr>
            <p:spPr bwMode="auto">
              <a:xfrm rot="16200000" flipH="1" flipV="1">
                <a:off x="1807375" y="2316075"/>
                <a:ext cx="0" cy="177046"/>
              </a:xfrm>
              <a:prstGeom prst="line">
                <a:avLst/>
              </a:prstGeom>
              <a:noFill/>
              <a:ln w="28575">
                <a:solidFill>
                  <a:srgbClr val="000000"/>
                </a:solidFill>
                <a:round/>
                <a:headEnd/>
                <a:tailEnd/>
              </a:ln>
            </p:spPr>
            <p:txBody>
              <a:bodyPr/>
              <a:lstStyle/>
              <a:p>
                <a:endParaRPr lang="en-US"/>
              </a:p>
            </p:txBody>
          </p:sp>
          <p:sp>
            <p:nvSpPr>
              <p:cNvPr id="105" name="Line 17"/>
              <p:cNvSpPr>
                <a:spLocks noChangeShapeType="1"/>
              </p:cNvSpPr>
              <p:nvPr/>
            </p:nvSpPr>
            <p:spPr bwMode="auto">
              <a:xfrm rot="16200000" flipH="1" flipV="1">
                <a:off x="1807375" y="4258798"/>
                <a:ext cx="0" cy="177046"/>
              </a:xfrm>
              <a:prstGeom prst="line">
                <a:avLst/>
              </a:prstGeom>
              <a:noFill/>
              <a:ln w="28575">
                <a:solidFill>
                  <a:srgbClr val="000000"/>
                </a:solidFill>
                <a:round/>
                <a:headEnd/>
                <a:tailEnd/>
              </a:ln>
            </p:spPr>
            <p:txBody>
              <a:bodyPr/>
              <a:lstStyle/>
              <a:p>
                <a:endParaRPr lang="en-US"/>
              </a:p>
            </p:txBody>
          </p:sp>
          <p:sp>
            <p:nvSpPr>
              <p:cNvPr id="106" name="Line 18"/>
              <p:cNvSpPr>
                <a:spLocks noChangeShapeType="1"/>
              </p:cNvSpPr>
              <p:nvPr/>
            </p:nvSpPr>
            <p:spPr bwMode="auto">
              <a:xfrm rot="16200000" flipH="1" flipV="1">
                <a:off x="1807375" y="2814568"/>
                <a:ext cx="0" cy="177046"/>
              </a:xfrm>
              <a:prstGeom prst="line">
                <a:avLst/>
              </a:prstGeom>
              <a:noFill/>
              <a:ln w="28575">
                <a:solidFill>
                  <a:srgbClr val="000000"/>
                </a:solidFill>
                <a:round/>
                <a:headEnd/>
                <a:tailEnd/>
              </a:ln>
            </p:spPr>
            <p:txBody>
              <a:bodyPr/>
              <a:lstStyle/>
              <a:p>
                <a:endParaRPr lang="en-US"/>
              </a:p>
            </p:txBody>
          </p:sp>
          <p:sp>
            <p:nvSpPr>
              <p:cNvPr id="107" name="Line 19"/>
              <p:cNvSpPr>
                <a:spLocks noChangeShapeType="1"/>
              </p:cNvSpPr>
              <p:nvPr/>
            </p:nvSpPr>
            <p:spPr bwMode="auto">
              <a:xfrm rot="16200000" flipH="1" flipV="1">
                <a:off x="1807375" y="1864171"/>
                <a:ext cx="0" cy="177046"/>
              </a:xfrm>
              <a:prstGeom prst="line">
                <a:avLst/>
              </a:prstGeom>
              <a:noFill/>
              <a:ln w="28575">
                <a:solidFill>
                  <a:srgbClr val="000000"/>
                </a:solidFill>
                <a:round/>
                <a:headEnd/>
                <a:tailEnd/>
              </a:ln>
            </p:spPr>
            <p:txBody>
              <a:bodyPr/>
              <a:lstStyle/>
              <a:p>
                <a:endParaRPr lang="en-US"/>
              </a:p>
            </p:txBody>
          </p:sp>
          <p:sp>
            <p:nvSpPr>
              <p:cNvPr id="108" name="Line 20"/>
              <p:cNvSpPr>
                <a:spLocks noChangeShapeType="1"/>
              </p:cNvSpPr>
              <p:nvPr/>
            </p:nvSpPr>
            <p:spPr bwMode="auto">
              <a:xfrm rot="16200000" flipH="1" flipV="1">
                <a:off x="1807375" y="3760306"/>
                <a:ext cx="0" cy="177046"/>
              </a:xfrm>
              <a:prstGeom prst="line">
                <a:avLst/>
              </a:prstGeom>
              <a:noFill/>
              <a:ln w="28575">
                <a:solidFill>
                  <a:srgbClr val="000000"/>
                </a:solidFill>
                <a:round/>
                <a:headEnd/>
                <a:tailEnd/>
              </a:ln>
            </p:spPr>
            <p:txBody>
              <a:bodyPr/>
              <a:lstStyle/>
              <a:p>
                <a:endParaRPr lang="en-US"/>
              </a:p>
            </p:txBody>
          </p:sp>
          <p:sp>
            <p:nvSpPr>
              <p:cNvPr id="109" name="Line 21"/>
              <p:cNvSpPr>
                <a:spLocks noChangeShapeType="1"/>
              </p:cNvSpPr>
              <p:nvPr/>
            </p:nvSpPr>
            <p:spPr bwMode="auto">
              <a:xfrm rot="16200000" flipH="1" flipV="1">
                <a:off x="1807375" y="4710702"/>
                <a:ext cx="0" cy="177046"/>
              </a:xfrm>
              <a:prstGeom prst="line">
                <a:avLst/>
              </a:prstGeom>
              <a:noFill/>
              <a:ln w="28575">
                <a:solidFill>
                  <a:srgbClr val="000000"/>
                </a:solidFill>
                <a:round/>
                <a:headEnd/>
                <a:tailEnd/>
              </a:ln>
            </p:spPr>
            <p:txBody>
              <a:bodyPr/>
              <a:lstStyle/>
              <a:p>
                <a:endParaRPr lang="en-US"/>
              </a:p>
            </p:txBody>
          </p:sp>
          <p:sp>
            <p:nvSpPr>
              <p:cNvPr id="110" name="Line 22"/>
              <p:cNvSpPr>
                <a:spLocks noChangeShapeType="1"/>
              </p:cNvSpPr>
              <p:nvPr/>
            </p:nvSpPr>
            <p:spPr bwMode="auto">
              <a:xfrm rot="16200000" flipH="1" flipV="1">
                <a:off x="1749343" y="1682681"/>
                <a:ext cx="0" cy="293109"/>
              </a:xfrm>
              <a:prstGeom prst="line">
                <a:avLst/>
              </a:prstGeom>
              <a:noFill/>
              <a:ln w="28575">
                <a:solidFill>
                  <a:srgbClr val="000000"/>
                </a:solidFill>
                <a:round/>
                <a:headEnd/>
                <a:tailEnd/>
              </a:ln>
            </p:spPr>
            <p:txBody>
              <a:bodyPr/>
              <a:lstStyle/>
              <a:p>
                <a:endParaRPr lang="en-US"/>
              </a:p>
            </p:txBody>
          </p:sp>
          <p:sp>
            <p:nvSpPr>
              <p:cNvPr id="111" name="Line 23"/>
              <p:cNvSpPr>
                <a:spLocks noChangeShapeType="1"/>
              </p:cNvSpPr>
              <p:nvPr/>
            </p:nvSpPr>
            <p:spPr bwMode="auto">
              <a:xfrm rot="16200000" flipH="1" flipV="1">
                <a:off x="1749343" y="4882117"/>
                <a:ext cx="0" cy="293109"/>
              </a:xfrm>
              <a:prstGeom prst="line">
                <a:avLst/>
              </a:prstGeom>
              <a:noFill/>
              <a:ln w="28575">
                <a:solidFill>
                  <a:srgbClr val="000000"/>
                </a:solidFill>
                <a:round/>
                <a:headEnd/>
                <a:tailEnd/>
              </a:ln>
            </p:spPr>
            <p:txBody>
              <a:bodyPr/>
              <a:lstStyle/>
              <a:p>
                <a:endParaRPr lang="en-US"/>
              </a:p>
            </p:txBody>
          </p:sp>
          <p:sp>
            <p:nvSpPr>
              <p:cNvPr id="97" name="Text Box 25"/>
              <p:cNvSpPr txBox="1">
                <a:spLocks noChangeArrowheads="1"/>
              </p:cNvSpPr>
              <p:nvPr/>
            </p:nvSpPr>
            <p:spPr bwMode="auto">
              <a:xfrm rot="16200000" flipH="1">
                <a:off x="1183621" y="2271699"/>
                <a:ext cx="482824" cy="307777"/>
              </a:xfrm>
              <a:prstGeom prst="rect">
                <a:avLst/>
              </a:prstGeom>
              <a:noFill/>
              <a:ln w="9525">
                <a:noFill/>
                <a:miter lim="800000"/>
                <a:headEnd/>
                <a:tailEnd/>
              </a:ln>
              <a:effectLst/>
            </p:spPr>
            <p:txBody>
              <a:bodyPr wrap="none">
                <a:spAutoFit/>
              </a:bodyPr>
              <a:lstStyle/>
              <a:p>
                <a:r>
                  <a:rPr lang="en-US" sz="1400" b="1" dirty="0"/>
                  <a:t>550</a:t>
                </a:r>
              </a:p>
            </p:txBody>
          </p:sp>
          <p:sp>
            <p:nvSpPr>
              <p:cNvPr id="98" name="Text Box 26"/>
              <p:cNvSpPr txBox="1">
                <a:spLocks noChangeArrowheads="1"/>
              </p:cNvSpPr>
              <p:nvPr/>
            </p:nvSpPr>
            <p:spPr bwMode="auto">
              <a:xfrm rot="16200000" flipH="1">
                <a:off x="1183621" y="2750367"/>
                <a:ext cx="482824" cy="307777"/>
              </a:xfrm>
              <a:prstGeom prst="rect">
                <a:avLst/>
              </a:prstGeom>
              <a:noFill/>
              <a:ln w="9525">
                <a:noFill/>
                <a:miter lim="800000"/>
                <a:headEnd/>
                <a:tailEnd/>
              </a:ln>
              <a:effectLst/>
            </p:spPr>
            <p:txBody>
              <a:bodyPr wrap="none">
                <a:spAutoFit/>
              </a:bodyPr>
              <a:lstStyle/>
              <a:p>
                <a:r>
                  <a:rPr lang="en-US" sz="1400" b="1" dirty="0"/>
                  <a:t>575</a:t>
                </a:r>
              </a:p>
            </p:txBody>
          </p:sp>
          <p:sp>
            <p:nvSpPr>
              <p:cNvPr id="99" name="Text Box 27"/>
              <p:cNvSpPr txBox="1">
                <a:spLocks noChangeArrowheads="1"/>
              </p:cNvSpPr>
              <p:nvPr/>
            </p:nvSpPr>
            <p:spPr bwMode="auto">
              <a:xfrm rot="16200000" flipH="1">
                <a:off x="1183621" y="3700182"/>
                <a:ext cx="482824" cy="307777"/>
              </a:xfrm>
              <a:prstGeom prst="rect">
                <a:avLst/>
              </a:prstGeom>
              <a:noFill/>
              <a:ln w="9525">
                <a:noFill/>
                <a:miter lim="800000"/>
                <a:headEnd/>
                <a:tailEnd/>
              </a:ln>
              <a:effectLst/>
            </p:spPr>
            <p:txBody>
              <a:bodyPr wrap="none">
                <a:spAutoFit/>
              </a:bodyPr>
              <a:lstStyle/>
              <a:p>
                <a:r>
                  <a:rPr lang="en-US" sz="1400" b="1" dirty="0"/>
                  <a:t>625</a:t>
                </a:r>
              </a:p>
            </p:txBody>
          </p:sp>
          <p:sp>
            <p:nvSpPr>
              <p:cNvPr id="100" name="Text Box 28"/>
              <p:cNvSpPr txBox="1">
                <a:spLocks noChangeArrowheads="1"/>
              </p:cNvSpPr>
              <p:nvPr/>
            </p:nvSpPr>
            <p:spPr bwMode="auto">
              <a:xfrm rot="16200000" flipH="1">
                <a:off x="1183621" y="4204498"/>
                <a:ext cx="482824" cy="307777"/>
              </a:xfrm>
              <a:prstGeom prst="rect">
                <a:avLst/>
              </a:prstGeom>
              <a:noFill/>
              <a:ln w="9525">
                <a:noFill/>
                <a:miter lim="800000"/>
                <a:headEnd/>
                <a:tailEnd/>
              </a:ln>
              <a:effectLst/>
            </p:spPr>
            <p:txBody>
              <a:bodyPr wrap="none">
                <a:spAutoFit/>
              </a:bodyPr>
              <a:lstStyle/>
              <a:p>
                <a:r>
                  <a:rPr lang="en-US" sz="1400" b="1" dirty="0"/>
                  <a:t>650</a:t>
                </a:r>
              </a:p>
            </p:txBody>
          </p:sp>
          <p:sp>
            <p:nvSpPr>
              <p:cNvPr id="89" name="TextBox 88"/>
              <p:cNvSpPr txBox="1"/>
              <p:nvPr/>
            </p:nvSpPr>
            <p:spPr>
              <a:xfrm rot="16200000">
                <a:off x="-406478" y="2951466"/>
                <a:ext cx="2688557" cy="400110"/>
              </a:xfrm>
              <a:prstGeom prst="rect">
                <a:avLst/>
              </a:prstGeom>
              <a:noFill/>
            </p:spPr>
            <p:txBody>
              <a:bodyPr wrap="none" rtlCol="0">
                <a:spAutoFit/>
              </a:bodyPr>
              <a:lstStyle/>
              <a:p>
                <a:r>
                  <a:rPr lang="en-US" sz="2000" dirty="0" smtClean="0"/>
                  <a:t>Spectral calibration </a:t>
                </a:r>
                <a:r>
                  <a:rPr lang="en-US" sz="2000" dirty="0" smtClean="0">
                    <a:sym typeface="Wingdings" pitchFamily="2" charset="2"/>
                  </a:rPr>
                  <a:t></a:t>
                </a:r>
                <a:endParaRPr lang="en-US" sz="2000" dirty="0"/>
              </a:p>
            </p:txBody>
          </p:sp>
        </p:grpSp>
        <p:sp>
          <p:nvSpPr>
            <p:cNvPr id="136" name="TextBox 135"/>
            <p:cNvSpPr txBox="1"/>
            <p:nvPr/>
          </p:nvSpPr>
          <p:spPr>
            <a:xfrm>
              <a:off x="3479867" y="4316175"/>
              <a:ext cx="920445" cy="369332"/>
            </a:xfrm>
            <a:prstGeom prst="rect">
              <a:avLst/>
            </a:prstGeom>
            <a:noFill/>
          </p:spPr>
          <p:txBody>
            <a:bodyPr wrap="none" rtlCol="0">
              <a:spAutoFit/>
            </a:bodyPr>
            <a:lstStyle/>
            <a:p>
              <a:r>
                <a:rPr lang="en-US" b="1" dirty="0" smtClean="0">
                  <a:solidFill>
                    <a:srgbClr val="7030A0"/>
                  </a:solidFill>
                </a:rPr>
                <a:t>6</a:t>
              </a:r>
              <a:r>
                <a:rPr lang="en-US" b="1" baseline="30000" dirty="0" smtClean="0">
                  <a:solidFill>
                    <a:srgbClr val="7030A0"/>
                  </a:solidFill>
                </a:rPr>
                <a:t>th</a:t>
              </a:r>
              <a:r>
                <a:rPr lang="en-US" b="1" dirty="0" smtClean="0">
                  <a:solidFill>
                    <a:srgbClr val="7030A0"/>
                  </a:solidFill>
                </a:rPr>
                <a:t> dye</a:t>
              </a:r>
              <a:endParaRPr lang="en-US" b="1" dirty="0">
                <a:solidFill>
                  <a:srgbClr val="7030A0"/>
                </a:solidFill>
              </a:endParaRPr>
            </a:p>
          </p:txBody>
        </p:sp>
        <p:sp>
          <p:nvSpPr>
            <p:cNvPr id="31" name="TextBox 30"/>
            <p:cNvSpPr txBox="1"/>
            <p:nvPr/>
          </p:nvSpPr>
          <p:spPr>
            <a:xfrm>
              <a:off x="1016872" y="562670"/>
              <a:ext cx="3404906" cy="461665"/>
            </a:xfrm>
            <a:prstGeom prst="rect">
              <a:avLst/>
            </a:prstGeom>
            <a:noFill/>
          </p:spPr>
          <p:txBody>
            <a:bodyPr wrap="none" rtlCol="0">
              <a:spAutoFit/>
            </a:bodyPr>
            <a:lstStyle/>
            <a:p>
              <a:r>
                <a:rPr lang="en-US" sz="2400" b="1" dirty="0" smtClean="0"/>
                <a:t>A single data “frame”</a:t>
              </a:r>
              <a:endParaRPr lang="en-US" sz="2400" b="1" dirty="0"/>
            </a:p>
          </p:txBody>
        </p:sp>
        <p:sp>
          <p:nvSpPr>
            <p:cNvPr id="32" name="Rectangle 31"/>
            <p:cNvSpPr/>
            <p:nvPr/>
          </p:nvSpPr>
          <p:spPr>
            <a:xfrm>
              <a:off x="4897790" y="562670"/>
              <a:ext cx="577402" cy="461665"/>
            </a:xfrm>
            <a:prstGeom prst="rect">
              <a:avLst/>
            </a:prstGeom>
          </p:spPr>
          <p:txBody>
            <a:bodyPr wrap="none">
              <a:spAutoFit/>
            </a:bodyPr>
            <a:lstStyle/>
            <a:p>
              <a:r>
                <a:rPr lang="en-US" sz="2400" b="1" dirty="0"/>
                <a:t>(b)</a:t>
              </a:r>
            </a:p>
          </p:txBody>
        </p:sp>
        <p:sp>
          <p:nvSpPr>
            <p:cNvPr id="159" name="TextBox 158"/>
            <p:cNvSpPr txBox="1"/>
            <p:nvPr/>
          </p:nvSpPr>
          <p:spPr>
            <a:xfrm>
              <a:off x="5512203" y="562670"/>
              <a:ext cx="3039615" cy="461665"/>
            </a:xfrm>
            <a:prstGeom prst="rect">
              <a:avLst/>
            </a:prstGeom>
            <a:noFill/>
          </p:spPr>
          <p:txBody>
            <a:bodyPr wrap="none" rtlCol="0">
              <a:spAutoFit/>
            </a:bodyPr>
            <a:lstStyle/>
            <a:p>
              <a:r>
                <a:rPr lang="en-US" sz="2400" b="1" dirty="0" smtClean="0"/>
                <a:t>Spectral calibration</a:t>
              </a:r>
              <a:endParaRPr lang="en-US" sz="2400" b="1" dirty="0"/>
            </a:p>
          </p:txBody>
        </p:sp>
        <p:grpSp>
          <p:nvGrpSpPr>
            <p:cNvPr id="43" name="Group 42"/>
            <p:cNvGrpSpPr/>
            <p:nvPr/>
          </p:nvGrpSpPr>
          <p:grpSpPr>
            <a:xfrm>
              <a:off x="4772596" y="1896438"/>
              <a:ext cx="4163794" cy="2084159"/>
              <a:chOff x="4980206" y="2152263"/>
              <a:chExt cx="4163794" cy="2084159"/>
            </a:xfrm>
          </p:grpSpPr>
          <p:sp>
            <p:nvSpPr>
              <p:cNvPr id="142" name="Rectangle 141"/>
              <p:cNvSpPr/>
              <p:nvPr/>
            </p:nvSpPr>
            <p:spPr>
              <a:xfrm>
                <a:off x="5562599" y="2728555"/>
                <a:ext cx="3462755" cy="144389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rot="16200000">
                <a:off x="4674833" y="3247288"/>
                <a:ext cx="949299" cy="338554"/>
              </a:xfrm>
              <a:prstGeom prst="rect">
                <a:avLst/>
              </a:prstGeom>
              <a:noFill/>
            </p:spPr>
            <p:txBody>
              <a:bodyPr wrap="none" rtlCol="0">
                <a:spAutoFit/>
              </a:bodyPr>
              <a:lstStyle/>
              <a:p>
                <a:r>
                  <a:rPr lang="en-US" sz="1600" dirty="0" smtClean="0"/>
                  <a:t>Intensity</a:t>
                </a:r>
                <a:endParaRPr lang="en-US" sz="1600" dirty="0"/>
              </a:p>
            </p:txBody>
          </p:sp>
          <p:sp>
            <p:nvSpPr>
              <p:cNvPr id="38" name="TextBox 37"/>
              <p:cNvSpPr txBox="1"/>
              <p:nvPr/>
            </p:nvSpPr>
            <p:spPr>
              <a:xfrm>
                <a:off x="5212080" y="3959423"/>
                <a:ext cx="397866" cy="276999"/>
              </a:xfrm>
              <a:prstGeom prst="rect">
                <a:avLst/>
              </a:prstGeom>
              <a:noFill/>
            </p:spPr>
            <p:txBody>
              <a:bodyPr wrap="none" rtlCol="0">
                <a:spAutoFit/>
              </a:bodyPr>
              <a:lstStyle/>
              <a:p>
                <a:r>
                  <a:rPr lang="en-US" sz="1200" dirty="0" smtClean="0"/>
                  <a:t>0.0</a:t>
                </a:r>
                <a:endParaRPr lang="en-US" sz="1200" dirty="0"/>
              </a:p>
            </p:txBody>
          </p:sp>
          <p:sp>
            <p:nvSpPr>
              <p:cNvPr id="149" name="TextBox 148"/>
              <p:cNvSpPr txBox="1"/>
              <p:nvPr/>
            </p:nvSpPr>
            <p:spPr>
              <a:xfrm>
                <a:off x="5212080" y="3261955"/>
                <a:ext cx="397866" cy="276999"/>
              </a:xfrm>
              <a:prstGeom prst="rect">
                <a:avLst/>
              </a:prstGeom>
              <a:noFill/>
            </p:spPr>
            <p:txBody>
              <a:bodyPr wrap="none" rtlCol="0">
                <a:spAutoFit/>
              </a:bodyPr>
              <a:lstStyle/>
              <a:p>
                <a:r>
                  <a:rPr lang="en-US" sz="1200" dirty="0" smtClean="0"/>
                  <a:t>0.5</a:t>
                </a:r>
                <a:endParaRPr lang="en-US" sz="1200" dirty="0"/>
              </a:p>
            </p:txBody>
          </p:sp>
          <p:sp>
            <p:nvSpPr>
              <p:cNvPr id="151" name="TextBox 150"/>
              <p:cNvSpPr txBox="1"/>
              <p:nvPr/>
            </p:nvSpPr>
            <p:spPr>
              <a:xfrm>
                <a:off x="5212080" y="2652355"/>
                <a:ext cx="397866" cy="276999"/>
              </a:xfrm>
              <a:prstGeom prst="rect">
                <a:avLst/>
              </a:prstGeom>
              <a:noFill/>
            </p:spPr>
            <p:txBody>
              <a:bodyPr wrap="none" rtlCol="0">
                <a:spAutoFit/>
              </a:bodyPr>
              <a:lstStyle/>
              <a:p>
                <a:r>
                  <a:rPr lang="en-US" sz="1200" dirty="0"/>
                  <a:t>1</a:t>
                </a:r>
                <a:r>
                  <a:rPr lang="en-US" sz="1200" dirty="0" smtClean="0"/>
                  <a:t>.0</a:t>
                </a:r>
                <a:endParaRPr lang="en-US" sz="1200" dirty="0"/>
              </a:p>
            </p:txBody>
          </p:sp>
          <p:sp>
            <p:nvSpPr>
              <p:cNvPr id="160" name="TextBox 159"/>
              <p:cNvSpPr txBox="1"/>
              <p:nvPr/>
            </p:nvSpPr>
            <p:spPr>
              <a:xfrm>
                <a:off x="6508958" y="2152263"/>
                <a:ext cx="1380506" cy="338554"/>
              </a:xfrm>
              <a:prstGeom prst="rect">
                <a:avLst/>
              </a:prstGeom>
              <a:noFill/>
            </p:spPr>
            <p:txBody>
              <a:bodyPr wrap="none" rtlCol="0">
                <a:spAutoFit/>
              </a:bodyPr>
              <a:lstStyle/>
              <a:p>
                <a:r>
                  <a:rPr lang="en-US" sz="1600" dirty="0" smtClean="0"/>
                  <a:t>Pixel number</a:t>
                </a:r>
                <a:endParaRPr lang="en-US" sz="1600" dirty="0"/>
              </a:p>
            </p:txBody>
          </p:sp>
          <p:sp>
            <p:nvSpPr>
              <p:cNvPr id="39" name="Freeform 38"/>
              <p:cNvSpPr/>
              <p:nvPr/>
            </p:nvSpPr>
            <p:spPr>
              <a:xfrm>
                <a:off x="5562600" y="2774275"/>
                <a:ext cx="1584067" cy="1371600"/>
              </a:xfrm>
              <a:custGeom>
                <a:avLst/>
                <a:gdLst>
                  <a:gd name="connsiteX0" fmla="*/ 0 w 2164080"/>
                  <a:gd name="connsiteY0" fmla="*/ 487680 h 1371600"/>
                  <a:gd name="connsiteX1" fmla="*/ 289560 w 2164080"/>
                  <a:gd name="connsiteY1" fmla="*/ 91440 h 1371600"/>
                  <a:gd name="connsiteX2" fmla="*/ 487680 w 2164080"/>
                  <a:gd name="connsiteY2" fmla="*/ 0 h 1371600"/>
                  <a:gd name="connsiteX3" fmla="*/ 838200 w 2164080"/>
                  <a:gd name="connsiteY3" fmla="*/ 213360 h 1371600"/>
                  <a:gd name="connsiteX4" fmla="*/ 1127760 w 2164080"/>
                  <a:gd name="connsiteY4" fmla="*/ 640080 h 1371600"/>
                  <a:gd name="connsiteX5" fmla="*/ 1356360 w 2164080"/>
                  <a:gd name="connsiteY5" fmla="*/ 899160 h 1371600"/>
                  <a:gd name="connsiteX6" fmla="*/ 1615440 w 2164080"/>
                  <a:gd name="connsiteY6" fmla="*/ 1112520 h 1371600"/>
                  <a:gd name="connsiteX7" fmla="*/ 1935480 w 2164080"/>
                  <a:gd name="connsiteY7" fmla="*/ 1295400 h 1371600"/>
                  <a:gd name="connsiteX8" fmla="*/ 2164080 w 2164080"/>
                  <a:gd name="connsiteY8"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080" h="1371600">
                    <a:moveTo>
                      <a:pt x="0" y="487680"/>
                    </a:moveTo>
                    <a:lnTo>
                      <a:pt x="289560" y="91440"/>
                    </a:lnTo>
                    <a:lnTo>
                      <a:pt x="487680" y="0"/>
                    </a:lnTo>
                    <a:lnTo>
                      <a:pt x="838200" y="213360"/>
                    </a:lnTo>
                    <a:lnTo>
                      <a:pt x="1127760" y="640080"/>
                    </a:lnTo>
                    <a:lnTo>
                      <a:pt x="1356360" y="899160"/>
                    </a:lnTo>
                    <a:lnTo>
                      <a:pt x="1615440" y="1112520"/>
                    </a:lnTo>
                    <a:lnTo>
                      <a:pt x="1935480" y="1295400"/>
                    </a:lnTo>
                    <a:lnTo>
                      <a:pt x="2164080" y="1371600"/>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5410200" y="2420778"/>
                <a:ext cx="284052" cy="307777"/>
              </a:xfrm>
              <a:prstGeom prst="rect">
                <a:avLst/>
              </a:prstGeom>
              <a:noFill/>
            </p:spPr>
            <p:txBody>
              <a:bodyPr wrap="none" rtlCol="0">
                <a:spAutoFit/>
              </a:bodyPr>
              <a:lstStyle/>
              <a:p>
                <a:r>
                  <a:rPr lang="en-US" sz="1400" dirty="0" smtClean="0"/>
                  <a:t>0</a:t>
                </a:r>
                <a:endParaRPr lang="en-US" sz="1400" dirty="0"/>
              </a:p>
            </p:txBody>
          </p:sp>
          <p:sp>
            <p:nvSpPr>
              <p:cNvPr id="164" name="TextBox 163"/>
              <p:cNvSpPr txBox="1"/>
              <p:nvPr/>
            </p:nvSpPr>
            <p:spPr>
              <a:xfrm>
                <a:off x="5715000" y="2423755"/>
                <a:ext cx="383438" cy="307777"/>
              </a:xfrm>
              <a:prstGeom prst="rect">
                <a:avLst/>
              </a:prstGeom>
              <a:noFill/>
            </p:spPr>
            <p:txBody>
              <a:bodyPr wrap="none" rtlCol="0">
                <a:spAutoFit/>
              </a:bodyPr>
              <a:lstStyle/>
              <a:p>
                <a:r>
                  <a:rPr lang="en-US" sz="1400" dirty="0" smtClean="0"/>
                  <a:t>30</a:t>
                </a:r>
                <a:endParaRPr lang="en-US" sz="1400" dirty="0"/>
              </a:p>
            </p:txBody>
          </p:sp>
          <p:sp>
            <p:nvSpPr>
              <p:cNvPr id="165" name="TextBox 164"/>
              <p:cNvSpPr txBox="1"/>
              <p:nvPr/>
            </p:nvSpPr>
            <p:spPr>
              <a:xfrm>
                <a:off x="6096000" y="2423755"/>
                <a:ext cx="383438" cy="307777"/>
              </a:xfrm>
              <a:prstGeom prst="rect">
                <a:avLst/>
              </a:prstGeom>
              <a:noFill/>
            </p:spPr>
            <p:txBody>
              <a:bodyPr wrap="none" rtlCol="0">
                <a:spAutoFit/>
              </a:bodyPr>
              <a:lstStyle/>
              <a:p>
                <a:r>
                  <a:rPr lang="en-US" sz="1400" dirty="0" smtClean="0"/>
                  <a:t>60</a:t>
                </a:r>
                <a:endParaRPr lang="en-US" sz="1400" dirty="0"/>
              </a:p>
            </p:txBody>
          </p:sp>
          <p:sp>
            <p:nvSpPr>
              <p:cNvPr id="166" name="TextBox 165"/>
              <p:cNvSpPr txBox="1"/>
              <p:nvPr/>
            </p:nvSpPr>
            <p:spPr>
              <a:xfrm>
                <a:off x="6553200" y="2423755"/>
                <a:ext cx="383438" cy="307777"/>
              </a:xfrm>
              <a:prstGeom prst="rect">
                <a:avLst/>
              </a:prstGeom>
              <a:noFill/>
            </p:spPr>
            <p:txBody>
              <a:bodyPr wrap="none" rtlCol="0">
                <a:spAutoFit/>
              </a:bodyPr>
              <a:lstStyle/>
              <a:p>
                <a:r>
                  <a:rPr lang="en-US" sz="1400" dirty="0" smtClean="0"/>
                  <a:t>90</a:t>
                </a:r>
                <a:endParaRPr lang="en-US" sz="1400" dirty="0"/>
              </a:p>
            </p:txBody>
          </p:sp>
          <p:sp>
            <p:nvSpPr>
              <p:cNvPr id="167" name="TextBox 166"/>
              <p:cNvSpPr txBox="1"/>
              <p:nvPr/>
            </p:nvSpPr>
            <p:spPr>
              <a:xfrm>
                <a:off x="6934200" y="2423755"/>
                <a:ext cx="482824" cy="307777"/>
              </a:xfrm>
              <a:prstGeom prst="rect">
                <a:avLst/>
              </a:prstGeom>
              <a:noFill/>
            </p:spPr>
            <p:txBody>
              <a:bodyPr wrap="none" rtlCol="0">
                <a:spAutoFit/>
              </a:bodyPr>
              <a:lstStyle/>
              <a:p>
                <a:r>
                  <a:rPr lang="en-US" sz="1400" dirty="0" smtClean="0"/>
                  <a:t>120</a:t>
                </a:r>
                <a:endParaRPr lang="en-US" sz="1400" dirty="0"/>
              </a:p>
            </p:txBody>
          </p:sp>
          <p:sp>
            <p:nvSpPr>
              <p:cNvPr id="168" name="TextBox 167"/>
              <p:cNvSpPr txBox="1"/>
              <p:nvPr/>
            </p:nvSpPr>
            <p:spPr>
              <a:xfrm>
                <a:off x="7441976" y="2423755"/>
                <a:ext cx="482824" cy="307777"/>
              </a:xfrm>
              <a:prstGeom prst="rect">
                <a:avLst/>
              </a:prstGeom>
              <a:noFill/>
            </p:spPr>
            <p:txBody>
              <a:bodyPr wrap="none" rtlCol="0">
                <a:spAutoFit/>
              </a:bodyPr>
              <a:lstStyle/>
              <a:p>
                <a:r>
                  <a:rPr lang="en-US" sz="1400" dirty="0" smtClean="0"/>
                  <a:t>160</a:t>
                </a:r>
                <a:endParaRPr lang="en-US" sz="1400" dirty="0"/>
              </a:p>
            </p:txBody>
          </p:sp>
          <p:sp>
            <p:nvSpPr>
              <p:cNvPr id="169" name="TextBox 168"/>
              <p:cNvSpPr txBox="1"/>
              <p:nvPr/>
            </p:nvSpPr>
            <p:spPr>
              <a:xfrm>
                <a:off x="8051576" y="2423755"/>
                <a:ext cx="482824" cy="307777"/>
              </a:xfrm>
              <a:prstGeom prst="rect">
                <a:avLst/>
              </a:prstGeom>
              <a:noFill/>
            </p:spPr>
            <p:txBody>
              <a:bodyPr wrap="none" rtlCol="0">
                <a:spAutoFit/>
              </a:bodyPr>
              <a:lstStyle/>
              <a:p>
                <a:r>
                  <a:rPr lang="en-US" sz="1400" dirty="0" smtClean="0"/>
                  <a:t>200</a:t>
                </a:r>
                <a:endParaRPr lang="en-US" sz="1400" dirty="0"/>
              </a:p>
            </p:txBody>
          </p:sp>
          <p:sp>
            <p:nvSpPr>
              <p:cNvPr id="40" name="Freeform 39"/>
              <p:cNvSpPr/>
              <p:nvPr/>
            </p:nvSpPr>
            <p:spPr>
              <a:xfrm>
                <a:off x="5669280" y="2789515"/>
                <a:ext cx="2545080" cy="1341120"/>
              </a:xfrm>
              <a:custGeom>
                <a:avLst/>
                <a:gdLst>
                  <a:gd name="connsiteX0" fmla="*/ 0 w 2545080"/>
                  <a:gd name="connsiteY0" fmla="*/ 1341120 h 1341120"/>
                  <a:gd name="connsiteX1" fmla="*/ 198120 w 2545080"/>
                  <a:gd name="connsiteY1" fmla="*/ 1325880 h 1341120"/>
                  <a:gd name="connsiteX2" fmla="*/ 335280 w 2545080"/>
                  <a:gd name="connsiteY2" fmla="*/ 1127760 h 1341120"/>
                  <a:gd name="connsiteX3" fmla="*/ 502920 w 2545080"/>
                  <a:gd name="connsiteY3" fmla="*/ 56388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98120 w 2545080"/>
                  <a:gd name="connsiteY1" fmla="*/ 1325880 h 1341120"/>
                  <a:gd name="connsiteX2" fmla="*/ 335280 w 2545080"/>
                  <a:gd name="connsiteY2" fmla="*/ 112776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98120 w 2545080"/>
                  <a:gd name="connsiteY1" fmla="*/ 1325880 h 1341120"/>
                  <a:gd name="connsiteX2" fmla="*/ 243840 w 2545080"/>
                  <a:gd name="connsiteY2" fmla="*/ 114300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21920 w 2545080"/>
                  <a:gd name="connsiteY1" fmla="*/ 1295400 h 1341120"/>
                  <a:gd name="connsiteX2" fmla="*/ 243840 w 2545080"/>
                  <a:gd name="connsiteY2" fmla="*/ 114300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5080" h="1341120">
                    <a:moveTo>
                      <a:pt x="0" y="1341120"/>
                    </a:moveTo>
                    <a:lnTo>
                      <a:pt x="121920" y="1295400"/>
                    </a:lnTo>
                    <a:lnTo>
                      <a:pt x="243840" y="1143000"/>
                    </a:lnTo>
                    <a:lnTo>
                      <a:pt x="381000" y="746760"/>
                    </a:lnTo>
                    <a:lnTo>
                      <a:pt x="563880" y="167640"/>
                    </a:lnTo>
                    <a:lnTo>
                      <a:pt x="716280" y="0"/>
                    </a:lnTo>
                    <a:lnTo>
                      <a:pt x="853440" y="91440"/>
                    </a:lnTo>
                    <a:lnTo>
                      <a:pt x="975360" y="365760"/>
                    </a:lnTo>
                    <a:lnTo>
                      <a:pt x="1249680" y="670560"/>
                    </a:lnTo>
                    <a:lnTo>
                      <a:pt x="1630680" y="990600"/>
                    </a:lnTo>
                    <a:lnTo>
                      <a:pt x="1950720" y="1127760"/>
                    </a:lnTo>
                    <a:lnTo>
                      <a:pt x="2545080" y="131064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6141720" y="2759035"/>
                <a:ext cx="2545080" cy="1386840"/>
              </a:xfrm>
              <a:custGeom>
                <a:avLst/>
                <a:gdLst>
                  <a:gd name="connsiteX0" fmla="*/ 0 w 2545080"/>
                  <a:gd name="connsiteY0" fmla="*/ 1341120 h 1341120"/>
                  <a:gd name="connsiteX1" fmla="*/ 198120 w 2545080"/>
                  <a:gd name="connsiteY1" fmla="*/ 1325880 h 1341120"/>
                  <a:gd name="connsiteX2" fmla="*/ 335280 w 2545080"/>
                  <a:gd name="connsiteY2" fmla="*/ 1127760 h 1341120"/>
                  <a:gd name="connsiteX3" fmla="*/ 502920 w 2545080"/>
                  <a:gd name="connsiteY3" fmla="*/ 56388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98120 w 2545080"/>
                  <a:gd name="connsiteY1" fmla="*/ 1325880 h 1341120"/>
                  <a:gd name="connsiteX2" fmla="*/ 335280 w 2545080"/>
                  <a:gd name="connsiteY2" fmla="*/ 112776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98120 w 2545080"/>
                  <a:gd name="connsiteY1" fmla="*/ 1325880 h 1341120"/>
                  <a:gd name="connsiteX2" fmla="*/ 243840 w 2545080"/>
                  <a:gd name="connsiteY2" fmla="*/ 114300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21920 w 2545080"/>
                  <a:gd name="connsiteY1" fmla="*/ 1295400 h 1341120"/>
                  <a:gd name="connsiteX2" fmla="*/ 243840 w 2545080"/>
                  <a:gd name="connsiteY2" fmla="*/ 114300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86840 h 1386840"/>
                  <a:gd name="connsiteX1" fmla="*/ 121920 w 2545080"/>
                  <a:gd name="connsiteY1" fmla="*/ 1341120 h 1386840"/>
                  <a:gd name="connsiteX2" fmla="*/ 243840 w 2545080"/>
                  <a:gd name="connsiteY2" fmla="*/ 1188720 h 1386840"/>
                  <a:gd name="connsiteX3" fmla="*/ 381000 w 2545080"/>
                  <a:gd name="connsiteY3" fmla="*/ 792480 h 1386840"/>
                  <a:gd name="connsiteX4" fmla="*/ 563880 w 2545080"/>
                  <a:gd name="connsiteY4" fmla="*/ 213360 h 1386840"/>
                  <a:gd name="connsiteX5" fmla="*/ 731520 w 2545080"/>
                  <a:gd name="connsiteY5" fmla="*/ 0 h 1386840"/>
                  <a:gd name="connsiteX6" fmla="*/ 853440 w 2545080"/>
                  <a:gd name="connsiteY6" fmla="*/ 137160 h 1386840"/>
                  <a:gd name="connsiteX7" fmla="*/ 975360 w 2545080"/>
                  <a:gd name="connsiteY7" fmla="*/ 411480 h 1386840"/>
                  <a:gd name="connsiteX8" fmla="*/ 1249680 w 2545080"/>
                  <a:gd name="connsiteY8" fmla="*/ 716280 h 1386840"/>
                  <a:gd name="connsiteX9" fmla="*/ 1630680 w 2545080"/>
                  <a:gd name="connsiteY9" fmla="*/ 1036320 h 1386840"/>
                  <a:gd name="connsiteX10" fmla="*/ 1950720 w 2545080"/>
                  <a:gd name="connsiteY10" fmla="*/ 1173480 h 1386840"/>
                  <a:gd name="connsiteX11" fmla="*/ 2545080 w 2545080"/>
                  <a:gd name="connsiteY11" fmla="*/ 1356360 h 1386840"/>
                  <a:gd name="connsiteX0" fmla="*/ 0 w 2545080"/>
                  <a:gd name="connsiteY0" fmla="*/ 1386840 h 1386840"/>
                  <a:gd name="connsiteX1" fmla="*/ 121920 w 2545080"/>
                  <a:gd name="connsiteY1" fmla="*/ 1341120 h 1386840"/>
                  <a:gd name="connsiteX2" fmla="*/ 243840 w 2545080"/>
                  <a:gd name="connsiteY2" fmla="*/ 1188720 h 1386840"/>
                  <a:gd name="connsiteX3" fmla="*/ 381000 w 2545080"/>
                  <a:gd name="connsiteY3" fmla="*/ 792480 h 1386840"/>
                  <a:gd name="connsiteX4" fmla="*/ 563880 w 2545080"/>
                  <a:gd name="connsiteY4" fmla="*/ 213360 h 1386840"/>
                  <a:gd name="connsiteX5" fmla="*/ 731520 w 2545080"/>
                  <a:gd name="connsiteY5" fmla="*/ 0 h 1386840"/>
                  <a:gd name="connsiteX6" fmla="*/ 899160 w 2545080"/>
                  <a:gd name="connsiteY6" fmla="*/ 121920 h 1386840"/>
                  <a:gd name="connsiteX7" fmla="*/ 975360 w 2545080"/>
                  <a:gd name="connsiteY7" fmla="*/ 411480 h 1386840"/>
                  <a:gd name="connsiteX8" fmla="*/ 1249680 w 2545080"/>
                  <a:gd name="connsiteY8" fmla="*/ 716280 h 1386840"/>
                  <a:gd name="connsiteX9" fmla="*/ 1630680 w 2545080"/>
                  <a:gd name="connsiteY9" fmla="*/ 1036320 h 1386840"/>
                  <a:gd name="connsiteX10" fmla="*/ 1950720 w 2545080"/>
                  <a:gd name="connsiteY10" fmla="*/ 1173480 h 1386840"/>
                  <a:gd name="connsiteX11" fmla="*/ 2545080 w 2545080"/>
                  <a:gd name="connsiteY11" fmla="*/ 1356360 h 13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5080" h="1386840">
                    <a:moveTo>
                      <a:pt x="0" y="1386840"/>
                    </a:moveTo>
                    <a:lnTo>
                      <a:pt x="121920" y="1341120"/>
                    </a:lnTo>
                    <a:lnTo>
                      <a:pt x="243840" y="1188720"/>
                    </a:lnTo>
                    <a:lnTo>
                      <a:pt x="381000" y="792480"/>
                    </a:lnTo>
                    <a:lnTo>
                      <a:pt x="563880" y="213360"/>
                    </a:lnTo>
                    <a:lnTo>
                      <a:pt x="731520" y="0"/>
                    </a:lnTo>
                    <a:lnTo>
                      <a:pt x="899160" y="121920"/>
                    </a:lnTo>
                    <a:lnTo>
                      <a:pt x="975360" y="411480"/>
                    </a:lnTo>
                    <a:lnTo>
                      <a:pt x="1249680" y="716280"/>
                    </a:lnTo>
                    <a:lnTo>
                      <a:pt x="1630680" y="1036320"/>
                    </a:lnTo>
                    <a:lnTo>
                      <a:pt x="1950720" y="1173480"/>
                    </a:lnTo>
                    <a:lnTo>
                      <a:pt x="2545080" y="135636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6705600" y="2743795"/>
                <a:ext cx="2240280" cy="1402080"/>
              </a:xfrm>
              <a:custGeom>
                <a:avLst/>
                <a:gdLst>
                  <a:gd name="connsiteX0" fmla="*/ 0 w 2545080"/>
                  <a:gd name="connsiteY0" fmla="*/ 1341120 h 1341120"/>
                  <a:gd name="connsiteX1" fmla="*/ 198120 w 2545080"/>
                  <a:gd name="connsiteY1" fmla="*/ 1325880 h 1341120"/>
                  <a:gd name="connsiteX2" fmla="*/ 335280 w 2545080"/>
                  <a:gd name="connsiteY2" fmla="*/ 1127760 h 1341120"/>
                  <a:gd name="connsiteX3" fmla="*/ 502920 w 2545080"/>
                  <a:gd name="connsiteY3" fmla="*/ 56388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98120 w 2545080"/>
                  <a:gd name="connsiteY1" fmla="*/ 1325880 h 1341120"/>
                  <a:gd name="connsiteX2" fmla="*/ 335280 w 2545080"/>
                  <a:gd name="connsiteY2" fmla="*/ 112776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98120 w 2545080"/>
                  <a:gd name="connsiteY1" fmla="*/ 1325880 h 1341120"/>
                  <a:gd name="connsiteX2" fmla="*/ 243840 w 2545080"/>
                  <a:gd name="connsiteY2" fmla="*/ 114300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545080"/>
                  <a:gd name="connsiteY0" fmla="*/ 1341120 h 1341120"/>
                  <a:gd name="connsiteX1" fmla="*/ 121920 w 2545080"/>
                  <a:gd name="connsiteY1" fmla="*/ 1295400 h 1341120"/>
                  <a:gd name="connsiteX2" fmla="*/ 243840 w 2545080"/>
                  <a:gd name="connsiteY2" fmla="*/ 1143000 h 1341120"/>
                  <a:gd name="connsiteX3" fmla="*/ 381000 w 2545080"/>
                  <a:gd name="connsiteY3" fmla="*/ 746760 h 1341120"/>
                  <a:gd name="connsiteX4" fmla="*/ 563880 w 2545080"/>
                  <a:gd name="connsiteY4" fmla="*/ 167640 h 1341120"/>
                  <a:gd name="connsiteX5" fmla="*/ 716280 w 2545080"/>
                  <a:gd name="connsiteY5" fmla="*/ 0 h 1341120"/>
                  <a:gd name="connsiteX6" fmla="*/ 853440 w 2545080"/>
                  <a:gd name="connsiteY6" fmla="*/ 91440 h 1341120"/>
                  <a:gd name="connsiteX7" fmla="*/ 975360 w 2545080"/>
                  <a:gd name="connsiteY7" fmla="*/ 365760 h 1341120"/>
                  <a:gd name="connsiteX8" fmla="*/ 1249680 w 2545080"/>
                  <a:gd name="connsiteY8" fmla="*/ 670560 h 1341120"/>
                  <a:gd name="connsiteX9" fmla="*/ 1630680 w 2545080"/>
                  <a:gd name="connsiteY9" fmla="*/ 990600 h 1341120"/>
                  <a:gd name="connsiteX10" fmla="*/ 1950720 w 2545080"/>
                  <a:gd name="connsiteY10" fmla="*/ 1127760 h 1341120"/>
                  <a:gd name="connsiteX11" fmla="*/ 2545080 w 2545080"/>
                  <a:gd name="connsiteY11" fmla="*/ 1310640 h 1341120"/>
                  <a:gd name="connsiteX0" fmla="*/ 0 w 2240280"/>
                  <a:gd name="connsiteY0" fmla="*/ 1341120 h 1341120"/>
                  <a:gd name="connsiteX1" fmla="*/ 121920 w 2240280"/>
                  <a:gd name="connsiteY1" fmla="*/ 1295400 h 1341120"/>
                  <a:gd name="connsiteX2" fmla="*/ 243840 w 2240280"/>
                  <a:gd name="connsiteY2" fmla="*/ 1143000 h 1341120"/>
                  <a:gd name="connsiteX3" fmla="*/ 381000 w 2240280"/>
                  <a:gd name="connsiteY3" fmla="*/ 746760 h 1341120"/>
                  <a:gd name="connsiteX4" fmla="*/ 563880 w 2240280"/>
                  <a:gd name="connsiteY4" fmla="*/ 167640 h 1341120"/>
                  <a:gd name="connsiteX5" fmla="*/ 716280 w 2240280"/>
                  <a:gd name="connsiteY5" fmla="*/ 0 h 1341120"/>
                  <a:gd name="connsiteX6" fmla="*/ 853440 w 2240280"/>
                  <a:gd name="connsiteY6" fmla="*/ 91440 h 1341120"/>
                  <a:gd name="connsiteX7" fmla="*/ 975360 w 2240280"/>
                  <a:gd name="connsiteY7" fmla="*/ 365760 h 1341120"/>
                  <a:gd name="connsiteX8" fmla="*/ 1249680 w 2240280"/>
                  <a:gd name="connsiteY8" fmla="*/ 670560 h 1341120"/>
                  <a:gd name="connsiteX9" fmla="*/ 1630680 w 2240280"/>
                  <a:gd name="connsiteY9" fmla="*/ 990600 h 1341120"/>
                  <a:gd name="connsiteX10" fmla="*/ 1950720 w 2240280"/>
                  <a:gd name="connsiteY10" fmla="*/ 1127760 h 1341120"/>
                  <a:gd name="connsiteX11" fmla="*/ 2240280 w 2240280"/>
                  <a:gd name="connsiteY11" fmla="*/ 1280160 h 1341120"/>
                  <a:gd name="connsiteX0" fmla="*/ 0 w 2240280"/>
                  <a:gd name="connsiteY0" fmla="*/ 1341120 h 1341120"/>
                  <a:gd name="connsiteX1" fmla="*/ 121920 w 2240280"/>
                  <a:gd name="connsiteY1" fmla="*/ 1295400 h 1341120"/>
                  <a:gd name="connsiteX2" fmla="*/ 243840 w 2240280"/>
                  <a:gd name="connsiteY2" fmla="*/ 1143000 h 1341120"/>
                  <a:gd name="connsiteX3" fmla="*/ 381000 w 2240280"/>
                  <a:gd name="connsiteY3" fmla="*/ 746760 h 1341120"/>
                  <a:gd name="connsiteX4" fmla="*/ 563880 w 2240280"/>
                  <a:gd name="connsiteY4" fmla="*/ 167640 h 1341120"/>
                  <a:gd name="connsiteX5" fmla="*/ 716280 w 2240280"/>
                  <a:gd name="connsiteY5" fmla="*/ 0 h 1341120"/>
                  <a:gd name="connsiteX6" fmla="*/ 853440 w 2240280"/>
                  <a:gd name="connsiteY6" fmla="*/ 91440 h 1341120"/>
                  <a:gd name="connsiteX7" fmla="*/ 1021080 w 2240280"/>
                  <a:gd name="connsiteY7" fmla="*/ 213360 h 1341120"/>
                  <a:gd name="connsiteX8" fmla="*/ 1249680 w 2240280"/>
                  <a:gd name="connsiteY8" fmla="*/ 670560 h 1341120"/>
                  <a:gd name="connsiteX9" fmla="*/ 1630680 w 2240280"/>
                  <a:gd name="connsiteY9" fmla="*/ 990600 h 1341120"/>
                  <a:gd name="connsiteX10" fmla="*/ 1950720 w 2240280"/>
                  <a:gd name="connsiteY10" fmla="*/ 1127760 h 1341120"/>
                  <a:gd name="connsiteX11" fmla="*/ 2240280 w 2240280"/>
                  <a:gd name="connsiteY11" fmla="*/ 1280160 h 1341120"/>
                  <a:gd name="connsiteX0" fmla="*/ 0 w 2240280"/>
                  <a:gd name="connsiteY0" fmla="*/ 1341120 h 1341120"/>
                  <a:gd name="connsiteX1" fmla="*/ 121920 w 2240280"/>
                  <a:gd name="connsiteY1" fmla="*/ 1295400 h 1341120"/>
                  <a:gd name="connsiteX2" fmla="*/ 243840 w 2240280"/>
                  <a:gd name="connsiteY2" fmla="*/ 1143000 h 1341120"/>
                  <a:gd name="connsiteX3" fmla="*/ 381000 w 2240280"/>
                  <a:gd name="connsiteY3" fmla="*/ 746760 h 1341120"/>
                  <a:gd name="connsiteX4" fmla="*/ 563880 w 2240280"/>
                  <a:gd name="connsiteY4" fmla="*/ 167640 h 1341120"/>
                  <a:gd name="connsiteX5" fmla="*/ 716280 w 2240280"/>
                  <a:gd name="connsiteY5" fmla="*/ 0 h 1341120"/>
                  <a:gd name="connsiteX6" fmla="*/ 899160 w 2240280"/>
                  <a:gd name="connsiteY6" fmla="*/ 30480 h 1341120"/>
                  <a:gd name="connsiteX7" fmla="*/ 1021080 w 2240280"/>
                  <a:gd name="connsiteY7" fmla="*/ 213360 h 1341120"/>
                  <a:gd name="connsiteX8" fmla="*/ 1249680 w 2240280"/>
                  <a:gd name="connsiteY8" fmla="*/ 670560 h 1341120"/>
                  <a:gd name="connsiteX9" fmla="*/ 1630680 w 2240280"/>
                  <a:gd name="connsiteY9" fmla="*/ 990600 h 1341120"/>
                  <a:gd name="connsiteX10" fmla="*/ 1950720 w 2240280"/>
                  <a:gd name="connsiteY10" fmla="*/ 1127760 h 1341120"/>
                  <a:gd name="connsiteX11" fmla="*/ 2240280 w 2240280"/>
                  <a:gd name="connsiteY11" fmla="*/ 1280160 h 1341120"/>
                  <a:gd name="connsiteX0" fmla="*/ 0 w 2240280"/>
                  <a:gd name="connsiteY0" fmla="*/ 1402080 h 1402080"/>
                  <a:gd name="connsiteX1" fmla="*/ 121920 w 2240280"/>
                  <a:gd name="connsiteY1" fmla="*/ 1356360 h 1402080"/>
                  <a:gd name="connsiteX2" fmla="*/ 243840 w 2240280"/>
                  <a:gd name="connsiteY2" fmla="*/ 1203960 h 1402080"/>
                  <a:gd name="connsiteX3" fmla="*/ 381000 w 2240280"/>
                  <a:gd name="connsiteY3" fmla="*/ 807720 h 1402080"/>
                  <a:gd name="connsiteX4" fmla="*/ 563880 w 2240280"/>
                  <a:gd name="connsiteY4" fmla="*/ 228600 h 1402080"/>
                  <a:gd name="connsiteX5" fmla="*/ 731520 w 2240280"/>
                  <a:gd name="connsiteY5" fmla="*/ 0 h 1402080"/>
                  <a:gd name="connsiteX6" fmla="*/ 899160 w 2240280"/>
                  <a:gd name="connsiteY6" fmla="*/ 91440 h 1402080"/>
                  <a:gd name="connsiteX7" fmla="*/ 1021080 w 2240280"/>
                  <a:gd name="connsiteY7" fmla="*/ 274320 h 1402080"/>
                  <a:gd name="connsiteX8" fmla="*/ 1249680 w 2240280"/>
                  <a:gd name="connsiteY8" fmla="*/ 731520 h 1402080"/>
                  <a:gd name="connsiteX9" fmla="*/ 1630680 w 2240280"/>
                  <a:gd name="connsiteY9" fmla="*/ 1051560 h 1402080"/>
                  <a:gd name="connsiteX10" fmla="*/ 1950720 w 2240280"/>
                  <a:gd name="connsiteY10" fmla="*/ 1188720 h 1402080"/>
                  <a:gd name="connsiteX11" fmla="*/ 2240280 w 2240280"/>
                  <a:gd name="connsiteY11" fmla="*/ 134112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0280" h="1402080">
                    <a:moveTo>
                      <a:pt x="0" y="1402080"/>
                    </a:moveTo>
                    <a:lnTo>
                      <a:pt x="121920" y="1356360"/>
                    </a:lnTo>
                    <a:lnTo>
                      <a:pt x="243840" y="1203960"/>
                    </a:lnTo>
                    <a:lnTo>
                      <a:pt x="381000" y="807720"/>
                    </a:lnTo>
                    <a:lnTo>
                      <a:pt x="563880" y="228600"/>
                    </a:lnTo>
                    <a:lnTo>
                      <a:pt x="731520" y="0"/>
                    </a:lnTo>
                    <a:lnTo>
                      <a:pt x="899160" y="91440"/>
                    </a:lnTo>
                    <a:lnTo>
                      <a:pt x="1021080" y="274320"/>
                    </a:lnTo>
                    <a:lnTo>
                      <a:pt x="1249680" y="731520"/>
                    </a:lnTo>
                    <a:lnTo>
                      <a:pt x="1630680" y="1051560"/>
                    </a:lnTo>
                    <a:lnTo>
                      <a:pt x="1950720" y="1188720"/>
                    </a:lnTo>
                    <a:lnTo>
                      <a:pt x="2240280" y="134112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8661176" y="2423755"/>
                <a:ext cx="482824" cy="307777"/>
              </a:xfrm>
              <a:prstGeom prst="rect">
                <a:avLst/>
              </a:prstGeom>
              <a:noFill/>
            </p:spPr>
            <p:txBody>
              <a:bodyPr wrap="none" rtlCol="0">
                <a:spAutoFit/>
              </a:bodyPr>
              <a:lstStyle/>
              <a:p>
                <a:r>
                  <a:rPr lang="en-US" sz="1400" dirty="0" smtClean="0"/>
                  <a:t>240</a:t>
                </a:r>
                <a:endParaRPr lang="en-US" sz="1400" dirty="0"/>
              </a:p>
            </p:txBody>
          </p:sp>
          <p:sp>
            <p:nvSpPr>
              <p:cNvPr id="41" name="Freeform 40"/>
              <p:cNvSpPr/>
              <p:nvPr/>
            </p:nvSpPr>
            <p:spPr>
              <a:xfrm>
                <a:off x="7376160" y="2774275"/>
                <a:ext cx="1615440" cy="1325880"/>
              </a:xfrm>
              <a:custGeom>
                <a:avLst/>
                <a:gdLst>
                  <a:gd name="connsiteX0" fmla="*/ 0 w 1615440"/>
                  <a:gd name="connsiteY0" fmla="*/ 1325880 h 1325880"/>
                  <a:gd name="connsiteX1" fmla="*/ 304800 w 1615440"/>
                  <a:gd name="connsiteY1" fmla="*/ 1295400 h 1325880"/>
                  <a:gd name="connsiteX2" fmla="*/ 548640 w 1615440"/>
                  <a:gd name="connsiteY2" fmla="*/ 1066800 h 1325880"/>
                  <a:gd name="connsiteX3" fmla="*/ 762000 w 1615440"/>
                  <a:gd name="connsiteY3" fmla="*/ 579120 h 1325880"/>
                  <a:gd name="connsiteX4" fmla="*/ 914400 w 1615440"/>
                  <a:gd name="connsiteY4" fmla="*/ 121920 h 1325880"/>
                  <a:gd name="connsiteX5" fmla="*/ 990600 w 1615440"/>
                  <a:gd name="connsiteY5" fmla="*/ 0 h 1325880"/>
                  <a:gd name="connsiteX6" fmla="*/ 1158240 w 1615440"/>
                  <a:gd name="connsiteY6" fmla="*/ 15240 h 1325880"/>
                  <a:gd name="connsiteX7" fmla="*/ 1264920 w 1615440"/>
                  <a:gd name="connsiteY7" fmla="*/ 182880 h 1325880"/>
                  <a:gd name="connsiteX8" fmla="*/ 1386840 w 1615440"/>
                  <a:gd name="connsiteY8" fmla="*/ 426720 h 1325880"/>
                  <a:gd name="connsiteX9" fmla="*/ 1615440 w 1615440"/>
                  <a:gd name="connsiteY9" fmla="*/ 67056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5440" h="1325880">
                    <a:moveTo>
                      <a:pt x="0" y="1325880"/>
                    </a:moveTo>
                    <a:lnTo>
                      <a:pt x="304800" y="1295400"/>
                    </a:lnTo>
                    <a:lnTo>
                      <a:pt x="548640" y="1066800"/>
                    </a:lnTo>
                    <a:lnTo>
                      <a:pt x="762000" y="579120"/>
                    </a:lnTo>
                    <a:lnTo>
                      <a:pt x="914400" y="121920"/>
                    </a:lnTo>
                    <a:lnTo>
                      <a:pt x="990600" y="0"/>
                    </a:lnTo>
                    <a:lnTo>
                      <a:pt x="1158240" y="15240"/>
                    </a:lnTo>
                    <a:lnTo>
                      <a:pt x="1264920" y="182880"/>
                    </a:lnTo>
                    <a:lnTo>
                      <a:pt x="1386840" y="426720"/>
                    </a:lnTo>
                    <a:lnTo>
                      <a:pt x="1615440" y="67056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41"/>
            <p:cNvSpPr/>
            <p:nvPr/>
          </p:nvSpPr>
          <p:spPr>
            <a:xfrm>
              <a:off x="3312830" y="1392029"/>
              <a:ext cx="3657600" cy="775305"/>
            </a:xfrm>
            <a:custGeom>
              <a:avLst/>
              <a:gdLst>
                <a:gd name="connsiteX0" fmla="*/ 0 w 3657600"/>
                <a:gd name="connsiteY0" fmla="*/ 1082040 h 1082040"/>
                <a:gd name="connsiteX1" fmla="*/ 883920 w 3657600"/>
                <a:gd name="connsiteY1" fmla="*/ 594360 h 1082040"/>
                <a:gd name="connsiteX2" fmla="*/ 1920240 w 3657600"/>
                <a:gd name="connsiteY2" fmla="*/ 0 h 1082040"/>
                <a:gd name="connsiteX3" fmla="*/ 3657600 w 3657600"/>
                <a:gd name="connsiteY3" fmla="*/ 0 h 1082040"/>
                <a:gd name="connsiteX4" fmla="*/ 3657600 w 3657600"/>
                <a:gd name="connsiteY4" fmla="*/ 274320 h 1082040"/>
                <a:gd name="connsiteX0" fmla="*/ 0 w 3657600"/>
                <a:gd name="connsiteY0" fmla="*/ 1082040 h 1082040"/>
                <a:gd name="connsiteX1" fmla="*/ 883920 w 3657600"/>
                <a:gd name="connsiteY1" fmla="*/ 594360 h 1082040"/>
                <a:gd name="connsiteX2" fmla="*/ 1920240 w 3657600"/>
                <a:gd name="connsiteY2" fmla="*/ 0 h 1082040"/>
                <a:gd name="connsiteX3" fmla="*/ 3657600 w 3657600"/>
                <a:gd name="connsiteY3" fmla="*/ 0 h 1082040"/>
                <a:gd name="connsiteX4" fmla="*/ 3657600 w 3657600"/>
                <a:gd name="connsiteY4" fmla="*/ 487014 h 108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1082040">
                  <a:moveTo>
                    <a:pt x="0" y="1082040"/>
                  </a:moveTo>
                  <a:lnTo>
                    <a:pt x="883920" y="594360"/>
                  </a:lnTo>
                  <a:lnTo>
                    <a:pt x="1920240" y="0"/>
                  </a:lnTo>
                  <a:lnTo>
                    <a:pt x="3657600" y="0"/>
                  </a:lnTo>
                  <a:lnTo>
                    <a:pt x="3657600" y="487014"/>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573163" y="4988909"/>
              <a:ext cx="104273" cy="937851"/>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a:off x="5756043" y="4988909"/>
              <a:ext cx="104273" cy="937851"/>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173"/>
            <p:cNvSpPr/>
            <p:nvPr/>
          </p:nvSpPr>
          <p:spPr>
            <a:xfrm>
              <a:off x="5938924" y="5570710"/>
              <a:ext cx="101420" cy="35605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a:off x="6091324" y="5570710"/>
              <a:ext cx="101420" cy="35605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a:off x="7356243" y="5004149"/>
              <a:ext cx="104273" cy="937851"/>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a:off x="7539123" y="5004149"/>
              <a:ext cx="104273" cy="937851"/>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a:off x="7722004" y="5122406"/>
              <a:ext cx="101420" cy="81959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7874404" y="5122406"/>
              <a:ext cx="101420" cy="81959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4947082" y="4392375"/>
              <a:ext cx="577402" cy="461665"/>
            </a:xfrm>
            <a:prstGeom prst="rect">
              <a:avLst/>
            </a:prstGeom>
          </p:spPr>
          <p:txBody>
            <a:bodyPr wrap="none">
              <a:spAutoFit/>
            </a:bodyPr>
            <a:lstStyle/>
            <a:p>
              <a:r>
                <a:rPr lang="en-US" sz="2400" b="1" dirty="0" smtClean="0"/>
                <a:t>(c)</a:t>
              </a:r>
              <a:endParaRPr lang="en-US" sz="2400" b="1" dirty="0"/>
            </a:p>
          </p:txBody>
        </p:sp>
        <p:sp>
          <p:nvSpPr>
            <p:cNvPr id="185" name="TextBox 184"/>
            <p:cNvSpPr txBox="1"/>
            <p:nvPr/>
          </p:nvSpPr>
          <p:spPr>
            <a:xfrm>
              <a:off x="5561495" y="4392375"/>
              <a:ext cx="2642711" cy="461665"/>
            </a:xfrm>
            <a:prstGeom prst="rect">
              <a:avLst/>
            </a:prstGeom>
            <a:noFill/>
          </p:spPr>
          <p:txBody>
            <a:bodyPr wrap="none" rtlCol="0">
              <a:spAutoFit/>
            </a:bodyPr>
            <a:lstStyle/>
            <a:p>
              <a:r>
                <a:rPr lang="en-US" sz="2400" b="1" dirty="0" smtClean="0"/>
                <a:t>Variable binning </a:t>
              </a:r>
              <a:endParaRPr lang="en-US" sz="2400" b="1" dirty="0"/>
            </a:p>
          </p:txBody>
        </p:sp>
        <p:sp>
          <p:nvSpPr>
            <p:cNvPr id="2" name="Right Arrow 1"/>
            <p:cNvSpPr/>
            <p:nvPr/>
          </p:nvSpPr>
          <p:spPr>
            <a:xfrm>
              <a:off x="6416345" y="5312806"/>
              <a:ext cx="670560" cy="350029"/>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79300" y="5965742"/>
              <a:ext cx="1130438" cy="338554"/>
            </a:xfrm>
            <a:prstGeom prst="rect">
              <a:avLst/>
            </a:prstGeom>
            <a:noFill/>
          </p:spPr>
          <p:txBody>
            <a:bodyPr wrap="none" rtlCol="0">
              <a:spAutoFit/>
            </a:bodyPr>
            <a:lstStyle/>
            <a:p>
              <a:r>
                <a:rPr lang="en-US" sz="1600" b="1" dirty="0"/>
                <a:t>e</a:t>
              </a:r>
              <a:r>
                <a:rPr lang="en-US" sz="1600" b="1" dirty="0" smtClean="0"/>
                <a:t>ven bins</a:t>
              </a:r>
              <a:endParaRPr lang="en-US" sz="1600" b="1" dirty="0"/>
            </a:p>
          </p:txBody>
        </p:sp>
        <p:sp>
          <p:nvSpPr>
            <p:cNvPr id="148" name="TextBox 147"/>
            <p:cNvSpPr txBox="1"/>
            <p:nvPr/>
          </p:nvSpPr>
          <p:spPr>
            <a:xfrm>
              <a:off x="7097259" y="5965742"/>
              <a:ext cx="1139606" cy="584775"/>
            </a:xfrm>
            <a:prstGeom prst="rect">
              <a:avLst/>
            </a:prstGeom>
            <a:noFill/>
          </p:spPr>
          <p:txBody>
            <a:bodyPr wrap="square" rtlCol="0">
              <a:spAutoFit/>
            </a:bodyPr>
            <a:lstStyle/>
            <a:p>
              <a:pPr algn="ctr"/>
              <a:r>
                <a:rPr lang="en-US" sz="1600" b="1" dirty="0"/>
                <a:t>l</a:t>
              </a:r>
              <a:r>
                <a:rPr lang="en-US" sz="1600" b="1" dirty="0" smtClean="0"/>
                <a:t>arger “red” bin</a:t>
              </a:r>
              <a:endParaRPr lang="en-US" sz="1600" b="1" dirty="0"/>
            </a:p>
          </p:txBody>
        </p:sp>
      </p:grpSp>
    </p:spTree>
    <p:custDataLst>
      <p:tags r:id="rId1"/>
    </p:custDataLst>
    <p:extLst>
      <p:ext uri="{BB962C8B-B14F-4D97-AF65-F5344CB8AC3E}">
        <p14:creationId xmlns:p14="http://schemas.microsoft.com/office/powerpoint/2010/main" val="329816126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561372" cy="461665"/>
          </a:xfrm>
          <a:prstGeom prst="rect">
            <a:avLst/>
          </a:prstGeom>
          <a:noFill/>
        </p:spPr>
        <p:txBody>
          <a:bodyPr wrap="none" rtlCol="0">
            <a:spAutoFit/>
          </a:bodyPr>
          <a:lstStyle/>
          <a:p>
            <a:r>
              <a:rPr lang="en-US" sz="2400" dirty="0" smtClean="0"/>
              <a:t>(a)</a:t>
            </a:r>
            <a:endParaRPr lang="en-US" sz="2400" dirty="0"/>
          </a:p>
        </p:txBody>
      </p:sp>
      <p:sp>
        <p:nvSpPr>
          <p:cNvPr id="3" name="TextBox 2"/>
          <p:cNvSpPr txBox="1"/>
          <p:nvPr/>
        </p:nvSpPr>
        <p:spPr>
          <a:xfrm>
            <a:off x="381000" y="2514600"/>
            <a:ext cx="561372" cy="461665"/>
          </a:xfrm>
          <a:prstGeom prst="rect">
            <a:avLst/>
          </a:prstGeom>
          <a:noFill/>
        </p:spPr>
        <p:txBody>
          <a:bodyPr wrap="none" rtlCol="0">
            <a:spAutoFit/>
          </a:bodyPr>
          <a:lstStyle/>
          <a:p>
            <a:r>
              <a:rPr lang="en-US" sz="2400" dirty="0" smtClean="0"/>
              <a:t>(b)</a:t>
            </a:r>
            <a:endParaRPr lang="en-US" sz="2400" dirty="0"/>
          </a:p>
        </p:txBody>
      </p:sp>
      <p:sp>
        <p:nvSpPr>
          <p:cNvPr id="4" name="TextBox 3"/>
          <p:cNvSpPr txBox="1"/>
          <p:nvPr/>
        </p:nvSpPr>
        <p:spPr>
          <a:xfrm>
            <a:off x="381000" y="4724400"/>
            <a:ext cx="561372" cy="461665"/>
          </a:xfrm>
          <a:prstGeom prst="rect">
            <a:avLst/>
          </a:prstGeom>
          <a:noFill/>
        </p:spPr>
        <p:txBody>
          <a:bodyPr wrap="none" rtlCol="0">
            <a:spAutoFit/>
          </a:bodyPr>
          <a:lstStyle/>
          <a:p>
            <a:r>
              <a:rPr lang="en-US" sz="2400" dirty="0" smtClean="0"/>
              <a:t>(c)</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898325446"/>
              </p:ext>
            </p:extLst>
          </p:nvPr>
        </p:nvGraphicFramePr>
        <p:xfrm>
          <a:off x="1143000" y="381000"/>
          <a:ext cx="4038600" cy="1854200"/>
        </p:xfrm>
        <a:graphic>
          <a:graphicData uri="http://schemas.openxmlformats.org/drawingml/2006/table">
            <a:tbl>
              <a:tblPr firstRow="1" bandRow="1">
                <a:tableStyleId>{073A0DAA-6AF3-43AB-8588-CEC1D06C72B9}</a:tableStyleId>
              </a:tblPr>
              <a:tblGrid>
                <a:gridCol w="990600"/>
                <a:gridCol w="1447800"/>
                <a:gridCol w="1600200"/>
              </a:tblGrid>
              <a:tr h="370840">
                <a:tc>
                  <a:txBody>
                    <a:bodyPr/>
                    <a:lstStyle/>
                    <a:p>
                      <a:endParaRPr lang="en-US" dirty="0"/>
                    </a:p>
                  </a:txBody>
                  <a:tcPr>
                    <a:noFill/>
                  </a:tcPr>
                </a:tc>
                <a:tc>
                  <a:txBody>
                    <a:bodyPr/>
                    <a:lstStyle/>
                    <a:p>
                      <a:pPr algn="ctr"/>
                      <a:r>
                        <a:rPr lang="en-US" dirty="0" smtClean="0"/>
                        <a:t>Q sample</a:t>
                      </a:r>
                      <a:endParaRPr lang="en-US" dirty="0"/>
                    </a:p>
                  </a:txBody>
                  <a:tcPr/>
                </a:tc>
                <a:tc>
                  <a:txBody>
                    <a:bodyPr/>
                    <a:lstStyle/>
                    <a:p>
                      <a:pPr algn="ctr"/>
                      <a:r>
                        <a:rPr lang="en-US" dirty="0" smtClean="0"/>
                        <a:t>K sample</a:t>
                      </a:r>
                      <a:endParaRPr lang="en-US" dirty="0"/>
                    </a:p>
                  </a:txBody>
                  <a:tcPr/>
                </a:tc>
              </a:tr>
              <a:tr h="370840">
                <a:tc>
                  <a:txBody>
                    <a:bodyPr/>
                    <a:lstStyle/>
                    <a:p>
                      <a:r>
                        <a:rPr lang="en-US" sz="1600" dirty="0" smtClean="0"/>
                        <a:t>Locus 1</a:t>
                      </a:r>
                      <a:endParaRPr lang="en-US" sz="1600" dirty="0"/>
                    </a:p>
                  </a:txBody>
                  <a:tcPr/>
                </a:tc>
                <a:tc>
                  <a:txBody>
                    <a:bodyPr/>
                    <a:lstStyle/>
                    <a:p>
                      <a:pPr algn="ctr"/>
                      <a:r>
                        <a:rPr lang="en-US" dirty="0" smtClean="0"/>
                        <a:t>12,14</a:t>
                      </a:r>
                      <a:endParaRPr lang="en-US" dirty="0"/>
                    </a:p>
                  </a:txBody>
                  <a:tcPr/>
                </a:tc>
                <a:tc>
                  <a:txBody>
                    <a:bodyPr/>
                    <a:lstStyle/>
                    <a:p>
                      <a:pPr algn="ctr"/>
                      <a:r>
                        <a:rPr lang="en-US" dirty="0" smtClean="0"/>
                        <a:t>12,14</a:t>
                      </a:r>
                      <a:endParaRPr lang="en-US" dirty="0"/>
                    </a:p>
                  </a:txBody>
                  <a:tcPr/>
                </a:tc>
              </a:tr>
              <a:tr h="370840">
                <a:tc>
                  <a:txBody>
                    <a:bodyPr/>
                    <a:lstStyle/>
                    <a:p>
                      <a:r>
                        <a:rPr lang="en-US" sz="1600" dirty="0" smtClean="0"/>
                        <a:t>Locus 2</a:t>
                      </a:r>
                      <a:endParaRPr lang="en-US" sz="1600" dirty="0"/>
                    </a:p>
                  </a:txBody>
                  <a:tcPr/>
                </a:tc>
                <a:tc>
                  <a:txBody>
                    <a:bodyPr/>
                    <a:lstStyle/>
                    <a:p>
                      <a:pPr algn="ctr"/>
                      <a:r>
                        <a:rPr lang="en-US" dirty="0" smtClean="0"/>
                        <a:t>13,13</a:t>
                      </a:r>
                      <a:endParaRPr lang="en-US" dirty="0"/>
                    </a:p>
                  </a:txBody>
                  <a:tcPr/>
                </a:tc>
                <a:tc>
                  <a:txBody>
                    <a:bodyPr/>
                    <a:lstStyle/>
                    <a:p>
                      <a:pPr algn="ctr"/>
                      <a:r>
                        <a:rPr lang="en-US" dirty="0" smtClean="0"/>
                        <a:t>13,13</a:t>
                      </a:r>
                      <a:endParaRPr lang="en-US" dirty="0"/>
                    </a:p>
                  </a:txBody>
                  <a:tcPr/>
                </a:tc>
              </a:tr>
              <a:tr h="370840">
                <a:tc>
                  <a:txBody>
                    <a:bodyPr/>
                    <a:lstStyle/>
                    <a:p>
                      <a:r>
                        <a:rPr lang="en-US" sz="1600" dirty="0" smtClean="0"/>
                        <a:t>Locus 3</a:t>
                      </a:r>
                      <a:endParaRPr lang="en-US" sz="1600" dirty="0"/>
                    </a:p>
                  </a:txBody>
                  <a:tcPr/>
                </a:tc>
                <a:tc>
                  <a:txBody>
                    <a:bodyPr/>
                    <a:lstStyle/>
                    <a:p>
                      <a:pPr algn="ctr"/>
                      <a:r>
                        <a:rPr lang="en-US" dirty="0" smtClean="0"/>
                        <a:t>8,10</a:t>
                      </a:r>
                      <a:endParaRPr lang="en-US" dirty="0"/>
                    </a:p>
                  </a:txBody>
                  <a:tcPr/>
                </a:tc>
                <a:tc>
                  <a:txBody>
                    <a:bodyPr/>
                    <a:lstStyle/>
                    <a:p>
                      <a:pPr algn="ctr"/>
                      <a:r>
                        <a:rPr lang="en-US" dirty="0" smtClean="0"/>
                        <a:t>8,10</a:t>
                      </a:r>
                      <a:endParaRPr lang="en-US" dirty="0"/>
                    </a:p>
                  </a:txBody>
                  <a:tcPr/>
                </a:tc>
              </a:tr>
              <a:tr h="370840">
                <a:tc>
                  <a:txBody>
                    <a:bodyPr/>
                    <a:lstStyle/>
                    <a:p>
                      <a:r>
                        <a:rPr lang="en-US" sz="1600" dirty="0" smtClean="0"/>
                        <a:t>Locus 4</a:t>
                      </a:r>
                      <a:endParaRPr lang="en-US" sz="1600" dirty="0"/>
                    </a:p>
                  </a:txBody>
                  <a:tcPr/>
                </a:tc>
                <a:tc>
                  <a:txBody>
                    <a:bodyPr/>
                    <a:lstStyle/>
                    <a:p>
                      <a:pPr algn="ctr"/>
                      <a:r>
                        <a:rPr lang="en-US" dirty="0" smtClean="0"/>
                        <a:t>14,15</a:t>
                      </a:r>
                      <a:endParaRPr lang="en-US" dirty="0"/>
                    </a:p>
                  </a:txBody>
                  <a:tcPr/>
                </a:tc>
                <a:tc>
                  <a:txBody>
                    <a:bodyPr/>
                    <a:lstStyle/>
                    <a:p>
                      <a:pPr algn="ctr"/>
                      <a:r>
                        <a:rPr lang="en-US" dirty="0" smtClean="0"/>
                        <a:t>14,15</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94730056"/>
              </p:ext>
            </p:extLst>
          </p:nvPr>
        </p:nvGraphicFramePr>
        <p:xfrm>
          <a:off x="1143000" y="2590800"/>
          <a:ext cx="4038600" cy="1854200"/>
        </p:xfrm>
        <a:graphic>
          <a:graphicData uri="http://schemas.openxmlformats.org/drawingml/2006/table">
            <a:tbl>
              <a:tblPr firstRow="1" bandRow="1">
                <a:tableStyleId>{073A0DAA-6AF3-43AB-8588-CEC1D06C72B9}</a:tableStyleId>
              </a:tblPr>
              <a:tblGrid>
                <a:gridCol w="990600"/>
                <a:gridCol w="1447800"/>
                <a:gridCol w="1600200"/>
              </a:tblGrid>
              <a:tr h="370840">
                <a:tc>
                  <a:txBody>
                    <a:bodyPr/>
                    <a:lstStyle/>
                    <a:p>
                      <a:endParaRPr lang="en-US" dirty="0"/>
                    </a:p>
                  </a:txBody>
                  <a:tcPr>
                    <a:noFill/>
                  </a:tcPr>
                </a:tc>
                <a:tc>
                  <a:txBody>
                    <a:bodyPr/>
                    <a:lstStyle/>
                    <a:p>
                      <a:pPr algn="ctr"/>
                      <a:r>
                        <a:rPr lang="en-US" dirty="0" smtClean="0"/>
                        <a:t>Q sample</a:t>
                      </a:r>
                      <a:endParaRPr lang="en-US" dirty="0"/>
                    </a:p>
                  </a:txBody>
                  <a:tcPr/>
                </a:tc>
                <a:tc>
                  <a:txBody>
                    <a:bodyPr/>
                    <a:lstStyle/>
                    <a:p>
                      <a:pPr algn="ctr"/>
                      <a:r>
                        <a:rPr lang="en-US" dirty="0" smtClean="0"/>
                        <a:t>K sample</a:t>
                      </a:r>
                      <a:endParaRPr lang="en-US" dirty="0"/>
                    </a:p>
                  </a:txBody>
                  <a:tcPr/>
                </a:tc>
              </a:tr>
              <a:tr h="370840">
                <a:tc>
                  <a:txBody>
                    <a:bodyPr/>
                    <a:lstStyle/>
                    <a:p>
                      <a:r>
                        <a:rPr lang="en-US" sz="1600" dirty="0" smtClean="0"/>
                        <a:t>Locus 1</a:t>
                      </a:r>
                      <a:endParaRPr lang="en-US" sz="1600" dirty="0"/>
                    </a:p>
                  </a:txBody>
                  <a:tcPr/>
                </a:tc>
                <a:tc>
                  <a:txBody>
                    <a:bodyPr/>
                    <a:lstStyle/>
                    <a:p>
                      <a:pPr algn="ctr"/>
                      <a:r>
                        <a:rPr lang="en-US" dirty="0" smtClean="0"/>
                        <a:t>12,14</a:t>
                      </a:r>
                      <a:endParaRPr lang="en-US" dirty="0"/>
                    </a:p>
                  </a:txBody>
                  <a:tcPr/>
                </a:tc>
                <a:tc>
                  <a:txBody>
                    <a:bodyPr/>
                    <a:lstStyle/>
                    <a:p>
                      <a:pPr algn="ctr"/>
                      <a:r>
                        <a:rPr lang="en-US" dirty="0" smtClean="0"/>
                        <a:t>12,14</a:t>
                      </a:r>
                      <a:endParaRPr lang="en-US" dirty="0"/>
                    </a:p>
                  </a:txBody>
                  <a:tcPr/>
                </a:tc>
              </a:tr>
              <a:tr h="370840">
                <a:tc>
                  <a:txBody>
                    <a:bodyPr/>
                    <a:lstStyle/>
                    <a:p>
                      <a:r>
                        <a:rPr lang="en-US" sz="1600" dirty="0" smtClean="0"/>
                        <a:t>Locus 2</a:t>
                      </a:r>
                      <a:endParaRPr lang="en-US" sz="1600" dirty="0"/>
                    </a:p>
                  </a:txBody>
                  <a:tcPr/>
                </a:tc>
                <a:tc>
                  <a:txBody>
                    <a:bodyPr/>
                    <a:lstStyle/>
                    <a:p>
                      <a:pPr algn="ctr"/>
                      <a:r>
                        <a:rPr lang="en-US" dirty="0" smtClean="0"/>
                        <a:t>13,--</a:t>
                      </a:r>
                      <a:endParaRPr lang="en-US" dirty="0"/>
                    </a:p>
                  </a:txBody>
                  <a:tcPr/>
                </a:tc>
                <a:tc>
                  <a:txBody>
                    <a:bodyPr/>
                    <a:lstStyle/>
                    <a:p>
                      <a:pPr algn="ctr"/>
                      <a:r>
                        <a:rPr lang="en-US" dirty="0" smtClean="0"/>
                        <a:t>13,13</a:t>
                      </a:r>
                      <a:endParaRPr lang="en-US" dirty="0"/>
                    </a:p>
                  </a:txBody>
                  <a:tcPr/>
                </a:tc>
              </a:tr>
              <a:tr h="370840">
                <a:tc>
                  <a:txBody>
                    <a:bodyPr/>
                    <a:lstStyle/>
                    <a:p>
                      <a:r>
                        <a:rPr lang="en-US" sz="1600" dirty="0" smtClean="0"/>
                        <a:t>Locus 3</a:t>
                      </a:r>
                      <a:endParaRPr lang="en-US" sz="1600" dirty="0"/>
                    </a:p>
                  </a:txBody>
                  <a:tcPr/>
                </a:tc>
                <a:tc>
                  <a:txBody>
                    <a:bodyPr/>
                    <a:lstStyle/>
                    <a:p>
                      <a:pPr algn="ctr"/>
                      <a:r>
                        <a:rPr lang="en-US" dirty="0" smtClean="0"/>
                        <a:t>8,10</a:t>
                      </a:r>
                      <a:endParaRPr lang="en-US" dirty="0"/>
                    </a:p>
                  </a:txBody>
                  <a:tcPr/>
                </a:tc>
                <a:tc>
                  <a:txBody>
                    <a:bodyPr/>
                    <a:lstStyle/>
                    <a:p>
                      <a:pPr algn="ctr"/>
                      <a:r>
                        <a:rPr lang="en-US" dirty="0" smtClean="0"/>
                        <a:t>8,10</a:t>
                      </a:r>
                      <a:endParaRPr lang="en-US" dirty="0"/>
                    </a:p>
                  </a:txBody>
                  <a:tcPr/>
                </a:tc>
              </a:tr>
              <a:tr h="370840">
                <a:tc>
                  <a:txBody>
                    <a:bodyPr/>
                    <a:lstStyle/>
                    <a:p>
                      <a:r>
                        <a:rPr lang="en-US" sz="1600" dirty="0" smtClean="0"/>
                        <a:t>Locus 4</a:t>
                      </a:r>
                      <a:endParaRPr lang="en-US" sz="1600" dirty="0"/>
                    </a:p>
                  </a:txBody>
                  <a:tcPr/>
                </a:tc>
                <a:tc>
                  <a:txBody>
                    <a:bodyPr/>
                    <a:lstStyle/>
                    <a:p>
                      <a:pPr algn="ctr"/>
                      <a:r>
                        <a:rPr lang="en-US" dirty="0" smtClean="0"/>
                        <a:t>--</a:t>
                      </a:r>
                      <a:endParaRPr lang="en-US" dirty="0"/>
                    </a:p>
                  </a:txBody>
                  <a:tcPr/>
                </a:tc>
                <a:tc>
                  <a:txBody>
                    <a:bodyPr/>
                    <a:lstStyle/>
                    <a:p>
                      <a:pPr algn="ctr"/>
                      <a:r>
                        <a:rPr lang="en-US" dirty="0" smtClean="0"/>
                        <a:t>14,15</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83503601"/>
              </p:ext>
            </p:extLst>
          </p:nvPr>
        </p:nvGraphicFramePr>
        <p:xfrm>
          <a:off x="1143000" y="4775200"/>
          <a:ext cx="4038600" cy="1854200"/>
        </p:xfrm>
        <a:graphic>
          <a:graphicData uri="http://schemas.openxmlformats.org/drawingml/2006/table">
            <a:tbl>
              <a:tblPr firstRow="1" bandRow="1">
                <a:tableStyleId>{073A0DAA-6AF3-43AB-8588-CEC1D06C72B9}</a:tableStyleId>
              </a:tblPr>
              <a:tblGrid>
                <a:gridCol w="990600"/>
                <a:gridCol w="1447800"/>
                <a:gridCol w="1600200"/>
              </a:tblGrid>
              <a:tr h="370840">
                <a:tc>
                  <a:txBody>
                    <a:bodyPr/>
                    <a:lstStyle/>
                    <a:p>
                      <a:endParaRPr lang="en-US" dirty="0"/>
                    </a:p>
                  </a:txBody>
                  <a:tcPr>
                    <a:noFill/>
                  </a:tcPr>
                </a:tc>
                <a:tc>
                  <a:txBody>
                    <a:bodyPr/>
                    <a:lstStyle/>
                    <a:p>
                      <a:pPr algn="ctr"/>
                      <a:r>
                        <a:rPr lang="en-US" dirty="0" smtClean="0"/>
                        <a:t>Q sample</a:t>
                      </a:r>
                      <a:endParaRPr lang="en-US" dirty="0"/>
                    </a:p>
                  </a:txBody>
                  <a:tcPr/>
                </a:tc>
                <a:tc>
                  <a:txBody>
                    <a:bodyPr/>
                    <a:lstStyle/>
                    <a:p>
                      <a:pPr algn="ctr"/>
                      <a:r>
                        <a:rPr lang="en-US" dirty="0" smtClean="0"/>
                        <a:t>K sample</a:t>
                      </a:r>
                      <a:endParaRPr lang="en-US" dirty="0"/>
                    </a:p>
                  </a:txBody>
                  <a:tcPr/>
                </a:tc>
              </a:tr>
              <a:tr h="370840">
                <a:tc>
                  <a:txBody>
                    <a:bodyPr/>
                    <a:lstStyle/>
                    <a:p>
                      <a:r>
                        <a:rPr lang="en-US" sz="1600" dirty="0" smtClean="0"/>
                        <a:t>Locus 1</a:t>
                      </a:r>
                      <a:endParaRPr lang="en-US" sz="1600" dirty="0"/>
                    </a:p>
                  </a:txBody>
                  <a:tcPr/>
                </a:tc>
                <a:tc>
                  <a:txBody>
                    <a:bodyPr/>
                    <a:lstStyle/>
                    <a:p>
                      <a:pPr algn="ctr"/>
                      <a:r>
                        <a:rPr lang="en-US" dirty="0" smtClean="0"/>
                        <a:t>12,14,15</a:t>
                      </a:r>
                      <a:endParaRPr lang="en-US" dirty="0"/>
                    </a:p>
                  </a:txBody>
                  <a:tcPr/>
                </a:tc>
                <a:tc>
                  <a:txBody>
                    <a:bodyPr/>
                    <a:lstStyle/>
                    <a:p>
                      <a:pPr algn="ctr"/>
                      <a:r>
                        <a:rPr lang="en-US" dirty="0" smtClean="0"/>
                        <a:t>12,14</a:t>
                      </a:r>
                      <a:endParaRPr lang="en-US" dirty="0"/>
                    </a:p>
                  </a:txBody>
                  <a:tcPr/>
                </a:tc>
              </a:tr>
              <a:tr h="370840">
                <a:tc>
                  <a:txBody>
                    <a:bodyPr/>
                    <a:lstStyle/>
                    <a:p>
                      <a:r>
                        <a:rPr lang="en-US" sz="1600" dirty="0" smtClean="0"/>
                        <a:t>Locus 2</a:t>
                      </a:r>
                      <a:endParaRPr lang="en-US" sz="1600" dirty="0"/>
                    </a:p>
                  </a:txBody>
                  <a:tcPr/>
                </a:tc>
                <a:tc>
                  <a:txBody>
                    <a:bodyPr/>
                    <a:lstStyle/>
                    <a:p>
                      <a:pPr algn="ctr"/>
                      <a:r>
                        <a:rPr lang="en-US" dirty="0" smtClean="0"/>
                        <a:t>11,12,13</a:t>
                      </a:r>
                      <a:endParaRPr lang="en-US" dirty="0"/>
                    </a:p>
                  </a:txBody>
                  <a:tcPr/>
                </a:tc>
                <a:tc>
                  <a:txBody>
                    <a:bodyPr/>
                    <a:lstStyle/>
                    <a:p>
                      <a:pPr algn="ctr"/>
                      <a:r>
                        <a:rPr lang="en-US" dirty="0" smtClean="0"/>
                        <a:t>13,13</a:t>
                      </a:r>
                      <a:endParaRPr lang="en-US" dirty="0"/>
                    </a:p>
                  </a:txBody>
                  <a:tcPr/>
                </a:tc>
              </a:tr>
              <a:tr h="370840">
                <a:tc>
                  <a:txBody>
                    <a:bodyPr/>
                    <a:lstStyle/>
                    <a:p>
                      <a:r>
                        <a:rPr lang="en-US" sz="1600" dirty="0" smtClean="0"/>
                        <a:t>Locus 3</a:t>
                      </a:r>
                      <a:endParaRPr lang="en-US" sz="1600" dirty="0"/>
                    </a:p>
                  </a:txBody>
                  <a:tcPr/>
                </a:tc>
                <a:tc>
                  <a:txBody>
                    <a:bodyPr/>
                    <a:lstStyle/>
                    <a:p>
                      <a:pPr algn="ctr"/>
                      <a:r>
                        <a:rPr lang="en-US" dirty="0" smtClean="0"/>
                        <a:t>8,10,11</a:t>
                      </a:r>
                      <a:endParaRPr lang="en-US" dirty="0"/>
                    </a:p>
                  </a:txBody>
                  <a:tcPr/>
                </a:tc>
                <a:tc>
                  <a:txBody>
                    <a:bodyPr/>
                    <a:lstStyle/>
                    <a:p>
                      <a:pPr algn="ctr"/>
                      <a:r>
                        <a:rPr lang="en-US" dirty="0" smtClean="0"/>
                        <a:t>8,10</a:t>
                      </a:r>
                      <a:endParaRPr lang="en-US" dirty="0"/>
                    </a:p>
                  </a:txBody>
                  <a:tcPr/>
                </a:tc>
              </a:tr>
              <a:tr h="370840">
                <a:tc>
                  <a:txBody>
                    <a:bodyPr/>
                    <a:lstStyle/>
                    <a:p>
                      <a:r>
                        <a:rPr lang="en-US" sz="1600" dirty="0" smtClean="0"/>
                        <a:t>Locus 4</a:t>
                      </a:r>
                      <a:endParaRPr lang="en-US" sz="1600" dirty="0"/>
                    </a:p>
                  </a:txBody>
                  <a:tcPr/>
                </a:tc>
                <a:tc>
                  <a:txBody>
                    <a:bodyPr/>
                    <a:lstStyle/>
                    <a:p>
                      <a:pPr algn="ctr"/>
                      <a:r>
                        <a:rPr lang="en-US" dirty="0" smtClean="0"/>
                        <a:t>14,15,16,17</a:t>
                      </a:r>
                      <a:endParaRPr lang="en-US" dirty="0"/>
                    </a:p>
                  </a:txBody>
                  <a:tcPr/>
                </a:tc>
                <a:tc>
                  <a:txBody>
                    <a:bodyPr/>
                    <a:lstStyle/>
                    <a:p>
                      <a:pPr algn="ctr"/>
                      <a:r>
                        <a:rPr lang="en-US" dirty="0" smtClean="0"/>
                        <a:t>14,15</a:t>
                      </a:r>
                      <a:endParaRPr lang="en-US" dirty="0"/>
                    </a:p>
                  </a:txBody>
                  <a:tcPr/>
                </a:tc>
              </a:tr>
            </a:tbl>
          </a:graphicData>
        </a:graphic>
      </p:graphicFrame>
      <p:sp>
        <p:nvSpPr>
          <p:cNvPr id="9" name="TextBox 8"/>
          <p:cNvSpPr txBox="1"/>
          <p:nvPr/>
        </p:nvSpPr>
        <p:spPr>
          <a:xfrm>
            <a:off x="5394960" y="625495"/>
            <a:ext cx="2971800" cy="1508105"/>
          </a:xfrm>
          <a:prstGeom prst="rect">
            <a:avLst/>
          </a:prstGeom>
          <a:noFill/>
        </p:spPr>
        <p:txBody>
          <a:bodyPr wrap="square" rtlCol="0">
            <a:spAutoFit/>
          </a:bodyPr>
          <a:lstStyle/>
          <a:p>
            <a:r>
              <a:rPr lang="en-US" sz="2000" b="1" dirty="0" smtClean="0"/>
              <a:t>“Match”</a:t>
            </a:r>
          </a:p>
          <a:p>
            <a:r>
              <a:rPr lang="en-US" dirty="0" smtClean="0"/>
              <a:t>Complete correlation and agreement with genotypes obtained between two single-source DNA profiles</a:t>
            </a:r>
            <a:endParaRPr lang="en-US" dirty="0"/>
          </a:p>
        </p:txBody>
      </p:sp>
      <p:sp>
        <p:nvSpPr>
          <p:cNvPr id="10" name="TextBox 9"/>
          <p:cNvSpPr txBox="1"/>
          <p:nvPr/>
        </p:nvSpPr>
        <p:spPr>
          <a:xfrm>
            <a:off x="5394960" y="2590800"/>
            <a:ext cx="3368040" cy="1846659"/>
          </a:xfrm>
          <a:prstGeom prst="rect">
            <a:avLst/>
          </a:prstGeom>
          <a:noFill/>
        </p:spPr>
        <p:txBody>
          <a:bodyPr wrap="square" rtlCol="0">
            <a:spAutoFit/>
          </a:bodyPr>
          <a:lstStyle/>
          <a:p>
            <a:r>
              <a:rPr lang="en-US" sz="2000" b="1" dirty="0" smtClean="0"/>
              <a:t>“Is consistent with”</a:t>
            </a:r>
          </a:p>
          <a:p>
            <a:r>
              <a:rPr lang="en-US" dirty="0" smtClean="0"/>
              <a:t>Agreement with genotypes observed in the Q profile, which is incomplete (partial profile) due to poor quality evidentiary material</a:t>
            </a:r>
            <a:endParaRPr lang="en-US" dirty="0"/>
          </a:p>
        </p:txBody>
      </p:sp>
      <p:sp>
        <p:nvSpPr>
          <p:cNvPr id="11" name="TextBox 10"/>
          <p:cNvSpPr txBox="1"/>
          <p:nvPr/>
        </p:nvSpPr>
        <p:spPr>
          <a:xfrm>
            <a:off x="5394960" y="5093494"/>
            <a:ext cx="3505200" cy="1231106"/>
          </a:xfrm>
          <a:prstGeom prst="rect">
            <a:avLst/>
          </a:prstGeom>
          <a:noFill/>
        </p:spPr>
        <p:txBody>
          <a:bodyPr wrap="square" rtlCol="0">
            <a:spAutoFit/>
          </a:bodyPr>
          <a:lstStyle/>
          <a:p>
            <a:r>
              <a:rPr lang="en-US" sz="2000" b="1" dirty="0" smtClean="0"/>
              <a:t>“Cannot be excluded from”</a:t>
            </a:r>
          </a:p>
          <a:p>
            <a:r>
              <a:rPr lang="en-US" dirty="0" smtClean="0"/>
              <a:t>Alleles (and likely genotypes) from the K profile are present in an evidentiary Q profile mixture</a:t>
            </a:r>
            <a:endParaRPr lang="en-US" dirty="0"/>
          </a:p>
        </p:txBody>
      </p:sp>
      <p:sp>
        <p:nvSpPr>
          <p:cNvPr id="12" name="TextBox 11"/>
          <p:cNvSpPr txBox="1"/>
          <p:nvPr/>
        </p:nvSpPr>
        <p:spPr>
          <a:xfrm rot="16200000">
            <a:off x="-803787" y="845823"/>
            <a:ext cx="2018501" cy="369332"/>
          </a:xfrm>
          <a:prstGeom prst="rect">
            <a:avLst/>
          </a:prstGeom>
          <a:noFill/>
        </p:spPr>
        <p:txBody>
          <a:bodyPr wrap="none" rtlCol="0">
            <a:spAutoFit/>
          </a:bodyPr>
          <a:lstStyle/>
          <a:p>
            <a:r>
              <a:rPr lang="en-US" b="1" dirty="0" smtClean="0">
                <a:solidFill>
                  <a:schemeClr val="bg1">
                    <a:lumMod val="50000"/>
                  </a:schemeClr>
                </a:solidFill>
              </a:rPr>
              <a:t>Less uncertainty</a:t>
            </a:r>
            <a:endParaRPr lang="en-US" b="1" dirty="0">
              <a:solidFill>
                <a:schemeClr val="bg1">
                  <a:lumMod val="50000"/>
                </a:schemeClr>
              </a:solidFill>
            </a:endParaRPr>
          </a:p>
        </p:txBody>
      </p:sp>
      <p:sp>
        <p:nvSpPr>
          <p:cNvPr id="13" name="TextBox 12"/>
          <p:cNvSpPr txBox="1"/>
          <p:nvPr/>
        </p:nvSpPr>
        <p:spPr>
          <a:xfrm rot="16200000">
            <a:off x="-972061" y="5516607"/>
            <a:ext cx="2313454" cy="369332"/>
          </a:xfrm>
          <a:prstGeom prst="rect">
            <a:avLst/>
          </a:prstGeom>
          <a:noFill/>
        </p:spPr>
        <p:txBody>
          <a:bodyPr wrap="none" rtlCol="0">
            <a:spAutoFit/>
          </a:bodyPr>
          <a:lstStyle/>
          <a:p>
            <a:r>
              <a:rPr lang="en-US" b="1" dirty="0" smtClean="0">
                <a:solidFill>
                  <a:schemeClr val="bg1">
                    <a:lumMod val="50000"/>
                  </a:schemeClr>
                </a:solidFill>
              </a:rPr>
              <a:t>Greater uncertainty</a:t>
            </a:r>
            <a:endParaRPr lang="en-US" b="1" dirty="0">
              <a:solidFill>
                <a:schemeClr val="bg1">
                  <a:lumMod val="50000"/>
                </a:schemeClr>
              </a:solidFill>
            </a:endParaRPr>
          </a:p>
        </p:txBody>
      </p:sp>
      <p:cxnSp>
        <p:nvCxnSpPr>
          <p:cNvPr id="15" name="Straight Arrow Connector 14"/>
          <p:cNvCxnSpPr>
            <a:stCxn id="12" idx="1"/>
            <a:endCxn id="13" idx="3"/>
          </p:cNvCxnSpPr>
          <p:nvPr/>
        </p:nvCxnSpPr>
        <p:spPr>
          <a:xfrm flipH="1">
            <a:off x="184666" y="2039740"/>
            <a:ext cx="20798" cy="2504806"/>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72801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564857" y="1676400"/>
            <a:ext cx="6207543" cy="2819400"/>
            <a:chOff x="1564857" y="1676400"/>
            <a:chExt cx="6207543" cy="2819400"/>
          </a:xfrm>
        </p:grpSpPr>
        <p:sp>
          <p:nvSpPr>
            <p:cNvPr id="22" name="TextBox 21"/>
            <p:cNvSpPr txBox="1"/>
            <p:nvPr/>
          </p:nvSpPr>
          <p:spPr>
            <a:xfrm>
              <a:off x="1905000" y="3849469"/>
              <a:ext cx="1676400" cy="646331"/>
            </a:xfrm>
            <a:prstGeom prst="rect">
              <a:avLst/>
            </a:prstGeom>
            <a:noFill/>
          </p:spPr>
          <p:txBody>
            <a:bodyPr wrap="square" rtlCol="0">
              <a:spAutoFit/>
            </a:bodyPr>
            <a:lstStyle/>
            <a:p>
              <a:pPr algn="ctr"/>
              <a:r>
                <a:rPr lang="en-US" b="1" dirty="0" smtClean="0"/>
                <a:t>Primary </a:t>
              </a:r>
            </a:p>
            <a:p>
              <a:pPr algn="ctr"/>
              <a:r>
                <a:rPr lang="en-US" b="1" dirty="0" smtClean="0"/>
                <a:t>(1</a:t>
              </a:r>
              <a:r>
                <a:rPr lang="en-US" b="1" baseline="30000" dirty="0" smtClean="0"/>
                <a:t>o</a:t>
              </a:r>
              <a:r>
                <a:rPr lang="en-US" b="1" dirty="0" smtClean="0"/>
                <a:t>) Transfer</a:t>
              </a:r>
              <a:endParaRPr lang="en-US" b="1" dirty="0"/>
            </a:p>
          </p:txBody>
        </p:sp>
        <p:sp>
          <p:nvSpPr>
            <p:cNvPr id="23" name="Rectangle 22"/>
            <p:cNvSpPr/>
            <p:nvPr/>
          </p:nvSpPr>
          <p:spPr>
            <a:xfrm>
              <a:off x="3271814" y="2058769"/>
              <a:ext cx="797344"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70056" y="2058769"/>
              <a:ext cx="797344"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98856" y="2058769"/>
              <a:ext cx="797344"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715662" y="3212830"/>
              <a:ext cx="1799304" cy="484239"/>
            </a:xfrm>
            <a:custGeom>
              <a:avLst/>
              <a:gdLst>
                <a:gd name="connsiteX0" fmla="*/ 0 w 1799304"/>
                <a:gd name="connsiteY0" fmla="*/ 29497 h 678480"/>
                <a:gd name="connsiteX1" fmla="*/ 884904 w 1799304"/>
                <a:gd name="connsiteY1" fmla="*/ 678426 h 678480"/>
                <a:gd name="connsiteX2" fmla="*/ 1799304 w 1799304"/>
                <a:gd name="connsiteY2" fmla="*/ 0 h 678480"/>
              </a:gdLst>
              <a:ahLst/>
              <a:cxnLst>
                <a:cxn ang="0">
                  <a:pos x="connsiteX0" y="connsiteY0"/>
                </a:cxn>
                <a:cxn ang="0">
                  <a:pos x="connsiteX1" y="connsiteY1"/>
                </a:cxn>
                <a:cxn ang="0">
                  <a:pos x="connsiteX2" y="connsiteY2"/>
                </a:cxn>
              </a:cxnLst>
              <a:rect l="l" t="t" r="r" b="b"/>
              <a:pathLst>
                <a:path w="1799304" h="678480">
                  <a:moveTo>
                    <a:pt x="0" y="29497"/>
                  </a:moveTo>
                  <a:cubicBezTo>
                    <a:pt x="292510" y="356419"/>
                    <a:pt x="585020" y="683342"/>
                    <a:pt x="884904" y="678426"/>
                  </a:cubicBezTo>
                  <a:cubicBezTo>
                    <a:pt x="1184788" y="673510"/>
                    <a:pt x="1492046" y="336755"/>
                    <a:pt x="1799304" y="0"/>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534631" y="3212830"/>
              <a:ext cx="1799304" cy="484239"/>
            </a:xfrm>
            <a:custGeom>
              <a:avLst/>
              <a:gdLst>
                <a:gd name="connsiteX0" fmla="*/ 0 w 1799304"/>
                <a:gd name="connsiteY0" fmla="*/ 29497 h 678480"/>
                <a:gd name="connsiteX1" fmla="*/ 884904 w 1799304"/>
                <a:gd name="connsiteY1" fmla="*/ 678426 h 678480"/>
                <a:gd name="connsiteX2" fmla="*/ 1799304 w 1799304"/>
                <a:gd name="connsiteY2" fmla="*/ 0 h 678480"/>
              </a:gdLst>
              <a:ahLst/>
              <a:cxnLst>
                <a:cxn ang="0">
                  <a:pos x="connsiteX0" y="connsiteY0"/>
                </a:cxn>
                <a:cxn ang="0">
                  <a:pos x="connsiteX1" y="connsiteY1"/>
                </a:cxn>
                <a:cxn ang="0">
                  <a:pos x="connsiteX2" y="connsiteY2"/>
                </a:cxn>
              </a:cxnLst>
              <a:rect l="l" t="t" r="r" b="b"/>
              <a:pathLst>
                <a:path w="1799304" h="678480">
                  <a:moveTo>
                    <a:pt x="0" y="29497"/>
                  </a:moveTo>
                  <a:cubicBezTo>
                    <a:pt x="292510" y="356419"/>
                    <a:pt x="585020" y="683342"/>
                    <a:pt x="884904" y="678426"/>
                  </a:cubicBezTo>
                  <a:cubicBezTo>
                    <a:pt x="1184788" y="673510"/>
                    <a:pt x="1492046" y="336755"/>
                    <a:pt x="1799304" y="0"/>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869656" y="3201769"/>
              <a:ext cx="1799304" cy="484239"/>
            </a:xfrm>
            <a:custGeom>
              <a:avLst/>
              <a:gdLst>
                <a:gd name="connsiteX0" fmla="*/ 0 w 1799304"/>
                <a:gd name="connsiteY0" fmla="*/ 29497 h 678480"/>
                <a:gd name="connsiteX1" fmla="*/ 884904 w 1799304"/>
                <a:gd name="connsiteY1" fmla="*/ 678426 h 678480"/>
                <a:gd name="connsiteX2" fmla="*/ 1799304 w 1799304"/>
                <a:gd name="connsiteY2" fmla="*/ 0 h 678480"/>
              </a:gdLst>
              <a:ahLst/>
              <a:cxnLst>
                <a:cxn ang="0">
                  <a:pos x="connsiteX0" y="connsiteY0"/>
                </a:cxn>
                <a:cxn ang="0">
                  <a:pos x="connsiteX1" y="connsiteY1"/>
                </a:cxn>
                <a:cxn ang="0">
                  <a:pos x="connsiteX2" y="connsiteY2"/>
                </a:cxn>
              </a:cxnLst>
              <a:rect l="l" t="t" r="r" b="b"/>
              <a:pathLst>
                <a:path w="1799304" h="678480">
                  <a:moveTo>
                    <a:pt x="0" y="29497"/>
                  </a:moveTo>
                  <a:cubicBezTo>
                    <a:pt x="292510" y="356419"/>
                    <a:pt x="585020" y="683342"/>
                    <a:pt x="884904" y="678426"/>
                  </a:cubicBezTo>
                  <a:cubicBezTo>
                    <a:pt x="1184788" y="673510"/>
                    <a:pt x="1492046" y="336755"/>
                    <a:pt x="1799304" y="0"/>
                  </a:cubicBez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564857" y="1677769"/>
              <a:ext cx="761999" cy="1548581"/>
              <a:chOff x="990601" y="3276600"/>
              <a:chExt cx="761999" cy="1548581"/>
            </a:xfrm>
          </p:grpSpPr>
          <p:sp>
            <p:nvSpPr>
              <p:cNvPr id="21" name="Smiley Face 20"/>
              <p:cNvSpPr/>
              <p:nvPr/>
            </p:nvSpPr>
            <p:spPr>
              <a:xfrm>
                <a:off x="1066800" y="3276600"/>
                <a:ext cx="609600" cy="609600"/>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1" idx="4"/>
              </p:cNvCxnSpPr>
              <p:nvPr/>
            </p:nvCxnSpPr>
            <p:spPr>
              <a:xfrm>
                <a:off x="1371600" y="38862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90601" y="4038600"/>
                <a:ext cx="761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66800" y="4446639"/>
                <a:ext cx="304800" cy="3785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371600" y="4446639"/>
                <a:ext cx="228600" cy="3785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3124200" y="1688068"/>
              <a:ext cx="979755" cy="369332"/>
            </a:xfrm>
            <a:prstGeom prst="rect">
              <a:avLst/>
            </a:prstGeom>
            <a:noFill/>
          </p:spPr>
          <p:txBody>
            <a:bodyPr wrap="none" rtlCol="0">
              <a:spAutoFit/>
            </a:bodyPr>
            <a:lstStyle/>
            <a:p>
              <a:r>
                <a:rPr lang="en-US" dirty="0" smtClean="0"/>
                <a:t>Surface</a:t>
              </a:r>
              <a:endParaRPr lang="en-US" dirty="0"/>
            </a:p>
          </p:txBody>
        </p:sp>
        <p:sp>
          <p:nvSpPr>
            <p:cNvPr id="45" name="TextBox 44"/>
            <p:cNvSpPr txBox="1"/>
            <p:nvPr/>
          </p:nvSpPr>
          <p:spPr>
            <a:xfrm>
              <a:off x="4963845" y="1676400"/>
              <a:ext cx="979755" cy="369332"/>
            </a:xfrm>
            <a:prstGeom prst="rect">
              <a:avLst/>
            </a:prstGeom>
            <a:noFill/>
          </p:spPr>
          <p:txBody>
            <a:bodyPr wrap="none" rtlCol="0">
              <a:spAutoFit/>
            </a:bodyPr>
            <a:lstStyle/>
            <a:p>
              <a:r>
                <a:rPr lang="en-US" dirty="0" smtClean="0"/>
                <a:t>Surface</a:t>
              </a:r>
              <a:endParaRPr lang="en-US" dirty="0"/>
            </a:p>
          </p:txBody>
        </p:sp>
        <p:sp>
          <p:nvSpPr>
            <p:cNvPr id="46" name="TextBox 45"/>
            <p:cNvSpPr txBox="1"/>
            <p:nvPr/>
          </p:nvSpPr>
          <p:spPr>
            <a:xfrm>
              <a:off x="6792645" y="1676400"/>
              <a:ext cx="979755" cy="369332"/>
            </a:xfrm>
            <a:prstGeom prst="rect">
              <a:avLst/>
            </a:prstGeom>
            <a:noFill/>
          </p:spPr>
          <p:txBody>
            <a:bodyPr wrap="none" rtlCol="0">
              <a:spAutoFit/>
            </a:bodyPr>
            <a:lstStyle/>
            <a:p>
              <a:r>
                <a:rPr lang="en-US" dirty="0" smtClean="0"/>
                <a:t>Surface</a:t>
              </a:r>
              <a:endParaRPr lang="en-US" dirty="0"/>
            </a:p>
          </p:txBody>
        </p:sp>
        <p:sp>
          <p:nvSpPr>
            <p:cNvPr id="47" name="TextBox 46"/>
            <p:cNvSpPr txBox="1"/>
            <p:nvPr/>
          </p:nvSpPr>
          <p:spPr>
            <a:xfrm>
              <a:off x="3810000" y="3849469"/>
              <a:ext cx="1676400" cy="646331"/>
            </a:xfrm>
            <a:prstGeom prst="rect">
              <a:avLst/>
            </a:prstGeom>
            <a:noFill/>
          </p:spPr>
          <p:txBody>
            <a:bodyPr wrap="square" rtlCol="0">
              <a:spAutoFit/>
            </a:bodyPr>
            <a:lstStyle/>
            <a:p>
              <a:pPr algn="ctr"/>
              <a:r>
                <a:rPr lang="en-US" b="1" dirty="0" smtClean="0"/>
                <a:t>Secondary (2</a:t>
              </a:r>
              <a:r>
                <a:rPr lang="en-US" b="1" baseline="30000" dirty="0" smtClean="0"/>
                <a:t>o</a:t>
              </a:r>
              <a:r>
                <a:rPr lang="en-US" b="1" dirty="0" smtClean="0"/>
                <a:t>) Transfer</a:t>
              </a:r>
              <a:endParaRPr lang="en-US" b="1" dirty="0"/>
            </a:p>
          </p:txBody>
        </p:sp>
        <p:sp>
          <p:nvSpPr>
            <p:cNvPr id="48" name="TextBox 47"/>
            <p:cNvSpPr txBox="1"/>
            <p:nvPr/>
          </p:nvSpPr>
          <p:spPr>
            <a:xfrm>
              <a:off x="5638800" y="3849469"/>
              <a:ext cx="1676400" cy="646331"/>
            </a:xfrm>
            <a:prstGeom prst="rect">
              <a:avLst/>
            </a:prstGeom>
            <a:noFill/>
          </p:spPr>
          <p:txBody>
            <a:bodyPr wrap="square" rtlCol="0">
              <a:spAutoFit/>
            </a:bodyPr>
            <a:lstStyle/>
            <a:p>
              <a:pPr algn="ctr"/>
              <a:r>
                <a:rPr lang="en-US" b="1" dirty="0" smtClean="0"/>
                <a:t>Tertiary </a:t>
              </a:r>
            </a:p>
            <a:p>
              <a:pPr algn="ctr"/>
              <a:r>
                <a:rPr lang="en-US" b="1" dirty="0" smtClean="0"/>
                <a:t>(3</a:t>
              </a:r>
              <a:r>
                <a:rPr lang="en-US" b="1" baseline="30000" dirty="0" smtClean="0"/>
                <a:t>o</a:t>
              </a:r>
              <a:r>
                <a:rPr lang="en-US" b="1" dirty="0" smtClean="0"/>
                <a:t>) Transfer</a:t>
              </a:r>
              <a:endParaRPr lang="en-US" b="1" dirty="0"/>
            </a:p>
          </p:txBody>
        </p:sp>
      </p:grpSp>
    </p:spTree>
    <p:extLst>
      <p:ext uri="{BB962C8B-B14F-4D97-AF65-F5344CB8AC3E}">
        <p14:creationId xmlns:p14="http://schemas.microsoft.com/office/powerpoint/2010/main" val="6039573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764268"/>
            <a:ext cx="2210862" cy="369332"/>
          </a:xfrm>
          <a:prstGeom prst="rect">
            <a:avLst/>
          </a:prstGeom>
          <a:noFill/>
        </p:spPr>
        <p:txBody>
          <a:bodyPr wrap="none" rtlCol="0">
            <a:spAutoFit/>
          </a:bodyPr>
          <a:lstStyle/>
          <a:p>
            <a:r>
              <a:rPr lang="en-US" dirty="0" smtClean="0"/>
              <a:t>Evidence sample(s)</a:t>
            </a:r>
            <a:endParaRPr lang="en-US" dirty="0"/>
          </a:p>
        </p:txBody>
      </p:sp>
      <p:sp>
        <p:nvSpPr>
          <p:cNvPr id="6" name="TextBox 5"/>
          <p:cNvSpPr txBox="1"/>
          <p:nvPr/>
        </p:nvSpPr>
        <p:spPr>
          <a:xfrm>
            <a:off x="416922" y="2133600"/>
            <a:ext cx="2326278" cy="369332"/>
          </a:xfrm>
          <a:prstGeom prst="rect">
            <a:avLst/>
          </a:prstGeom>
          <a:noFill/>
        </p:spPr>
        <p:txBody>
          <a:bodyPr wrap="none" rtlCol="0">
            <a:spAutoFit/>
          </a:bodyPr>
          <a:lstStyle/>
          <a:p>
            <a:r>
              <a:rPr lang="en-US" dirty="0" smtClean="0"/>
              <a:t>Reference sample(s)</a:t>
            </a:r>
            <a:endParaRPr lang="en-US" dirty="0"/>
          </a:p>
        </p:txBody>
      </p:sp>
      <p:sp>
        <p:nvSpPr>
          <p:cNvPr id="7" name="TextBox 6"/>
          <p:cNvSpPr txBox="1"/>
          <p:nvPr/>
        </p:nvSpPr>
        <p:spPr>
          <a:xfrm>
            <a:off x="381000" y="3974068"/>
            <a:ext cx="2497879" cy="954107"/>
          </a:xfrm>
          <a:prstGeom prst="rect">
            <a:avLst/>
          </a:prstGeom>
          <a:noFill/>
        </p:spPr>
        <p:txBody>
          <a:bodyPr wrap="square" rtlCol="0">
            <a:spAutoFit/>
          </a:bodyPr>
          <a:lstStyle/>
          <a:p>
            <a:pPr algn="ctr"/>
            <a:r>
              <a:rPr lang="en-US" sz="2000" b="1" dirty="0" smtClean="0"/>
              <a:t>Electronic data, electropherogram</a:t>
            </a:r>
          </a:p>
          <a:p>
            <a:pPr algn="ctr"/>
            <a:r>
              <a:rPr lang="en-US" sz="1600" dirty="0" smtClean="0"/>
              <a:t>(Data)</a:t>
            </a:r>
            <a:endParaRPr lang="en-US" sz="1600" dirty="0"/>
          </a:p>
        </p:txBody>
      </p:sp>
      <p:sp>
        <p:nvSpPr>
          <p:cNvPr id="8" name="TextBox 7"/>
          <p:cNvSpPr txBox="1"/>
          <p:nvPr/>
        </p:nvSpPr>
        <p:spPr>
          <a:xfrm>
            <a:off x="3599952" y="3886200"/>
            <a:ext cx="1866217" cy="954107"/>
          </a:xfrm>
          <a:prstGeom prst="rect">
            <a:avLst/>
          </a:prstGeom>
          <a:noFill/>
        </p:spPr>
        <p:txBody>
          <a:bodyPr wrap="none" rtlCol="0">
            <a:spAutoFit/>
          </a:bodyPr>
          <a:lstStyle/>
          <a:p>
            <a:pPr algn="ctr"/>
            <a:r>
              <a:rPr lang="en-US" sz="2000" b="1" dirty="0" smtClean="0"/>
              <a:t>Bench notes, </a:t>
            </a:r>
          </a:p>
          <a:p>
            <a:pPr algn="ctr"/>
            <a:r>
              <a:rPr lang="en-US" sz="2000" b="1" dirty="0" smtClean="0"/>
              <a:t>worksheets</a:t>
            </a:r>
          </a:p>
          <a:p>
            <a:pPr algn="ctr"/>
            <a:r>
              <a:rPr lang="en-US" sz="1600" dirty="0" smtClean="0"/>
              <a:t>(Interpretation)</a:t>
            </a:r>
            <a:endParaRPr lang="en-US" sz="1600" dirty="0"/>
          </a:p>
        </p:txBody>
      </p:sp>
      <p:sp>
        <p:nvSpPr>
          <p:cNvPr id="9" name="TextBox 8"/>
          <p:cNvSpPr txBox="1"/>
          <p:nvPr/>
        </p:nvSpPr>
        <p:spPr>
          <a:xfrm>
            <a:off x="6284093" y="3974068"/>
            <a:ext cx="2021707" cy="646331"/>
          </a:xfrm>
          <a:prstGeom prst="rect">
            <a:avLst/>
          </a:prstGeom>
          <a:noFill/>
        </p:spPr>
        <p:txBody>
          <a:bodyPr wrap="none" rtlCol="0">
            <a:spAutoFit/>
          </a:bodyPr>
          <a:lstStyle/>
          <a:p>
            <a:pPr algn="ctr"/>
            <a:r>
              <a:rPr lang="en-US" sz="2000" b="1" dirty="0" smtClean="0"/>
              <a:t>Written Report</a:t>
            </a:r>
          </a:p>
          <a:p>
            <a:pPr algn="ctr"/>
            <a:r>
              <a:rPr lang="en-US" sz="1600" dirty="0" smtClean="0"/>
              <a:t>(Conclusions)</a:t>
            </a:r>
            <a:endParaRPr lang="en-US" sz="1600" dirty="0"/>
          </a:p>
        </p:txBody>
      </p:sp>
      <p:sp>
        <p:nvSpPr>
          <p:cNvPr id="10" name="TextBox 9"/>
          <p:cNvSpPr txBox="1"/>
          <p:nvPr/>
        </p:nvSpPr>
        <p:spPr>
          <a:xfrm>
            <a:off x="3581400" y="5257800"/>
            <a:ext cx="1383712" cy="461665"/>
          </a:xfrm>
          <a:prstGeom prst="rect">
            <a:avLst/>
          </a:prstGeom>
          <a:noFill/>
        </p:spPr>
        <p:txBody>
          <a:bodyPr wrap="none" rtlCol="0">
            <a:spAutoFit/>
          </a:bodyPr>
          <a:lstStyle/>
          <a:p>
            <a:r>
              <a:rPr lang="en-US" sz="2400" dirty="0" smtClean="0"/>
              <a:t>Case file</a:t>
            </a:r>
            <a:endParaRPr lang="en-US" sz="2400" dirty="0"/>
          </a:p>
        </p:txBody>
      </p:sp>
      <p:sp>
        <p:nvSpPr>
          <p:cNvPr id="11" name="Rounded Rectangle 10"/>
          <p:cNvSpPr/>
          <p:nvPr/>
        </p:nvSpPr>
        <p:spPr>
          <a:xfrm>
            <a:off x="3581400" y="3745468"/>
            <a:ext cx="4876800" cy="1371600"/>
          </a:xfrm>
          <a:prstGeom prst="roundRect">
            <a:avLst>
              <a:gd name="adj" fmla="val 6141"/>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895600" y="4050268"/>
            <a:ext cx="457200" cy="381000"/>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638800" y="4050268"/>
            <a:ext cx="457200" cy="381000"/>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00800" y="1639669"/>
            <a:ext cx="1752599" cy="646331"/>
          </a:xfrm>
          <a:prstGeom prst="rect">
            <a:avLst/>
          </a:prstGeom>
          <a:noFill/>
        </p:spPr>
        <p:txBody>
          <a:bodyPr wrap="square" rtlCol="0">
            <a:spAutoFit/>
          </a:bodyPr>
          <a:lstStyle/>
          <a:p>
            <a:r>
              <a:rPr lang="en-US" i="1" dirty="0" smtClean="0"/>
              <a:t>Provided back to investigator </a:t>
            </a:r>
            <a:endParaRPr lang="en-US" i="1" dirty="0"/>
          </a:p>
        </p:txBody>
      </p:sp>
      <p:sp>
        <p:nvSpPr>
          <p:cNvPr id="15" name="Rounded Rectangle 14"/>
          <p:cNvSpPr/>
          <p:nvPr/>
        </p:nvSpPr>
        <p:spPr>
          <a:xfrm>
            <a:off x="228600" y="3745468"/>
            <a:ext cx="8229600" cy="1371600"/>
          </a:xfrm>
          <a:prstGeom prst="roundRect">
            <a:avLst>
              <a:gd name="adj" fmla="val 6141"/>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09800" y="3276600"/>
            <a:ext cx="2826415" cy="369332"/>
          </a:xfrm>
          <a:prstGeom prst="rect">
            <a:avLst/>
          </a:prstGeom>
          <a:noFill/>
        </p:spPr>
        <p:txBody>
          <a:bodyPr wrap="none" rtlCol="0">
            <a:spAutoFit/>
          </a:bodyPr>
          <a:lstStyle/>
          <a:p>
            <a:r>
              <a:rPr lang="en-US" i="1" dirty="0" smtClean="0"/>
              <a:t>Generated by forensic lab</a:t>
            </a:r>
            <a:endParaRPr lang="en-US" i="1" dirty="0"/>
          </a:p>
        </p:txBody>
      </p:sp>
      <p:sp>
        <p:nvSpPr>
          <p:cNvPr id="17" name="TextBox 16"/>
          <p:cNvSpPr txBox="1"/>
          <p:nvPr/>
        </p:nvSpPr>
        <p:spPr>
          <a:xfrm>
            <a:off x="304800" y="1371600"/>
            <a:ext cx="2646878" cy="369332"/>
          </a:xfrm>
          <a:prstGeom prst="rect">
            <a:avLst/>
          </a:prstGeom>
          <a:noFill/>
        </p:spPr>
        <p:txBody>
          <a:bodyPr wrap="none" rtlCol="0">
            <a:spAutoFit/>
          </a:bodyPr>
          <a:lstStyle/>
          <a:p>
            <a:r>
              <a:rPr lang="en-US" i="1" dirty="0" smtClean="0"/>
              <a:t>Provided by investigator</a:t>
            </a:r>
            <a:endParaRPr lang="en-US" i="1" dirty="0"/>
          </a:p>
        </p:txBody>
      </p:sp>
      <p:cxnSp>
        <p:nvCxnSpPr>
          <p:cNvPr id="29" name="Straight Arrow Connector 28"/>
          <p:cNvCxnSpPr>
            <a:stCxn id="9" idx="0"/>
            <a:endCxn id="14" idx="2"/>
          </p:cNvCxnSpPr>
          <p:nvPr/>
        </p:nvCxnSpPr>
        <p:spPr>
          <a:xfrm flipH="1" flipV="1">
            <a:off x="7277100" y="2286000"/>
            <a:ext cx="17847" cy="1688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a:endCxn id="7" idx="0"/>
          </p:cNvCxnSpPr>
          <p:nvPr/>
        </p:nvCxnSpPr>
        <p:spPr>
          <a:xfrm>
            <a:off x="1580061" y="2502932"/>
            <a:ext cx="49879" cy="147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29412" y="5715000"/>
            <a:ext cx="5480988" cy="369332"/>
          </a:xfrm>
          <a:prstGeom prst="rect">
            <a:avLst/>
          </a:prstGeom>
          <a:noFill/>
        </p:spPr>
        <p:txBody>
          <a:bodyPr wrap="none" rtlCol="0">
            <a:spAutoFit/>
          </a:bodyPr>
          <a:lstStyle/>
          <a:p>
            <a:r>
              <a:rPr lang="en-US" i="1" dirty="0" smtClean="0"/>
              <a:t>Often requested by the defense as part of discovery</a:t>
            </a:r>
            <a:endParaRPr lang="en-US" i="1" dirty="0"/>
          </a:p>
        </p:txBody>
      </p:sp>
    </p:spTree>
    <p:extLst>
      <p:ext uri="{BB962C8B-B14F-4D97-AF65-F5344CB8AC3E}">
        <p14:creationId xmlns:p14="http://schemas.microsoft.com/office/powerpoint/2010/main" val="10291709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 4 – Worked Mixture Example by Dr. Michael D. Coble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1599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52400" y="652046"/>
            <a:ext cx="8825408" cy="6053554"/>
            <a:chOff x="152400" y="499646"/>
            <a:chExt cx="8825408" cy="6053554"/>
          </a:xfrm>
        </p:grpSpPr>
        <p:pic>
          <p:nvPicPr>
            <p:cNvPr id="3075" name="Picture 3"/>
            <p:cNvPicPr>
              <a:picLocks noChangeAspect="1" noChangeArrowheads="1"/>
            </p:cNvPicPr>
            <p:nvPr/>
          </p:nvPicPr>
          <p:blipFill>
            <a:blip r:embed="rId3" cstate="print"/>
            <a:srcRect/>
            <a:stretch>
              <a:fillRect/>
            </a:stretch>
          </p:blipFill>
          <p:spPr bwMode="auto">
            <a:xfrm>
              <a:off x="228600" y="533400"/>
              <a:ext cx="8749208" cy="6019800"/>
            </a:xfrm>
            <a:prstGeom prst="rect">
              <a:avLst/>
            </a:prstGeom>
            <a:noFill/>
            <a:ln w="9525">
              <a:noFill/>
              <a:miter lim="800000"/>
              <a:headEnd/>
              <a:tailEnd/>
            </a:ln>
          </p:spPr>
        </p:pic>
        <p:sp>
          <p:nvSpPr>
            <p:cNvPr id="3" name="TextBox 2"/>
            <p:cNvSpPr txBox="1"/>
            <p:nvPr/>
          </p:nvSpPr>
          <p:spPr>
            <a:xfrm>
              <a:off x="1488485" y="499646"/>
              <a:ext cx="1026115" cy="338554"/>
            </a:xfrm>
            <a:prstGeom prst="rect">
              <a:avLst/>
            </a:prstGeom>
            <a:noFill/>
          </p:spPr>
          <p:txBody>
            <a:bodyPr wrap="none" rtlCol="0">
              <a:spAutoFit/>
            </a:bodyPr>
            <a:lstStyle/>
            <a:p>
              <a:r>
                <a:rPr lang="en-US" sz="1600" b="1" dirty="0" smtClean="0">
                  <a:solidFill>
                    <a:srgbClr val="3333FF"/>
                  </a:solidFill>
                </a:rPr>
                <a:t>D8S1179</a:t>
              </a:r>
              <a:endParaRPr lang="en-US" sz="1600" b="1" dirty="0">
                <a:solidFill>
                  <a:srgbClr val="3333FF"/>
                </a:solidFill>
              </a:endParaRPr>
            </a:p>
          </p:txBody>
        </p:sp>
        <p:sp>
          <p:nvSpPr>
            <p:cNvPr id="6" name="TextBox 5"/>
            <p:cNvSpPr txBox="1"/>
            <p:nvPr/>
          </p:nvSpPr>
          <p:spPr>
            <a:xfrm>
              <a:off x="7391400" y="499646"/>
              <a:ext cx="1003801" cy="338554"/>
            </a:xfrm>
            <a:prstGeom prst="rect">
              <a:avLst/>
            </a:prstGeom>
            <a:noFill/>
          </p:spPr>
          <p:txBody>
            <a:bodyPr wrap="none" rtlCol="0">
              <a:spAutoFit/>
            </a:bodyPr>
            <a:lstStyle/>
            <a:p>
              <a:r>
                <a:rPr lang="en-US" sz="1600" b="1" dirty="0" smtClean="0">
                  <a:solidFill>
                    <a:srgbClr val="3333FF"/>
                  </a:solidFill>
                </a:rPr>
                <a:t>CSF1PO</a:t>
              </a:r>
              <a:endParaRPr lang="en-US" sz="1600" b="1" dirty="0">
                <a:solidFill>
                  <a:srgbClr val="3333FF"/>
                </a:solidFill>
              </a:endParaRPr>
            </a:p>
          </p:txBody>
        </p:sp>
        <p:sp>
          <p:nvSpPr>
            <p:cNvPr id="7" name="TextBox 6"/>
            <p:cNvSpPr txBox="1"/>
            <p:nvPr/>
          </p:nvSpPr>
          <p:spPr>
            <a:xfrm>
              <a:off x="5638800" y="499646"/>
              <a:ext cx="923651" cy="338554"/>
            </a:xfrm>
            <a:prstGeom prst="rect">
              <a:avLst/>
            </a:prstGeom>
            <a:noFill/>
          </p:spPr>
          <p:txBody>
            <a:bodyPr wrap="none" rtlCol="0">
              <a:spAutoFit/>
            </a:bodyPr>
            <a:lstStyle/>
            <a:p>
              <a:r>
                <a:rPr lang="en-US" sz="1600" b="1" dirty="0" smtClean="0">
                  <a:solidFill>
                    <a:srgbClr val="3333FF"/>
                  </a:solidFill>
                </a:rPr>
                <a:t>D7S820</a:t>
              </a:r>
              <a:endParaRPr lang="en-US" sz="1600" b="1" dirty="0">
                <a:solidFill>
                  <a:srgbClr val="3333FF"/>
                </a:solidFill>
              </a:endParaRPr>
            </a:p>
          </p:txBody>
        </p:sp>
        <p:sp>
          <p:nvSpPr>
            <p:cNvPr id="8" name="TextBox 7"/>
            <p:cNvSpPr txBox="1"/>
            <p:nvPr/>
          </p:nvSpPr>
          <p:spPr>
            <a:xfrm>
              <a:off x="3505200" y="499646"/>
              <a:ext cx="912301" cy="338554"/>
            </a:xfrm>
            <a:prstGeom prst="rect">
              <a:avLst/>
            </a:prstGeom>
            <a:noFill/>
          </p:spPr>
          <p:txBody>
            <a:bodyPr wrap="none" rtlCol="0">
              <a:spAutoFit/>
            </a:bodyPr>
            <a:lstStyle/>
            <a:p>
              <a:r>
                <a:rPr lang="en-US" sz="1600" b="1" dirty="0" smtClean="0">
                  <a:solidFill>
                    <a:srgbClr val="3333FF"/>
                  </a:solidFill>
                </a:rPr>
                <a:t>D21S11</a:t>
              </a:r>
              <a:endParaRPr lang="en-US" sz="1600" b="1" dirty="0">
                <a:solidFill>
                  <a:srgbClr val="3333FF"/>
                </a:solidFill>
              </a:endParaRPr>
            </a:p>
          </p:txBody>
        </p:sp>
        <p:sp>
          <p:nvSpPr>
            <p:cNvPr id="10" name="TextBox 9"/>
            <p:cNvSpPr txBox="1"/>
            <p:nvPr/>
          </p:nvSpPr>
          <p:spPr>
            <a:xfrm>
              <a:off x="838200" y="2023646"/>
              <a:ext cx="1037463" cy="338554"/>
            </a:xfrm>
            <a:prstGeom prst="rect">
              <a:avLst/>
            </a:prstGeom>
            <a:noFill/>
          </p:spPr>
          <p:txBody>
            <a:bodyPr wrap="none" rtlCol="0">
              <a:spAutoFit/>
            </a:bodyPr>
            <a:lstStyle/>
            <a:p>
              <a:r>
                <a:rPr lang="en-US" sz="1600" b="1" dirty="0" smtClean="0">
                  <a:solidFill>
                    <a:srgbClr val="009900"/>
                  </a:solidFill>
                </a:rPr>
                <a:t>D3S1358</a:t>
              </a:r>
              <a:endParaRPr lang="en-US" sz="1600" b="1" dirty="0">
                <a:solidFill>
                  <a:srgbClr val="009900"/>
                </a:solidFill>
              </a:endParaRPr>
            </a:p>
          </p:txBody>
        </p:sp>
        <p:sp>
          <p:nvSpPr>
            <p:cNvPr id="11" name="TextBox 10"/>
            <p:cNvSpPr txBox="1"/>
            <p:nvPr/>
          </p:nvSpPr>
          <p:spPr>
            <a:xfrm>
              <a:off x="2744197" y="2023646"/>
              <a:ext cx="684803" cy="338554"/>
            </a:xfrm>
            <a:prstGeom prst="rect">
              <a:avLst/>
            </a:prstGeom>
            <a:noFill/>
          </p:spPr>
          <p:txBody>
            <a:bodyPr wrap="none" rtlCol="0">
              <a:spAutoFit/>
            </a:bodyPr>
            <a:lstStyle/>
            <a:p>
              <a:r>
                <a:rPr lang="en-US" sz="1600" b="1" dirty="0" smtClean="0">
                  <a:solidFill>
                    <a:srgbClr val="009900"/>
                  </a:solidFill>
                </a:rPr>
                <a:t>TH01</a:t>
              </a:r>
              <a:endParaRPr lang="en-US" sz="1600" b="1" dirty="0">
                <a:solidFill>
                  <a:srgbClr val="009900"/>
                </a:solidFill>
              </a:endParaRPr>
            </a:p>
          </p:txBody>
        </p:sp>
        <p:sp>
          <p:nvSpPr>
            <p:cNvPr id="12" name="TextBox 11"/>
            <p:cNvSpPr txBox="1"/>
            <p:nvPr/>
          </p:nvSpPr>
          <p:spPr>
            <a:xfrm>
              <a:off x="4343400" y="2023646"/>
              <a:ext cx="1037463" cy="338554"/>
            </a:xfrm>
            <a:prstGeom prst="rect">
              <a:avLst/>
            </a:prstGeom>
            <a:noFill/>
          </p:spPr>
          <p:txBody>
            <a:bodyPr wrap="none" rtlCol="0">
              <a:spAutoFit/>
            </a:bodyPr>
            <a:lstStyle/>
            <a:p>
              <a:r>
                <a:rPr lang="en-US" sz="1600" b="1" dirty="0" smtClean="0">
                  <a:solidFill>
                    <a:srgbClr val="009900"/>
                  </a:solidFill>
                </a:rPr>
                <a:t>D13S317</a:t>
              </a:r>
              <a:endParaRPr lang="en-US" sz="1600" b="1" dirty="0">
                <a:solidFill>
                  <a:srgbClr val="009900"/>
                </a:solidFill>
              </a:endParaRPr>
            </a:p>
          </p:txBody>
        </p:sp>
        <p:sp>
          <p:nvSpPr>
            <p:cNvPr id="13" name="TextBox 12"/>
            <p:cNvSpPr txBox="1"/>
            <p:nvPr/>
          </p:nvSpPr>
          <p:spPr>
            <a:xfrm>
              <a:off x="5867400" y="2023646"/>
              <a:ext cx="1037463" cy="338554"/>
            </a:xfrm>
            <a:prstGeom prst="rect">
              <a:avLst/>
            </a:prstGeom>
            <a:noFill/>
          </p:spPr>
          <p:txBody>
            <a:bodyPr wrap="none" rtlCol="0">
              <a:spAutoFit/>
            </a:bodyPr>
            <a:lstStyle/>
            <a:p>
              <a:r>
                <a:rPr lang="en-US" sz="1600" b="1" dirty="0" smtClean="0">
                  <a:solidFill>
                    <a:srgbClr val="009900"/>
                  </a:solidFill>
                </a:rPr>
                <a:t>D16S539</a:t>
              </a:r>
              <a:endParaRPr lang="en-US" sz="1600" b="1" dirty="0">
                <a:solidFill>
                  <a:srgbClr val="009900"/>
                </a:solidFill>
              </a:endParaRPr>
            </a:p>
          </p:txBody>
        </p:sp>
        <p:sp>
          <p:nvSpPr>
            <p:cNvPr id="14" name="TextBox 13"/>
            <p:cNvSpPr txBox="1"/>
            <p:nvPr/>
          </p:nvSpPr>
          <p:spPr>
            <a:xfrm>
              <a:off x="7573137" y="2023646"/>
              <a:ext cx="1037463" cy="338554"/>
            </a:xfrm>
            <a:prstGeom prst="rect">
              <a:avLst/>
            </a:prstGeom>
            <a:noFill/>
          </p:spPr>
          <p:txBody>
            <a:bodyPr wrap="none" rtlCol="0">
              <a:spAutoFit/>
            </a:bodyPr>
            <a:lstStyle/>
            <a:p>
              <a:r>
                <a:rPr lang="en-US" sz="1600" b="1" dirty="0" smtClean="0">
                  <a:solidFill>
                    <a:srgbClr val="009900"/>
                  </a:solidFill>
                </a:rPr>
                <a:t>D2S1338</a:t>
              </a:r>
              <a:endParaRPr lang="en-US" sz="1600" b="1" dirty="0">
                <a:solidFill>
                  <a:srgbClr val="009900"/>
                </a:solidFill>
              </a:endParaRPr>
            </a:p>
          </p:txBody>
        </p:sp>
        <p:sp>
          <p:nvSpPr>
            <p:cNvPr id="17" name="TextBox 16"/>
            <p:cNvSpPr txBox="1"/>
            <p:nvPr/>
          </p:nvSpPr>
          <p:spPr>
            <a:xfrm>
              <a:off x="838200" y="3547646"/>
              <a:ext cx="1037463" cy="338554"/>
            </a:xfrm>
            <a:prstGeom prst="rect">
              <a:avLst/>
            </a:prstGeom>
            <a:noFill/>
          </p:spPr>
          <p:txBody>
            <a:bodyPr wrap="none" rtlCol="0">
              <a:spAutoFit/>
            </a:bodyPr>
            <a:lstStyle/>
            <a:p>
              <a:r>
                <a:rPr lang="en-US" sz="1600" b="1" dirty="0" smtClean="0"/>
                <a:t>D19S433</a:t>
              </a:r>
              <a:endParaRPr lang="en-US" sz="1600" b="1" dirty="0"/>
            </a:p>
          </p:txBody>
        </p:sp>
        <p:sp>
          <p:nvSpPr>
            <p:cNvPr id="18" name="TextBox 17"/>
            <p:cNvSpPr txBox="1"/>
            <p:nvPr/>
          </p:nvSpPr>
          <p:spPr>
            <a:xfrm>
              <a:off x="2800430" y="3547646"/>
              <a:ext cx="628570" cy="338554"/>
            </a:xfrm>
            <a:prstGeom prst="rect">
              <a:avLst/>
            </a:prstGeom>
            <a:noFill/>
          </p:spPr>
          <p:txBody>
            <a:bodyPr wrap="none" rtlCol="0">
              <a:spAutoFit/>
            </a:bodyPr>
            <a:lstStyle/>
            <a:p>
              <a:r>
                <a:rPr lang="en-US" sz="1600" b="1" dirty="0" smtClean="0"/>
                <a:t>vWA</a:t>
              </a:r>
              <a:endParaRPr lang="en-US" sz="1600" b="1" dirty="0"/>
            </a:p>
          </p:txBody>
        </p:sp>
        <p:sp>
          <p:nvSpPr>
            <p:cNvPr id="19" name="TextBox 18"/>
            <p:cNvSpPr txBox="1"/>
            <p:nvPr/>
          </p:nvSpPr>
          <p:spPr>
            <a:xfrm>
              <a:off x="4667689" y="3547646"/>
              <a:ext cx="742511" cy="338554"/>
            </a:xfrm>
            <a:prstGeom prst="rect">
              <a:avLst/>
            </a:prstGeom>
            <a:noFill/>
          </p:spPr>
          <p:txBody>
            <a:bodyPr wrap="none" rtlCol="0">
              <a:spAutoFit/>
            </a:bodyPr>
            <a:lstStyle/>
            <a:p>
              <a:r>
                <a:rPr lang="en-US" sz="1600" b="1" dirty="0" smtClean="0"/>
                <a:t>TPOX</a:t>
              </a:r>
              <a:endParaRPr lang="en-US" sz="1600" b="1" dirty="0"/>
            </a:p>
          </p:txBody>
        </p:sp>
        <p:sp>
          <p:nvSpPr>
            <p:cNvPr id="20" name="TextBox 19"/>
            <p:cNvSpPr txBox="1"/>
            <p:nvPr/>
          </p:nvSpPr>
          <p:spPr>
            <a:xfrm>
              <a:off x="6467749" y="3547646"/>
              <a:ext cx="923651" cy="338554"/>
            </a:xfrm>
            <a:prstGeom prst="rect">
              <a:avLst/>
            </a:prstGeom>
            <a:noFill/>
          </p:spPr>
          <p:txBody>
            <a:bodyPr wrap="none" rtlCol="0">
              <a:spAutoFit/>
            </a:bodyPr>
            <a:lstStyle/>
            <a:p>
              <a:r>
                <a:rPr lang="en-US" sz="1600" b="1" dirty="0" smtClean="0"/>
                <a:t>D18S51</a:t>
              </a:r>
              <a:endParaRPr lang="en-US" sz="1600" b="1" dirty="0"/>
            </a:p>
          </p:txBody>
        </p:sp>
        <p:sp>
          <p:nvSpPr>
            <p:cNvPr id="21" name="TextBox 20"/>
            <p:cNvSpPr txBox="1"/>
            <p:nvPr/>
          </p:nvSpPr>
          <p:spPr>
            <a:xfrm>
              <a:off x="152400" y="5071646"/>
              <a:ext cx="1358064" cy="338554"/>
            </a:xfrm>
            <a:prstGeom prst="rect">
              <a:avLst/>
            </a:prstGeom>
            <a:noFill/>
          </p:spPr>
          <p:txBody>
            <a:bodyPr wrap="none" rtlCol="0">
              <a:spAutoFit/>
            </a:bodyPr>
            <a:lstStyle/>
            <a:p>
              <a:r>
                <a:rPr lang="en-US" sz="1600" b="1" dirty="0" smtClean="0">
                  <a:solidFill>
                    <a:srgbClr val="FF0000"/>
                  </a:solidFill>
                </a:rPr>
                <a:t>Amelogenin</a:t>
              </a:r>
              <a:endParaRPr lang="en-US" sz="1600" b="1" dirty="0">
                <a:solidFill>
                  <a:srgbClr val="FF0000"/>
                </a:solidFill>
              </a:endParaRPr>
            </a:p>
          </p:txBody>
        </p:sp>
        <p:sp>
          <p:nvSpPr>
            <p:cNvPr id="22" name="TextBox 21"/>
            <p:cNvSpPr txBox="1"/>
            <p:nvPr/>
          </p:nvSpPr>
          <p:spPr>
            <a:xfrm>
              <a:off x="1752600" y="5071646"/>
              <a:ext cx="923651" cy="338554"/>
            </a:xfrm>
            <a:prstGeom prst="rect">
              <a:avLst/>
            </a:prstGeom>
            <a:noFill/>
          </p:spPr>
          <p:txBody>
            <a:bodyPr wrap="none" rtlCol="0">
              <a:spAutoFit/>
            </a:bodyPr>
            <a:lstStyle/>
            <a:p>
              <a:r>
                <a:rPr lang="en-US" sz="1600" b="1" dirty="0" smtClean="0">
                  <a:solidFill>
                    <a:srgbClr val="FF0000"/>
                  </a:solidFill>
                </a:rPr>
                <a:t>D5S818</a:t>
              </a:r>
              <a:endParaRPr lang="en-US" sz="1600" b="1" dirty="0">
                <a:solidFill>
                  <a:srgbClr val="FF0000"/>
                </a:solidFill>
              </a:endParaRPr>
            </a:p>
          </p:txBody>
        </p:sp>
        <p:sp>
          <p:nvSpPr>
            <p:cNvPr id="23" name="TextBox 22"/>
            <p:cNvSpPr txBox="1"/>
            <p:nvPr/>
          </p:nvSpPr>
          <p:spPr>
            <a:xfrm>
              <a:off x="4868923" y="5071646"/>
              <a:ext cx="617477" cy="338554"/>
            </a:xfrm>
            <a:prstGeom prst="rect">
              <a:avLst/>
            </a:prstGeom>
            <a:noFill/>
          </p:spPr>
          <p:txBody>
            <a:bodyPr wrap="none" rtlCol="0">
              <a:spAutoFit/>
            </a:bodyPr>
            <a:lstStyle/>
            <a:p>
              <a:r>
                <a:rPr lang="en-US" sz="1600" b="1" dirty="0" smtClean="0">
                  <a:solidFill>
                    <a:srgbClr val="FF0000"/>
                  </a:solidFill>
                </a:rPr>
                <a:t>FGA</a:t>
              </a:r>
              <a:endParaRPr lang="en-US" sz="1600" b="1" dirty="0">
                <a:solidFill>
                  <a:srgbClr val="FF0000"/>
                </a:solidFill>
              </a:endParaRPr>
            </a:p>
          </p:txBody>
        </p:sp>
      </p:grpSp>
    </p:spTree>
    <p:extLst>
      <p:ext uri="{BB962C8B-B14F-4D97-AF65-F5344CB8AC3E}">
        <p14:creationId xmlns:p14="http://schemas.microsoft.com/office/powerpoint/2010/main" val="271508121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l="74563" t="8276" r="4660" b="8276"/>
          <a:stretch>
            <a:fillRect/>
          </a:stretch>
        </p:blipFill>
        <p:spPr bwMode="auto">
          <a:xfrm>
            <a:off x="2667000" y="838200"/>
            <a:ext cx="3567529" cy="5379083"/>
          </a:xfrm>
          <a:prstGeom prst="rect">
            <a:avLst/>
          </a:prstGeom>
          <a:noFill/>
          <a:ln w="9525">
            <a:noFill/>
            <a:miter lim="800000"/>
            <a:headEnd/>
            <a:tailEnd/>
          </a:ln>
        </p:spPr>
      </p:pic>
    </p:spTree>
    <p:extLst>
      <p:ext uri="{BB962C8B-B14F-4D97-AF65-F5344CB8AC3E}">
        <p14:creationId xmlns:p14="http://schemas.microsoft.com/office/powerpoint/2010/main" val="20758392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15459" t="8240" r="66473" b="8240"/>
          <a:stretch>
            <a:fillRect/>
          </a:stretch>
        </p:blipFill>
        <p:spPr bwMode="auto">
          <a:xfrm>
            <a:off x="2743200" y="762000"/>
            <a:ext cx="3124200" cy="5418930"/>
          </a:xfrm>
          <a:prstGeom prst="rect">
            <a:avLst/>
          </a:prstGeom>
          <a:noFill/>
          <a:ln w="9525">
            <a:noFill/>
            <a:miter lim="800000"/>
            <a:headEnd/>
            <a:tailEnd/>
          </a:ln>
        </p:spPr>
      </p:pic>
    </p:spTree>
    <p:extLst>
      <p:ext uri="{BB962C8B-B14F-4D97-AF65-F5344CB8AC3E}">
        <p14:creationId xmlns:p14="http://schemas.microsoft.com/office/powerpoint/2010/main" val="22978151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33600" y="838200"/>
            <a:ext cx="4239137" cy="1165358"/>
            <a:chOff x="2133600" y="838200"/>
            <a:chExt cx="4239137" cy="1165358"/>
          </a:xfrm>
        </p:grpSpPr>
        <p:grpSp>
          <p:nvGrpSpPr>
            <p:cNvPr id="41" name="Group 40"/>
            <p:cNvGrpSpPr/>
            <p:nvPr/>
          </p:nvGrpSpPr>
          <p:grpSpPr>
            <a:xfrm>
              <a:off x="2827316" y="838200"/>
              <a:ext cx="3545421" cy="1165358"/>
              <a:chOff x="1676400" y="609600"/>
              <a:chExt cx="3545421" cy="1165358"/>
            </a:xfrm>
          </p:grpSpPr>
          <p:sp>
            <p:nvSpPr>
              <p:cNvPr id="27" name="Isosceles Triangle 26"/>
              <p:cNvSpPr/>
              <p:nvPr/>
            </p:nvSpPr>
            <p:spPr>
              <a:xfrm>
                <a:off x="2729446" y="941070"/>
                <a:ext cx="116840" cy="277495"/>
              </a:xfrm>
              <a:prstGeom prst="triangle">
                <a:avLst/>
              </a:prstGeom>
              <a:solidFill>
                <a:schemeClr val="accent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Isosceles Triangle 27"/>
              <p:cNvSpPr/>
              <p:nvPr/>
            </p:nvSpPr>
            <p:spPr>
              <a:xfrm>
                <a:off x="2728811" y="1219200"/>
                <a:ext cx="116840" cy="526415"/>
              </a:xfrm>
              <a:prstGeom prst="triangl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Isosceles Triangle 28"/>
              <p:cNvSpPr/>
              <p:nvPr/>
            </p:nvSpPr>
            <p:spPr>
              <a:xfrm>
                <a:off x="3131401" y="789940"/>
                <a:ext cx="153035" cy="949960"/>
              </a:xfrm>
              <a:prstGeom prst="triangl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Isosceles Triangle 29"/>
              <p:cNvSpPr/>
              <p:nvPr/>
            </p:nvSpPr>
            <p:spPr>
              <a:xfrm>
                <a:off x="4146766" y="1461324"/>
                <a:ext cx="116840" cy="277495"/>
              </a:xfrm>
              <a:prstGeom prst="triangle">
                <a:avLst/>
              </a:prstGeom>
              <a:solidFill>
                <a:schemeClr val="accent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1" name="Straight Connector 30"/>
              <p:cNvCxnSpPr/>
              <p:nvPr/>
            </p:nvCxnSpPr>
            <p:spPr>
              <a:xfrm>
                <a:off x="2590381" y="1746885"/>
                <a:ext cx="1777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Box 2"/>
              <p:cNvSpPr txBox="1">
                <a:spLocks noChangeArrowheads="1"/>
              </p:cNvSpPr>
              <p:nvPr/>
            </p:nvSpPr>
            <p:spPr bwMode="auto">
              <a:xfrm>
                <a:off x="1676400" y="609600"/>
                <a:ext cx="895653" cy="2190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Times New Roman"/>
                    <a:cs typeface="Times New Roman"/>
                  </a:rPr>
                  <a:t>11* (</a:t>
                </a:r>
                <a:r>
                  <a:rPr lang="en-US" sz="1000" dirty="0" err="1">
                    <a:effectLst/>
                    <a:latin typeface="Arial"/>
                    <a:ea typeface="Times New Roman"/>
                    <a:cs typeface="Times New Roman"/>
                  </a:rPr>
                  <a:t>Perp</a:t>
                </a:r>
                <a:r>
                  <a:rPr lang="en-US" sz="1000" dirty="0">
                    <a:effectLst/>
                    <a:latin typeface="Arial"/>
                    <a:ea typeface="Times New Roman"/>
                    <a:cs typeface="Times New Roman"/>
                  </a:rPr>
                  <a:t>)  </a:t>
                </a:r>
                <a:r>
                  <a:rPr lang="en-US" sz="1000" dirty="0" smtClean="0">
                    <a:effectLst/>
                    <a:latin typeface="Arial"/>
                    <a:ea typeface="Times New Roman"/>
                    <a:cs typeface="Times New Roman"/>
                  </a:rPr>
                  <a:t>176 RFU</a:t>
                </a:r>
                <a:endParaRPr lang="en-US" sz="1400" dirty="0">
                  <a:effectLst/>
                  <a:latin typeface="Arial"/>
                  <a:ea typeface="Times New Roman"/>
                  <a:cs typeface="Times New Roman"/>
                </a:endParaRPr>
              </a:p>
            </p:txBody>
          </p:sp>
          <p:sp>
            <p:nvSpPr>
              <p:cNvPr id="33" name="Text Box 2"/>
              <p:cNvSpPr txBox="1">
                <a:spLocks noChangeArrowheads="1"/>
              </p:cNvSpPr>
              <p:nvPr/>
            </p:nvSpPr>
            <p:spPr bwMode="auto">
              <a:xfrm>
                <a:off x="1717072" y="1272932"/>
                <a:ext cx="906780" cy="2190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Times New Roman"/>
                    <a:cs typeface="Times New Roman"/>
                  </a:rPr>
                  <a:t>11* (Vict)   </a:t>
                </a:r>
                <a:r>
                  <a:rPr lang="en-US" sz="1000" dirty="0" smtClean="0">
                    <a:effectLst/>
                    <a:latin typeface="Arial"/>
                    <a:ea typeface="Times New Roman"/>
                    <a:cs typeface="Times New Roman"/>
                  </a:rPr>
                  <a:t>237 RFU</a:t>
                </a:r>
                <a:endParaRPr lang="en-US" sz="1400" dirty="0">
                  <a:effectLst/>
                  <a:latin typeface="Arial"/>
                  <a:ea typeface="Times New Roman"/>
                  <a:cs typeface="Times New Roman"/>
                </a:endParaRPr>
              </a:p>
            </p:txBody>
          </p:sp>
          <p:sp>
            <p:nvSpPr>
              <p:cNvPr id="34" name="Text Box 2"/>
              <p:cNvSpPr txBox="1">
                <a:spLocks noChangeArrowheads="1"/>
              </p:cNvSpPr>
              <p:nvPr/>
            </p:nvSpPr>
            <p:spPr bwMode="auto">
              <a:xfrm>
                <a:off x="3307225" y="789940"/>
                <a:ext cx="755434" cy="35306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Times New Roman"/>
                    <a:cs typeface="Times New Roman"/>
                  </a:rPr>
                  <a:t>13 (Vict)   </a:t>
                </a:r>
                <a:r>
                  <a:rPr lang="en-US" sz="1000" dirty="0" smtClean="0">
                    <a:effectLst/>
                    <a:latin typeface="Arial"/>
                    <a:ea typeface="Times New Roman"/>
                    <a:cs typeface="Times New Roman"/>
                  </a:rPr>
                  <a:t>522 RFU</a:t>
                </a:r>
                <a:endParaRPr lang="en-US" sz="1400" dirty="0">
                  <a:effectLst/>
                  <a:latin typeface="Arial"/>
                  <a:ea typeface="Times New Roman"/>
                  <a:cs typeface="Times New Roman"/>
                </a:endParaRPr>
              </a:p>
            </p:txBody>
          </p:sp>
          <p:sp>
            <p:nvSpPr>
              <p:cNvPr id="35" name="Text Box 2"/>
              <p:cNvSpPr txBox="1">
                <a:spLocks noChangeArrowheads="1"/>
              </p:cNvSpPr>
              <p:nvPr/>
            </p:nvSpPr>
            <p:spPr bwMode="auto">
              <a:xfrm>
                <a:off x="4315041" y="1261878"/>
                <a:ext cx="906780" cy="5130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Times New Roman"/>
                    <a:cs typeface="Times New Roman"/>
                  </a:rPr>
                  <a:t>16 (Perp)   </a:t>
                </a:r>
                <a:r>
                  <a:rPr lang="en-US" sz="1000" dirty="0" smtClean="0">
                    <a:effectLst/>
                    <a:latin typeface="Arial"/>
                    <a:ea typeface="Times New Roman"/>
                    <a:cs typeface="Times New Roman"/>
                  </a:rPr>
                  <a:t>176 RFU</a:t>
                </a:r>
                <a:endParaRPr lang="en-US" sz="1400" dirty="0">
                  <a:effectLst/>
                  <a:latin typeface="Arial"/>
                  <a:ea typeface="Times New Roman"/>
                  <a:cs typeface="Times New Roman"/>
                </a:endParaRPr>
              </a:p>
            </p:txBody>
          </p:sp>
          <p:cxnSp>
            <p:nvCxnSpPr>
              <p:cNvPr id="37" name="Straight Arrow Connector 36"/>
              <p:cNvCxnSpPr/>
              <p:nvPr/>
            </p:nvCxnSpPr>
            <p:spPr>
              <a:xfrm>
                <a:off x="2385304" y="871696"/>
                <a:ext cx="214211" cy="13874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391179" y="1427592"/>
                <a:ext cx="313515" cy="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133600" y="838200"/>
              <a:ext cx="561372" cy="461665"/>
            </a:xfrm>
            <a:prstGeom prst="rect">
              <a:avLst/>
            </a:prstGeom>
            <a:noFill/>
          </p:spPr>
          <p:txBody>
            <a:bodyPr wrap="none" rtlCol="0">
              <a:spAutoFit/>
            </a:bodyPr>
            <a:lstStyle/>
            <a:p>
              <a:r>
                <a:rPr lang="en-US" sz="2400" b="1" dirty="0" smtClean="0"/>
                <a:t>(a)</a:t>
              </a:r>
              <a:endParaRPr lang="en-US" sz="2400" b="1" dirty="0"/>
            </a:p>
          </p:txBody>
        </p:sp>
      </p:grpSp>
      <p:grpSp>
        <p:nvGrpSpPr>
          <p:cNvPr id="24" name="Group 23"/>
          <p:cNvGrpSpPr/>
          <p:nvPr/>
        </p:nvGrpSpPr>
        <p:grpSpPr>
          <a:xfrm>
            <a:off x="2133600" y="2708514"/>
            <a:ext cx="4315890" cy="1344111"/>
            <a:chOff x="2133600" y="2708514"/>
            <a:chExt cx="4315890" cy="1344111"/>
          </a:xfrm>
        </p:grpSpPr>
        <p:grpSp>
          <p:nvGrpSpPr>
            <p:cNvPr id="85" name="Group 84"/>
            <p:cNvGrpSpPr/>
            <p:nvPr/>
          </p:nvGrpSpPr>
          <p:grpSpPr>
            <a:xfrm>
              <a:off x="3175632" y="2708514"/>
              <a:ext cx="3273858" cy="1344111"/>
              <a:chOff x="2024163" y="2098914"/>
              <a:chExt cx="3273858" cy="1344111"/>
            </a:xfrm>
          </p:grpSpPr>
          <p:sp>
            <p:nvSpPr>
              <p:cNvPr id="53" name="Isosceles Triangle 52"/>
              <p:cNvSpPr/>
              <p:nvPr/>
            </p:nvSpPr>
            <p:spPr>
              <a:xfrm>
                <a:off x="3221578" y="2443641"/>
                <a:ext cx="116840" cy="277495"/>
              </a:xfrm>
              <a:prstGeom prst="triangle">
                <a:avLst/>
              </a:prstGeom>
              <a:solidFill>
                <a:schemeClr val="accent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 name="Isosceles Triangle 53"/>
              <p:cNvSpPr/>
              <p:nvPr/>
            </p:nvSpPr>
            <p:spPr>
              <a:xfrm>
                <a:off x="2805010" y="2634537"/>
                <a:ext cx="144985" cy="779145"/>
              </a:xfrm>
              <a:prstGeom prst="triangl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5" name="Isosceles Triangle 54"/>
              <p:cNvSpPr/>
              <p:nvPr/>
            </p:nvSpPr>
            <p:spPr>
              <a:xfrm>
                <a:off x="3207601" y="2735579"/>
                <a:ext cx="153035" cy="672387"/>
              </a:xfrm>
              <a:prstGeom prst="triangl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6" name="Isosceles Triangle 55"/>
              <p:cNvSpPr/>
              <p:nvPr/>
            </p:nvSpPr>
            <p:spPr>
              <a:xfrm>
                <a:off x="4222966" y="3129391"/>
                <a:ext cx="116840" cy="277495"/>
              </a:xfrm>
              <a:prstGeom prst="triangle">
                <a:avLst/>
              </a:prstGeom>
              <a:solidFill>
                <a:schemeClr val="accent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57" name="Straight Connector 56"/>
              <p:cNvCxnSpPr/>
              <p:nvPr/>
            </p:nvCxnSpPr>
            <p:spPr>
              <a:xfrm>
                <a:off x="2666581" y="3414952"/>
                <a:ext cx="1777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2"/>
              <p:cNvSpPr txBox="1">
                <a:spLocks noChangeArrowheads="1"/>
              </p:cNvSpPr>
              <p:nvPr/>
            </p:nvSpPr>
            <p:spPr bwMode="auto">
              <a:xfrm>
                <a:off x="3582773" y="2098914"/>
                <a:ext cx="895653" cy="48347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Arial"/>
                    <a:ea typeface="Times New Roman"/>
                    <a:cs typeface="Times New Roman"/>
                  </a:rPr>
                  <a:t>13* </a:t>
                </a:r>
                <a:r>
                  <a:rPr lang="en-US" sz="1000" dirty="0">
                    <a:effectLst/>
                    <a:latin typeface="Arial"/>
                    <a:ea typeface="Times New Roman"/>
                    <a:cs typeface="Times New Roman"/>
                  </a:rPr>
                  <a:t>(Perp)  </a:t>
                </a:r>
                <a:r>
                  <a:rPr lang="en-US" sz="1000" dirty="0" smtClean="0">
                    <a:effectLst/>
                    <a:latin typeface="Arial"/>
                    <a:ea typeface="Times New Roman"/>
                    <a:cs typeface="Times New Roman"/>
                  </a:rPr>
                  <a:t>176 RFU</a:t>
                </a:r>
                <a:endParaRPr lang="en-US" sz="1400" dirty="0">
                  <a:effectLst/>
                  <a:latin typeface="Arial"/>
                  <a:ea typeface="Times New Roman"/>
                  <a:cs typeface="Times New Roman"/>
                </a:endParaRPr>
              </a:p>
            </p:txBody>
          </p:sp>
          <p:sp>
            <p:nvSpPr>
              <p:cNvPr id="59" name="Text Box 2"/>
              <p:cNvSpPr txBox="1">
                <a:spLocks noChangeArrowheads="1"/>
              </p:cNvSpPr>
              <p:nvPr/>
            </p:nvSpPr>
            <p:spPr bwMode="auto">
              <a:xfrm>
                <a:off x="2024163" y="2672080"/>
                <a:ext cx="723369" cy="3996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Arial"/>
                    <a:ea typeface="Times New Roman"/>
                    <a:cs typeface="Times New Roman"/>
                  </a:rPr>
                  <a:t>11 </a:t>
                </a:r>
                <a:r>
                  <a:rPr lang="en-US" sz="1000" dirty="0">
                    <a:effectLst/>
                    <a:latin typeface="Arial"/>
                    <a:ea typeface="Times New Roman"/>
                    <a:cs typeface="Times New Roman"/>
                  </a:rPr>
                  <a:t>(Vict)   </a:t>
                </a:r>
                <a:r>
                  <a:rPr lang="en-US" sz="1000" dirty="0" smtClean="0">
                    <a:effectLst/>
                    <a:latin typeface="Arial"/>
                    <a:ea typeface="Times New Roman"/>
                    <a:cs typeface="Times New Roman"/>
                  </a:rPr>
                  <a:t>413 RFU</a:t>
                </a:r>
                <a:endParaRPr lang="en-US" sz="1400" dirty="0">
                  <a:effectLst/>
                  <a:latin typeface="Arial"/>
                  <a:ea typeface="Times New Roman"/>
                  <a:cs typeface="Times New Roman"/>
                </a:endParaRPr>
              </a:p>
            </p:txBody>
          </p:sp>
          <p:sp>
            <p:nvSpPr>
              <p:cNvPr id="60" name="Text Box 2"/>
              <p:cNvSpPr txBox="1">
                <a:spLocks noChangeArrowheads="1"/>
              </p:cNvSpPr>
              <p:nvPr/>
            </p:nvSpPr>
            <p:spPr bwMode="auto">
              <a:xfrm>
                <a:off x="3441667" y="2672080"/>
                <a:ext cx="755434" cy="35306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Arial"/>
                    <a:ea typeface="Times New Roman"/>
                    <a:cs typeface="Times New Roman"/>
                  </a:rPr>
                  <a:t>13* </a:t>
                </a:r>
                <a:r>
                  <a:rPr lang="en-US" sz="1000" dirty="0">
                    <a:effectLst/>
                    <a:latin typeface="Arial"/>
                    <a:ea typeface="Times New Roman"/>
                    <a:cs typeface="Times New Roman"/>
                  </a:rPr>
                  <a:t>(Vict)   </a:t>
                </a:r>
                <a:r>
                  <a:rPr lang="en-US" sz="1000" dirty="0" smtClean="0">
                    <a:effectLst/>
                    <a:latin typeface="Arial"/>
                    <a:ea typeface="Times New Roman"/>
                    <a:cs typeface="Times New Roman"/>
                  </a:rPr>
                  <a:t>346 RFU</a:t>
                </a:r>
                <a:endParaRPr lang="en-US" sz="1400" dirty="0">
                  <a:effectLst/>
                  <a:latin typeface="Arial"/>
                  <a:ea typeface="Times New Roman"/>
                  <a:cs typeface="Times New Roman"/>
                </a:endParaRPr>
              </a:p>
            </p:txBody>
          </p:sp>
          <p:sp>
            <p:nvSpPr>
              <p:cNvPr id="61" name="Text Box 2"/>
              <p:cNvSpPr txBox="1">
                <a:spLocks noChangeArrowheads="1"/>
              </p:cNvSpPr>
              <p:nvPr/>
            </p:nvSpPr>
            <p:spPr bwMode="auto">
              <a:xfrm>
                <a:off x="4391241" y="2929945"/>
                <a:ext cx="906780" cy="5130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Times New Roman"/>
                    <a:cs typeface="Times New Roman"/>
                  </a:rPr>
                  <a:t>16 (Perp)   </a:t>
                </a:r>
                <a:r>
                  <a:rPr lang="en-US" sz="1000" dirty="0" smtClean="0">
                    <a:effectLst/>
                    <a:latin typeface="Arial"/>
                    <a:ea typeface="Times New Roman"/>
                    <a:cs typeface="Times New Roman"/>
                  </a:rPr>
                  <a:t>176 RFU</a:t>
                </a:r>
                <a:endParaRPr lang="en-US" sz="1400" dirty="0">
                  <a:effectLst/>
                  <a:latin typeface="Arial"/>
                  <a:ea typeface="Times New Roman"/>
                  <a:cs typeface="Times New Roman"/>
                </a:endParaRPr>
              </a:p>
            </p:txBody>
          </p:sp>
          <p:cxnSp>
            <p:nvCxnSpPr>
              <p:cNvPr id="62" name="Straight Arrow Connector 61"/>
              <p:cNvCxnSpPr/>
              <p:nvPr/>
            </p:nvCxnSpPr>
            <p:spPr>
              <a:xfrm flipH="1">
                <a:off x="3388146" y="3071772"/>
                <a:ext cx="194627" cy="19636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8" idx="1"/>
              </p:cNvCxnSpPr>
              <p:nvPr/>
            </p:nvCxnSpPr>
            <p:spPr>
              <a:xfrm flipH="1">
                <a:off x="3371829" y="2340651"/>
                <a:ext cx="210944" cy="13631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2133600" y="2912348"/>
              <a:ext cx="577402" cy="461665"/>
            </a:xfrm>
            <a:prstGeom prst="rect">
              <a:avLst/>
            </a:prstGeom>
            <a:noFill/>
          </p:spPr>
          <p:txBody>
            <a:bodyPr wrap="none" rtlCol="0">
              <a:spAutoFit/>
            </a:bodyPr>
            <a:lstStyle/>
            <a:p>
              <a:r>
                <a:rPr lang="en-US" sz="2400" b="1" dirty="0" smtClean="0"/>
                <a:t>(b)</a:t>
              </a:r>
              <a:endParaRPr lang="en-US" sz="2400" b="1" dirty="0"/>
            </a:p>
          </p:txBody>
        </p:sp>
      </p:grpSp>
      <p:grpSp>
        <p:nvGrpSpPr>
          <p:cNvPr id="25" name="Group 24"/>
          <p:cNvGrpSpPr/>
          <p:nvPr/>
        </p:nvGrpSpPr>
        <p:grpSpPr>
          <a:xfrm>
            <a:off x="2133600" y="5078479"/>
            <a:ext cx="4343400" cy="1165358"/>
            <a:chOff x="2133600" y="5078479"/>
            <a:chExt cx="4343400" cy="1165358"/>
          </a:xfrm>
        </p:grpSpPr>
        <p:grpSp>
          <p:nvGrpSpPr>
            <p:cNvPr id="93" name="Group 92"/>
            <p:cNvGrpSpPr/>
            <p:nvPr/>
          </p:nvGrpSpPr>
          <p:grpSpPr>
            <a:xfrm>
              <a:off x="3271709" y="5258819"/>
              <a:ext cx="3205291" cy="985018"/>
              <a:chOff x="2120240" y="4649219"/>
              <a:chExt cx="3205291" cy="985018"/>
            </a:xfrm>
          </p:grpSpPr>
          <p:sp>
            <p:nvSpPr>
              <p:cNvPr id="66" name="Isosceles Triangle 65"/>
              <p:cNvSpPr/>
              <p:nvPr/>
            </p:nvSpPr>
            <p:spPr>
              <a:xfrm>
                <a:off x="2832521" y="4953001"/>
                <a:ext cx="117474" cy="651894"/>
              </a:xfrm>
              <a:prstGeom prst="triangl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7" name="Isosceles Triangle 66"/>
              <p:cNvSpPr/>
              <p:nvPr/>
            </p:nvSpPr>
            <p:spPr>
              <a:xfrm>
                <a:off x="3235111" y="4649219"/>
                <a:ext cx="153035" cy="949960"/>
              </a:xfrm>
              <a:prstGeom prst="triangl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Isosceles Triangle 67"/>
              <p:cNvSpPr/>
              <p:nvPr/>
            </p:nvSpPr>
            <p:spPr>
              <a:xfrm>
                <a:off x="4250476" y="5320603"/>
                <a:ext cx="116840" cy="277495"/>
              </a:xfrm>
              <a:prstGeom prst="triangle">
                <a:avLst/>
              </a:prstGeom>
              <a:solidFill>
                <a:schemeClr val="accent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9" name="Straight Connector 68"/>
              <p:cNvCxnSpPr/>
              <p:nvPr/>
            </p:nvCxnSpPr>
            <p:spPr>
              <a:xfrm>
                <a:off x="2694091" y="5606164"/>
                <a:ext cx="1777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Box 2"/>
              <p:cNvSpPr txBox="1">
                <a:spLocks noChangeArrowheads="1"/>
              </p:cNvSpPr>
              <p:nvPr/>
            </p:nvSpPr>
            <p:spPr bwMode="auto">
              <a:xfrm>
                <a:off x="2120240" y="4838211"/>
                <a:ext cx="804452" cy="38620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smtClean="0">
                    <a:effectLst/>
                    <a:latin typeface="Arial"/>
                    <a:ea typeface="Times New Roman"/>
                    <a:cs typeface="Times New Roman"/>
                  </a:rPr>
                  <a:t>11 </a:t>
                </a:r>
                <a:r>
                  <a:rPr lang="en-US" sz="1000" dirty="0">
                    <a:effectLst/>
                    <a:latin typeface="Arial"/>
                    <a:ea typeface="Times New Roman"/>
                    <a:cs typeface="Times New Roman"/>
                  </a:rPr>
                  <a:t>(Vict)   </a:t>
                </a:r>
                <a:r>
                  <a:rPr lang="en-US" sz="1000" dirty="0" smtClean="0">
                    <a:effectLst/>
                    <a:latin typeface="Arial"/>
                    <a:ea typeface="Times New Roman"/>
                    <a:cs typeface="Times New Roman"/>
                  </a:rPr>
                  <a:t>413 RFU</a:t>
                </a:r>
                <a:endParaRPr lang="en-US" sz="1400" dirty="0">
                  <a:effectLst/>
                  <a:latin typeface="Arial"/>
                  <a:ea typeface="Times New Roman"/>
                  <a:cs typeface="Times New Roman"/>
                </a:endParaRPr>
              </a:p>
            </p:txBody>
          </p:sp>
          <p:sp>
            <p:nvSpPr>
              <p:cNvPr id="72" name="Text Box 2"/>
              <p:cNvSpPr txBox="1">
                <a:spLocks noChangeArrowheads="1"/>
              </p:cNvSpPr>
              <p:nvPr/>
            </p:nvSpPr>
            <p:spPr bwMode="auto">
              <a:xfrm>
                <a:off x="3410935" y="4649219"/>
                <a:ext cx="755434" cy="35306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Times New Roman"/>
                    <a:cs typeface="Times New Roman"/>
                  </a:rPr>
                  <a:t>13 (Vict)   </a:t>
                </a:r>
                <a:r>
                  <a:rPr lang="en-US" sz="1000" dirty="0" smtClean="0">
                    <a:effectLst/>
                    <a:latin typeface="Arial"/>
                    <a:ea typeface="Times New Roman"/>
                    <a:cs typeface="Times New Roman"/>
                  </a:rPr>
                  <a:t>522 RFU</a:t>
                </a:r>
                <a:endParaRPr lang="en-US" sz="1400" dirty="0">
                  <a:effectLst/>
                  <a:latin typeface="Arial"/>
                  <a:ea typeface="Times New Roman"/>
                  <a:cs typeface="Times New Roman"/>
                </a:endParaRPr>
              </a:p>
            </p:txBody>
          </p:sp>
          <p:sp>
            <p:nvSpPr>
              <p:cNvPr id="73" name="Text Box 2"/>
              <p:cNvSpPr txBox="1">
                <a:spLocks noChangeArrowheads="1"/>
              </p:cNvSpPr>
              <p:nvPr/>
            </p:nvSpPr>
            <p:spPr bwMode="auto">
              <a:xfrm>
                <a:off x="4418751" y="5121157"/>
                <a:ext cx="906780" cy="5130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Arial"/>
                    <a:ea typeface="Times New Roman"/>
                    <a:cs typeface="Times New Roman"/>
                  </a:rPr>
                  <a:t>16 (Perp)   </a:t>
                </a:r>
                <a:r>
                  <a:rPr lang="en-US" sz="1000" dirty="0" smtClean="0">
                    <a:effectLst/>
                    <a:latin typeface="Arial"/>
                    <a:ea typeface="Times New Roman"/>
                    <a:cs typeface="Times New Roman"/>
                  </a:rPr>
                  <a:t>176 RFU</a:t>
                </a:r>
                <a:endParaRPr lang="en-US" sz="1400" dirty="0">
                  <a:effectLst/>
                  <a:latin typeface="Arial"/>
                  <a:ea typeface="Times New Roman"/>
                  <a:cs typeface="Times New Roman"/>
                </a:endParaRPr>
              </a:p>
            </p:txBody>
          </p:sp>
        </p:grpSp>
        <p:sp>
          <p:nvSpPr>
            <p:cNvPr id="77" name="TextBox 76"/>
            <p:cNvSpPr txBox="1"/>
            <p:nvPr/>
          </p:nvSpPr>
          <p:spPr>
            <a:xfrm>
              <a:off x="2133600" y="5078479"/>
              <a:ext cx="561372" cy="461665"/>
            </a:xfrm>
            <a:prstGeom prst="rect">
              <a:avLst/>
            </a:prstGeom>
            <a:noFill/>
          </p:spPr>
          <p:txBody>
            <a:bodyPr wrap="none" rtlCol="0">
              <a:spAutoFit/>
            </a:bodyPr>
            <a:lstStyle/>
            <a:p>
              <a:r>
                <a:rPr lang="en-US" sz="2400" b="1" dirty="0" smtClean="0"/>
                <a:t>(c)</a:t>
              </a:r>
              <a:endParaRPr lang="en-US" sz="2400" b="1" dirty="0"/>
            </a:p>
          </p:txBody>
        </p:sp>
      </p:grpSp>
    </p:spTree>
    <p:extLst>
      <p:ext uri="{BB962C8B-B14F-4D97-AF65-F5344CB8AC3E}">
        <p14:creationId xmlns:p14="http://schemas.microsoft.com/office/powerpoint/2010/main" val="232295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3"/>
          <p:cNvGrpSpPr/>
          <p:nvPr/>
        </p:nvGrpSpPr>
        <p:grpSpPr>
          <a:xfrm>
            <a:off x="1040389" y="648924"/>
            <a:ext cx="4295300" cy="4598740"/>
            <a:chOff x="-76200" y="811460"/>
            <a:chExt cx="4295300" cy="4598740"/>
          </a:xfrm>
        </p:grpSpPr>
        <p:grpSp>
          <p:nvGrpSpPr>
            <p:cNvPr id="3" name="Group 7"/>
            <p:cNvGrpSpPr/>
            <p:nvPr/>
          </p:nvGrpSpPr>
          <p:grpSpPr>
            <a:xfrm>
              <a:off x="-76200" y="1447801"/>
              <a:ext cx="2286000" cy="3048000"/>
              <a:chOff x="1379391" y="1371599"/>
              <a:chExt cx="3124200" cy="3705227"/>
            </a:xfrm>
            <a:scene3d>
              <a:camera prst="isometricRightUp"/>
              <a:lightRig rig="threePt" dir="t"/>
            </a:scene3d>
          </p:grpSpPr>
          <p:sp>
            <p:nvSpPr>
              <p:cNvPr id="9" name="Rectangle 8"/>
              <p:cNvSpPr/>
              <p:nvPr/>
            </p:nvSpPr>
            <p:spPr>
              <a:xfrm>
                <a:off x="1379391" y="1371599"/>
                <a:ext cx="3124200" cy="370522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20"/>
              <p:cNvGrpSpPr/>
              <p:nvPr/>
            </p:nvGrpSpPr>
            <p:grpSpPr>
              <a:xfrm>
                <a:off x="1611867" y="1676400"/>
                <a:ext cx="1219200" cy="2667000"/>
                <a:chOff x="1905000" y="2514600"/>
                <a:chExt cx="1219200" cy="2667000"/>
              </a:xfrm>
            </p:grpSpPr>
            <p:sp>
              <p:nvSpPr>
                <p:cNvPr id="17" name="Rounded Rectangle 16"/>
                <p:cNvSpPr/>
                <p:nvPr/>
              </p:nvSpPr>
              <p:spPr>
                <a:xfrm>
                  <a:off x="29718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9718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9718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9718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9718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4384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4384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4384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4384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4384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9050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9050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9050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9050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9050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44"/>
              <p:cNvGrpSpPr/>
              <p:nvPr/>
            </p:nvGrpSpPr>
            <p:grpSpPr>
              <a:xfrm>
                <a:off x="3276600" y="1676400"/>
                <a:ext cx="152400" cy="2667000"/>
                <a:chOff x="3581400" y="2514600"/>
                <a:chExt cx="152400" cy="2667000"/>
              </a:xfrm>
              <a:noFill/>
            </p:grpSpPr>
            <p:sp>
              <p:nvSpPr>
                <p:cNvPr id="12" name="Rounded Rectangle 11"/>
                <p:cNvSpPr/>
                <p:nvPr/>
              </p:nvSpPr>
              <p:spPr>
                <a:xfrm>
                  <a:off x="3581400" y="25146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581400" y="2971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581400" y="34290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581400" y="3886200"/>
                  <a:ext cx="152400" cy="4572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581400" y="4876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 name="TextBox 151"/>
            <p:cNvSpPr txBox="1"/>
            <p:nvPr/>
          </p:nvSpPr>
          <p:spPr>
            <a:xfrm rot="19868286">
              <a:off x="1788876" y="811460"/>
              <a:ext cx="1043876" cy="369332"/>
            </a:xfrm>
            <a:prstGeom prst="rect">
              <a:avLst/>
            </a:prstGeom>
            <a:noFill/>
          </p:spPr>
          <p:txBody>
            <a:bodyPr wrap="none" rtlCol="0">
              <a:spAutoFit/>
            </a:bodyPr>
            <a:lstStyle/>
            <a:p>
              <a:r>
                <a:rPr lang="en-US" dirty="0" smtClean="0"/>
                <a:t>Frame 1</a:t>
              </a:r>
              <a:endParaRPr lang="en-US" dirty="0"/>
            </a:p>
          </p:txBody>
        </p:sp>
        <p:sp>
          <p:nvSpPr>
            <p:cNvPr id="156" name="TextBox 155"/>
            <p:cNvSpPr txBox="1"/>
            <p:nvPr/>
          </p:nvSpPr>
          <p:spPr>
            <a:xfrm rot="19868286">
              <a:off x="2078928" y="1035912"/>
              <a:ext cx="1043876" cy="369332"/>
            </a:xfrm>
            <a:prstGeom prst="rect">
              <a:avLst/>
            </a:prstGeom>
            <a:noFill/>
          </p:spPr>
          <p:txBody>
            <a:bodyPr wrap="none" rtlCol="0">
              <a:spAutoFit/>
            </a:bodyPr>
            <a:lstStyle/>
            <a:p>
              <a:r>
                <a:rPr lang="en-US" dirty="0" smtClean="0"/>
                <a:t>Frame 2</a:t>
              </a:r>
              <a:endParaRPr lang="en-US" dirty="0"/>
            </a:p>
          </p:txBody>
        </p:sp>
        <p:sp>
          <p:nvSpPr>
            <p:cNvPr id="157" name="TextBox 156"/>
            <p:cNvSpPr txBox="1"/>
            <p:nvPr/>
          </p:nvSpPr>
          <p:spPr>
            <a:xfrm rot="19868286">
              <a:off x="2383728" y="1264512"/>
              <a:ext cx="1043876" cy="369332"/>
            </a:xfrm>
            <a:prstGeom prst="rect">
              <a:avLst/>
            </a:prstGeom>
            <a:noFill/>
          </p:spPr>
          <p:txBody>
            <a:bodyPr wrap="none" rtlCol="0">
              <a:spAutoFit/>
            </a:bodyPr>
            <a:lstStyle/>
            <a:p>
              <a:r>
                <a:rPr lang="en-US" dirty="0" smtClean="0"/>
                <a:t>Frame 3</a:t>
              </a:r>
              <a:endParaRPr lang="en-US" dirty="0"/>
            </a:p>
          </p:txBody>
        </p:sp>
        <p:sp>
          <p:nvSpPr>
            <p:cNvPr id="158" name="TextBox 157"/>
            <p:cNvSpPr txBox="1"/>
            <p:nvPr/>
          </p:nvSpPr>
          <p:spPr>
            <a:xfrm rot="19868286">
              <a:off x="2779476" y="1493112"/>
              <a:ext cx="1043876" cy="369332"/>
            </a:xfrm>
            <a:prstGeom prst="rect">
              <a:avLst/>
            </a:prstGeom>
            <a:noFill/>
          </p:spPr>
          <p:txBody>
            <a:bodyPr wrap="none" rtlCol="0">
              <a:spAutoFit/>
            </a:bodyPr>
            <a:lstStyle/>
            <a:p>
              <a:r>
                <a:rPr lang="en-US" dirty="0" smtClean="0"/>
                <a:t>Frame 4</a:t>
              </a:r>
              <a:endParaRPr lang="en-US" dirty="0"/>
            </a:p>
          </p:txBody>
        </p:sp>
        <p:sp>
          <p:nvSpPr>
            <p:cNvPr id="183" name="TextBox 182"/>
            <p:cNvSpPr txBox="1"/>
            <p:nvPr/>
          </p:nvSpPr>
          <p:spPr>
            <a:xfrm rot="19868286">
              <a:off x="3175224" y="1721712"/>
              <a:ext cx="1043876" cy="369332"/>
            </a:xfrm>
            <a:prstGeom prst="rect">
              <a:avLst/>
            </a:prstGeom>
            <a:noFill/>
          </p:spPr>
          <p:txBody>
            <a:bodyPr wrap="none" rtlCol="0">
              <a:spAutoFit/>
            </a:bodyPr>
            <a:lstStyle/>
            <a:p>
              <a:r>
                <a:rPr lang="en-US" dirty="0" smtClean="0"/>
                <a:t>Frame 5</a:t>
              </a:r>
              <a:endParaRPr lang="en-US" dirty="0"/>
            </a:p>
          </p:txBody>
        </p:sp>
        <p:grpSp>
          <p:nvGrpSpPr>
            <p:cNvPr id="6" name="Group 277"/>
            <p:cNvGrpSpPr/>
            <p:nvPr/>
          </p:nvGrpSpPr>
          <p:grpSpPr>
            <a:xfrm>
              <a:off x="228600" y="1676400"/>
              <a:ext cx="2286000" cy="3048000"/>
              <a:chOff x="1379391" y="1371599"/>
              <a:chExt cx="3124200" cy="3705227"/>
            </a:xfrm>
            <a:scene3d>
              <a:camera prst="isometricRightUp"/>
              <a:lightRig rig="threePt" dir="t"/>
            </a:scene3d>
          </p:grpSpPr>
          <p:sp>
            <p:nvSpPr>
              <p:cNvPr id="279" name="Rectangle 278"/>
              <p:cNvSpPr/>
              <p:nvPr/>
            </p:nvSpPr>
            <p:spPr>
              <a:xfrm>
                <a:off x="1379391" y="1371599"/>
                <a:ext cx="3124200" cy="370522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120"/>
              <p:cNvGrpSpPr/>
              <p:nvPr/>
            </p:nvGrpSpPr>
            <p:grpSpPr>
              <a:xfrm>
                <a:off x="1611867" y="1676400"/>
                <a:ext cx="1219200" cy="2667000"/>
                <a:chOff x="1905000" y="2514600"/>
                <a:chExt cx="1219200" cy="2667000"/>
              </a:xfrm>
            </p:grpSpPr>
            <p:sp>
              <p:nvSpPr>
                <p:cNvPr id="287" name="Rounded Rectangle 286"/>
                <p:cNvSpPr/>
                <p:nvPr/>
              </p:nvSpPr>
              <p:spPr>
                <a:xfrm>
                  <a:off x="29718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a:off x="29718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29718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29718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90"/>
                <p:cNvSpPr/>
                <p:nvPr/>
              </p:nvSpPr>
              <p:spPr>
                <a:xfrm>
                  <a:off x="29718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24384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24384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24384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24384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24384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a:off x="19050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a:off x="19050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19050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19050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19050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44"/>
              <p:cNvGrpSpPr/>
              <p:nvPr/>
            </p:nvGrpSpPr>
            <p:grpSpPr>
              <a:xfrm>
                <a:off x="3276600" y="1676400"/>
                <a:ext cx="152400" cy="2667000"/>
                <a:chOff x="3581400" y="2514600"/>
                <a:chExt cx="152400" cy="2667000"/>
              </a:xfrm>
              <a:noFill/>
            </p:grpSpPr>
            <p:sp>
              <p:nvSpPr>
                <p:cNvPr id="282" name="Rounded Rectangle 281"/>
                <p:cNvSpPr/>
                <p:nvPr/>
              </p:nvSpPr>
              <p:spPr>
                <a:xfrm>
                  <a:off x="3581400" y="25146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a:off x="3581400" y="2971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3581400" y="34290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ed Rectangle 284"/>
                <p:cNvSpPr/>
                <p:nvPr/>
              </p:nvSpPr>
              <p:spPr>
                <a:xfrm>
                  <a:off x="3581400" y="3886200"/>
                  <a:ext cx="152400" cy="4572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3581400" y="4876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301"/>
            <p:cNvGrpSpPr/>
            <p:nvPr/>
          </p:nvGrpSpPr>
          <p:grpSpPr>
            <a:xfrm>
              <a:off x="533400" y="1905000"/>
              <a:ext cx="2286000" cy="3048000"/>
              <a:chOff x="1379391" y="1371599"/>
              <a:chExt cx="3124200" cy="3705227"/>
            </a:xfrm>
            <a:scene3d>
              <a:camera prst="isometricRightUp"/>
              <a:lightRig rig="threePt" dir="t"/>
            </a:scene3d>
          </p:grpSpPr>
          <p:sp>
            <p:nvSpPr>
              <p:cNvPr id="303" name="Rectangle 302"/>
              <p:cNvSpPr/>
              <p:nvPr/>
            </p:nvSpPr>
            <p:spPr>
              <a:xfrm>
                <a:off x="1379391" y="1371599"/>
                <a:ext cx="3124200" cy="370522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20"/>
              <p:cNvGrpSpPr/>
              <p:nvPr/>
            </p:nvGrpSpPr>
            <p:grpSpPr>
              <a:xfrm>
                <a:off x="1611867" y="1676400"/>
                <a:ext cx="1219200" cy="2667000"/>
                <a:chOff x="1905000" y="2514600"/>
                <a:chExt cx="1219200" cy="2667000"/>
              </a:xfrm>
            </p:grpSpPr>
            <p:sp>
              <p:nvSpPr>
                <p:cNvPr id="311" name="Rounded Rectangle 310"/>
                <p:cNvSpPr/>
                <p:nvPr/>
              </p:nvSpPr>
              <p:spPr>
                <a:xfrm>
                  <a:off x="29718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a:off x="29718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29718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29718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a:off x="29718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24384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a:off x="24384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a:off x="24384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24384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a:off x="24384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19050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p:cNvSpPr/>
                <p:nvPr/>
              </p:nvSpPr>
              <p:spPr>
                <a:xfrm>
                  <a:off x="19050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a:off x="19050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a:off x="19050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19050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244"/>
              <p:cNvGrpSpPr/>
              <p:nvPr/>
            </p:nvGrpSpPr>
            <p:grpSpPr>
              <a:xfrm>
                <a:off x="3276600" y="1676400"/>
                <a:ext cx="152400" cy="2667000"/>
                <a:chOff x="3581400" y="2514600"/>
                <a:chExt cx="152400" cy="2667000"/>
              </a:xfrm>
              <a:noFill/>
            </p:grpSpPr>
            <p:sp>
              <p:nvSpPr>
                <p:cNvPr id="306" name="Rounded Rectangle 305"/>
                <p:cNvSpPr/>
                <p:nvPr/>
              </p:nvSpPr>
              <p:spPr>
                <a:xfrm>
                  <a:off x="3581400" y="25146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3581400" y="2971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3581400" y="34290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3581400" y="3886200"/>
                  <a:ext cx="152400" cy="4572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3581400" y="4876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325"/>
            <p:cNvGrpSpPr/>
            <p:nvPr/>
          </p:nvGrpSpPr>
          <p:grpSpPr>
            <a:xfrm>
              <a:off x="914400" y="2133600"/>
              <a:ext cx="2286000" cy="3048000"/>
              <a:chOff x="1379391" y="1371599"/>
              <a:chExt cx="3124200" cy="3705227"/>
            </a:xfrm>
            <a:scene3d>
              <a:camera prst="isometricRightUp"/>
              <a:lightRig rig="threePt" dir="t"/>
            </a:scene3d>
          </p:grpSpPr>
          <p:sp>
            <p:nvSpPr>
              <p:cNvPr id="327" name="Rectangle 326"/>
              <p:cNvSpPr/>
              <p:nvPr/>
            </p:nvSpPr>
            <p:spPr>
              <a:xfrm>
                <a:off x="1379391" y="1371599"/>
                <a:ext cx="3124200" cy="370522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0"/>
              <p:cNvGrpSpPr/>
              <p:nvPr/>
            </p:nvGrpSpPr>
            <p:grpSpPr>
              <a:xfrm>
                <a:off x="1611867" y="1676400"/>
                <a:ext cx="1219200" cy="2667000"/>
                <a:chOff x="1905000" y="2514600"/>
                <a:chExt cx="1219200" cy="2667000"/>
              </a:xfrm>
            </p:grpSpPr>
            <p:sp>
              <p:nvSpPr>
                <p:cNvPr id="335" name="Rounded Rectangle 334"/>
                <p:cNvSpPr/>
                <p:nvPr/>
              </p:nvSpPr>
              <p:spPr>
                <a:xfrm>
                  <a:off x="29718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335"/>
                <p:cNvSpPr/>
                <p:nvPr/>
              </p:nvSpPr>
              <p:spPr>
                <a:xfrm>
                  <a:off x="29718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a:off x="29718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29718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29718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p:cNvSpPr/>
                <p:nvPr/>
              </p:nvSpPr>
              <p:spPr>
                <a:xfrm>
                  <a:off x="24384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a:off x="24384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p:cNvSpPr/>
                <p:nvPr/>
              </p:nvSpPr>
              <p:spPr>
                <a:xfrm>
                  <a:off x="24384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a:off x="24384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ed Rectangle 343"/>
                <p:cNvSpPr/>
                <p:nvPr/>
              </p:nvSpPr>
              <p:spPr>
                <a:xfrm>
                  <a:off x="24384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19050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19050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a:off x="19050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p:nvSpPr>
              <p:spPr>
                <a:xfrm>
                  <a:off x="19050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19050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44"/>
              <p:cNvGrpSpPr/>
              <p:nvPr/>
            </p:nvGrpSpPr>
            <p:grpSpPr>
              <a:xfrm>
                <a:off x="3276600" y="1676400"/>
                <a:ext cx="152400" cy="2667000"/>
                <a:chOff x="3581400" y="2514600"/>
                <a:chExt cx="152400" cy="2667000"/>
              </a:xfrm>
              <a:noFill/>
            </p:grpSpPr>
            <p:sp>
              <p:nvSpPr>
                <p:cNvPr id="330" name="Rounded Rectangle 329"/>
                <p:cNvSpPr/>
                <p:nvPr/>
              </p:nvSpPr>
              <p:spPr>
                <a:xfrm>
                  <a:off x="3581400" y="25146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3581400" y="2971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3581400" y="34290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3581400" y="3886200"/>
                  <a:ext cx="152400" cy="4572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a:off x="3581400" y="4876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349"/>
            <p:cNvGrpSpPr/>
            <p:nvPr/>
          </p:nvGrpSpPr>
          <p:grpSpPr>
            <a:xfrm>
              <a:off x="1295400" y="2362200"/>
              <a:ext cx="2286000" cy="3048000"/>
              <a:chOff x="1379391" y="1371599"/>
              <a:chExt cx="3124200" cy="3705227"/>
            </a:xfrm>
            <a:scene3d>
              <a:camera prst="isometricRightUp"/>
              <a:lightRig rig="threePt" dir="t"/>
            </a:scene3d>
          </p:grpSpPr>
          <p:sp>
            <p:nvSpPr>
              <p:cNvPr id="351" name="Rectangle 350"/>
              <p:cNvSpPr/>
              <p:nvPr/>
            </p:nvSpPr>
            <p:spPr>
              <a:xfrm>
                <a:off x="1379391" y="1371599"/>
                <a:ext cx="3124200" cy="370522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oup 120"/>
              <p:cNvGrpSpPr/>
              <p:nvPr/>
            </p:nvGrpSpPr>
            <p:grpSpPr>
              <a:xfrm>
                <a:off x="1611867" y="1676400"/>
                <a:ext cx="1219200" cy="2667000"/>
                <a:chOff x="1905000" y="2514600"/>
                <a:chExt cx="1219200" cy="2667000"/>
              </a:xfrm>
            </p:grpSpPr>
            <p:sp>
              <p:nvSpPr>
                <p:cNvPr id="359" name="Rounded Rectangle 358"/>
                <p:cNvSpPr/>
                <p:nvPr/>
              </p:nvSpPr>
              <p:spPr>
                <a:xfrm>
                  <a:off x="29718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29718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29718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29718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29718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24384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24384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24384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a:off x="24384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367"/>
                <p:cNvSpPr/>
                <p:nvPr/>
              </p:nvSpPr>
              <p:spPr>
                <a:xfrm>
                  <a:off x="24384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68"/>
                <p:cNvSpPr/>
                <p:nvPr/>
              </p:nvSpPr>
              <p:spPr>
                <a:xfrm>
                  <a:off x="1905000" y="25146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1905000" y="2971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1905000" y="34290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1905000" y="3886200"/>
                  <a:ext cx="152400" cy="4572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72"/>
                <p:cNvSpPr/>
                <p:nvPr/>
              </p:nvSpPr>
              <p:spPr>
                <a:xfrm>
                  <a:off x="1905000" y="4876800"/>
                  <a:ext cx="152400" cy="304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44"/>
              <p:cNvGrpSpPr/>
              <p:nvPr/>
            </p:nvGrpSpPr>
            <p:grpSpPr>
              <a:xfrm>
                <a:off x="3276600" y="1676400"/>
                <a:ext cx="152400" cy="2667000"/>
                <a:chOff x="3581400" y="2514600"/>
                <a:chExt cx="152400" cy="2667000"/>
              </a:xfrm>
              <a:noFill/>
            </p:grpSpPr>
            <p:sp>
              <p:nvSpPr>
                <p:cNvPr id="354" name="Rounded Rectangle 353"/>
                <p:cNvSpPr/>
                <p:nvPr/>
              </p:nvSpPr>
              <p:spPr>
                <a:xfrm>
                  <a:off x="3581400" y="25146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3581400" y="2971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3581400" y="34290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3581400" y="3886200"/>
                  <a:ext cx="152400" cy="4572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3581400" y="4876800"/>
                  <a:ext cx="152400" cy="304800"/>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7" name="Group 23"/>
          <p:cNvGrpSpPr>
            <a:grpSpLocks/>
          </p:cNvGrpSpPr>
          <p:nvPr/>
        </p:nvGrpSpPr>
        <p:grpSpPr bwMode="auto">
          <a:xfrm>
            <a:off x="6372516" y="2885464"/>
            <a:ext cx="1409700" cy="441325"/>
            <a:chOff x="4289" y="662"/>
            <a:chExt cx="888" cy="278"/>
          </a:xfrm>
        </p:grpSpPr>
        <p:sp>
          <p:nvSpPr>
            <p:cNvPr id="249" name="Freeform 24"/>
            <p:cNvSpPr>
              <a:spLocks/>
            </p:cNvSpPr>
            <p:nvPr/>
          </p:nvSpPr>
          <p:spPr bwMode="auto">
            <a:xfrm>
              <a:off x="4327" y="662"/>
              <a:ext cx="850" cy="272"/>
            </a:xfrm>
            <a:custGeom>
              <a:avLst/>
              <a:gdLst/>
              <a:ahLst/>
              <a:cxnLst>
                <a:cxn ang="0">
                  <a:pos x="0" y="217"/>
                </a:cxn>
                <a:cxn ang="0">
                  <a:pos x="49" y="217"/>
                </a:cxn>
                <a:cxn ang="0">
                  <a:pos x="56" y="7"/>
                </a:cxn>
                <a:cxn ang="0">
                  <a:pos x="64" y="219"/>
                </a:cxn>
                <a:cxn ang="0">
                  <a:pos x="233" y="219"/>
                </a:cxn>
                <a:cxn ang="0">
                  <a:pos x="243" y="11"/>
                </a:cxn>
                <a:cxn ang="0">
                  <a:pos x="253" y="222"/>
                </a:cxn>
                <a:cxn ang="0">
                  <a:pos x="377" y="222"/>
                </a:cxn>
                <a:cxn ang="0">
                  <a:pos x="388" y="12"/>
                </a:cxn>
                <a:cxn ang="0">
                  <a:pos x="403" y="222"/>
                </a:cxn>
                <a:cxn ang="0">
                  <a:pos x="626" y="222"/>
                </a:cxn>
                <a:cxn ang="0">
                  <a:pos x="644" y="0"/>
                </a:cxn>
                <a:cxn ang="0">
                  <a:pos x="650" y="222"/>
                </a:cxn>
                <a:cxn ang="0">
                  <a:pos x="712" y="222"/>
                </a:cxn>
                <a:cxn ang="0">
                  <a:pos x="714" y="218"/>
                </a:cxn>
                <a:cxn ang="0">
                  <a:pos x="722" y="4"/>
                </a:cxn>
                <a:cxn ang="0">
                  <a:pos x="736" y="220"/>
                </a:cxn>
                <a:cxn ang="0">
                  <a:pos x="850" y="220"/>
                </a:cxn>
              </a:cxnLst>
              <a:rect l="0" t="0" r="r" b="b"/>
              <a:pathLst>
                <a:path w="850" h="222">
                  <a:moveTo>
                    <a:pt x="0" y="217"/>
                  </a:moveTo>
                  <a:lnTo>
                    <a:pt x="49" y="217"/>
                  </a:lnTo>
                  <a:lnTo>
                    <a:pt x="56" y="7"/>
                  </a:lnTo>
                  <a:lnTo>
                    <a:pt x="64" y="219"/>
                  </a:lnTo>
                  <a:lnTo>
                    <a:pt x="233" y="219"/>
                  </a:lnTo>
                  <a:lnTo>
                    <a:pt x="243" y="11"/>
                  </a:lnTo>
                  <a:lnTo>
                    <a:pt x="253" y="222"/>
                  </a:lnTo>
                  <a:lnTo>
                    <a:pt x="377" y="222"/>
                  </a:lnTo>
                  <a:lnTo>
                    <a:pt x="388" y="12"/>
                  </a:lnTo>
                  <a:lnTo>
                    <a:pt x="403" y="222"/>
                  </a:lnTo>
                  <a:lnTo>
                    <a:pt x="626" y="222"/>
                  </a:lnTo>
                  <a:lnTo>
                    <a:pt x="644" y="0"/>
                  </a:lnTo>
                  <a:lnTo>
                    <a:pt x="650" y="222"/>
                  </a:lnTo>
                  <a:lnTo>
                    <a:pt x="712" y="222"/>
                  </a:lnTo>
                  <a:lnTo>
                    <a:pt x="714" y="218"/>
                  </a:lnTo>
                  <a:lnTo>
                    <a:pt x="722" y="4"/>
                  </a:lnTo>
                  <a:lnTo>
                    <a:pt x="736" y="220"/>
                  </a:lnTo>
                  <a:lnTo>
                    <a:pt x="850" y="220"/>
                  </a:lnTo>
                </a:path>
              </a:pathLst>
            </a:custGeom>
            <a:noFill/>
            <a:ln w="12700" cmpd="sng">
              <a:solidFill>
                <a:srgbClr val="FF9900"/>
              </a:solidFill>
              <a:round/>
              <a:headEnd/>
              <a:tailEnd/>
            </a:ln>
            <a:effectLst/>
          </p:spPr>
          <p:txBody>
            <a:bodyPr/>
            <a:lstStyle/>
            <a:p>
              <a:endParaRPr lang="en-US"/>
            </a:p>
          </p:txBody>
        </p:sp>
        <p:sp>
          <p:nvSpPr>
            <p:cNvPr id="250" name="Freeform 25"/>
            <p:cNvSpPr>
              <a:spLocks/>
            </p:cNvSpPr>
            <p:nvPr/>
          </p:nvSpPr>
          <p:spPr bwMode="auto">
            <a:xfrm>
              <a:off x="4289" y="748"/>
              <a:ext cx="572" cy="189"/>
            </a:xfrm>
            <a:custGeom>
              <a:avLst/>
              <a:gdLst/>
              <a:ahLst/>
              <a:cxnLst>
                <a:cxn ang="0">
                  <a:pos x="0" y="180"/>
                </a:cxn>
                <a:cxn ang="0">
                  <a:pos x="43" y="180"/>
                </a:cxn>
                <a:cxn ang="0">
                  <a:pos x="70" y="180"/>
                </a:cxn>
                <a:cxn ang="0">
                  <a:pos x="88" y="182"/>
                </a:cxn>
                <a:cxn ang="0">
                  <a:pos x="123" y="182"/>
                </a:cxn>
                <a:cxn ang="0">
                  <a:pos x="140" y="183"/>
                </a:cxn>
                <a:cxn ang="0">
                  <a:pos x="160" y="185"/>
                </a:cxn>
                <a:cxn ang="0">
                  <a:pos x="192" y="185"/>
                </a:cxn>
                <a:cxn ang="0">
                  <a:pos x="211" y="175"/>
                </a:cxn>
                <a:cxn ang="0">
                  <a:pos x="229" y="185"/>
                </a:cxn>
                <a:cxn ang="0">
                  <a:pos x="279" y="185"/>
                </a:cxn>
                <a:cxn ang="0">
                  <a:pos x="301" y="0"/>
                </a:cxn>
                <a:cxn ang="0">
                  <a:pos x="325" y="186"/>
                </a:cxn>
                <a:cxn ang="0">
                  <a:pos x="369" y="186"/>
                </a:cxn>
                <a:cxn ang="0">
                  <a:pos x="388" y="189"/>
                </a:cxn>
                <a:cxn ang="0">
                  <a:pos x="409" y="188"/>
                </a:cxn>
                <a:cxn ang="0">
                  <a:pos x="454" y="188"/>
                </a:cxn>
                <a:cxn ang="0">
                  <a:pos x="472" y="189"/>
                </a:cxn>
                <a:cxn ang="0">
                  <a:pos x="489" y="188"/>
                </a:cxn>
                <a:cxn ang="0">
                  <a:pos x="572" y="188"/>
                </a:cxn>
              </a:cxnLst>
              <a:rect l="0" t="0" r="r" b="b"/>
              <a:pathLst>
                <a:path w="572" h="189">
                  <a:moveTo>
                    <a:pt x="0" y="180"/>
                  </a:moveTo>
                  <a:lnTo>
                    <a:pt x="43" y="180"/>
                  </a:lnTo>
                  <a:lnTo>
                    <a:pt x="70" y="180"/>
                  </a:lnTo>
                  <a:lnTo>
                    <a:pt x="88" y="182"/>
                  </a:lnTo>
                  <a:lnTo>
                    <a:pt x="123" y="182"/>
                  </a:lnTo>
                  <a:lnTo>
                    <a:pt x="140" y="183"/>
                  </a:lnTo>
                  <a:lnTo>
                    <a:pt x="160" y="185"/>
                  </a:lnTo>
                  <a:lnTo>
                    <a:pt x="192" y="185"/>
                  </a:lnTo>
                  <a:lnTo>
                    <a:pt x="211" y="175"/>
                  </a:lnTo>
                  <a:lnTo>
                    <a:pt x="229" y="185"/>
                  </a:lnTo>
                  <a:lnTo>
                    <a:pt x="279" y="185"/>
                  </a:lnTo>
                  <a:lnTo>
                    <a:pt x="301" y="0"/>
                  </a:lnTo>
                  <a:lnTo>
                    <a:pt x="325" y="186"/>
                  </a:lnTo>
                  <a:lnTo>
                    <a:pt x="369" y="186"/>
                  </a:lnTo>
                  <a:lnTo>
                    <a:pt x="388" y="189"/>
                  </a:lnTo>
                  <a:lnTo>
                    <a:pt x="409" y="188"/>
                  </a:lnTo>
                  <a:lnTo>
                    <a:pt x="454" y="188"/>
                  </a:lnTo>
                  <a:lnTo>
                    <a:pt x="472" y="189"/>
                  </a:lnTo>
                  <a:lnTo>
                    <a:pt x="489" y="188"/>
                  </a:lnTo>
                  <a:lnTo>
                    <a:pt x="572" y="188"/>
                  </a:lnTo>
                </a:path>
              </a:pathLst>
            </a:custGeom>
            <a:noFill/>
            <a:ln w="28575" cmpd="sng">
              <a:solidFill>
                <a:schemeClr val="tx1"/>
              </a:solidFill>
              <a:round/>
              <a:headEnd/>
              <a:tailEnd/>
            </a:ln>
            <a:effectLst/>
          </p:spPr>
          <p:txBody>
            <a:bodyPr/>
            <a:lstStyle/>
            <a:p>
              <a:endParaRPr lang="en-US"/>
            </a:p>
          </p:txBody>
        </p:sp>
        <p:sp>
          <p:nvSpPr>
            <p:cNvPr id="251" name="Freeform 26"/>
            <p:cNvSpPr>
              <a:spLocks/>
            </p:cNvSpPr>
            <p:nvPr/>
          </p:nvSpPr>
          <p:spPr bwMode="auto">
            <a:xfrm>
              <a:off x="4569" y="762"/>
              <a:ext cx="572" cy="170"/>
            </a:xfrm>
            <a:custGeom>
              <a:avLst/>
              <a:gdLst/>
              <a:ahLst/>
              <a:cxnLst>
                <a:cxn ang="0">
                  <a:pos x="0" y="162"/>
                </a:cxn>
                <a:cxn ang="0">
                  <a:pos x="43" y="162"/>
                </a:cxn>
                <a:cxn ang="0">
                  <a:pos x="64" y="164"/>
                </a:cxn>
                <a:cxn ang="0">
                  <a:pos x="88" y="164"/>
                </a:cxn>
                <a:cxn ang="0">
                  <a:pos x="123" y="164"/>
                </a:cxn>
                <a:cxn ang="0">
                  <a:pos x="138" y="157"/>
                </a:cxn>
                <a:cxn ang="0">
                  <a:pos x="160" y="167"/>
                </a:cxn>
                <a:cxn ang="0">
                  <a:pos x="192" y="167"/>
                </a:cxn>
                <a:cxn ang="0">
                  <a:pos x="210" y="4"/>
                </a:cxn>
                <a:cxn ang="0">
                  <a:pos x="229" y="167"/>
                </a:cxn>
                <a:cxn ang="0">
                  <a:pos x="279" y="167"/>
                </a:cxn>
                <a:cxn ang="0">
                  <a:pos x="300" y="160"/>
                </a:cxn>
                <a:cxn ang="0">
                  <a:pos x="325" y="168"/>
                </a:cxn>
                <a:cxn ang="0">
                  <a:pos x="369" y="168"/>
                </a:cxn>
                <a:cxn ang="0">
                  <a:pos x="386" y="0"/>
                </a:cxn>
                <a:cxn ang="0">
                  <a:pos x="409" y="170"/>
                </a:cxn>
                <a:cxn ang="0">
                  <a:pos x="454" y="170"/>
                </a:cxn>
                <a:cxn ang="0">
                  <a:pos x="469" y="169"/>
                </a:cxn>
                <a:cxn ang="0">
                  <a:pos x="489" y="170"/>
                </a:cxn>
                <a:cxn ang="0">
                  <a:pos x="572" y="170"/>
                </a:cxn>
              </a:cxnLst>
              <a:rect l="0" t="0" r="r" b="b"/>
              <a:pathLst>
                <a:path w="572" h="170">
                  <a:moveTo>
                    <a:pt x="0" y="162"/>
                  </a:moveTo>
                  <a:lnTo>
                    <a:pt x="43" y="162"/>
                  </a:lnTo>
                  <a:lnTo>
                    <a:pt x="64" y="164"/>
                  </a:lnTo>
                  <a:lnTo>
                    <a:pt x="88" y="164"/>
                  </a:lnTo>
                  <a:lnTo>
                    <a:pt x="123" y="164"/>
                  </a:lnTo>
                  <a:lnTo>
                    <a:pt x="138" y="157"/>
                  </a:lnTo>
                  <a:lnTo>
                    <a:pt x="160" y="167"/>
                  </a:lnTo>
                  <a:lnTo>
                    <a:pt x="192" y="167"/>
                  </a:lnTo>
                  <a:lnTo>
                    <a:pt x="210" y="4"/>
                  </a:lnTo>
                  <a:lnTo>
                    <a:pt x="229" y="167"/>
                  </a:lnTo>
                  <a:lnTo>
                    <a:pt x="279" y="167"/>
                  </a:lnTo>
                  <a:lnTo>
                    <a:pt x="300" y="160"/>
                  </a:lnTo>
                  <a:lnTo>
                    <a:pt x="325" y="168"/>
                  </a:lnTo>
                  <a:lnTo>
                    <a:pt x="369" y="168"/>
                  </a:lnTo>
                  <a:lnTo>
                    <a:pt x="386" y="0"/>
                  </a:lnTo>
                  <a:lnTo>
                    <a:pt x="409" y="170"/>
                  </a:lnTo>
                  <a:lnTo>
                    <a:pt x="454" y="170"/>
                  </a:lnTo>
                  <a:lnTo>
                    <a:pt x="469" y="169"/>
                  </a:lnTo>
                  <a:lnTo>
                    <a:pt x="489" y="170"/>
                  </a:lnTo>
                  <a:lnTo>
                    <a:pt x="572" y="170"/>
                  </a:lnTo>
                </a:path>
              </a:pathLst>
            </a:custGeom>
            <a:noFill/>
            <a:ln w="28575" cmpd="sng">
              <a:solidFill>
                <a:srgbClr val="3333FF"/>
              </a:solidFill>
              <a:round/>
              <a:headEnd/>
              <a:tailEnd/>
            </a:ln>
            <a:effectLst/>
          </p:spPr>
          <p:txBody>
            <a:bodyPr/>
            <a:lstStyle/>
            <a:p>
              <a:endParaRPr lang="en-US"/>
            </a:p>
          </p:txBody>
        </p:sp>
        <p:sp>
          <p:nvSpPr>
            <p:cNvPr id="252" name="Freeform 27"/>
            <p:cNvSpPr>
              <a:spLocks/>
            </p:cNvSpPr>
            <p:nvPr/>
          </p:nvSpPr>
          <p:spPr bwMode="auto">
            <a:xfrm>
              <a:off x="4321" y="770"/>
              <a:ext cx="572" cy="166"/>
            </a:xfrm>
            <a:custGeom>
              <a:avLst/>
              <a:gdLst/>
              <a:ahLst/>
              <a:cxnLst>
                <a:cxn ang="0">
                  <a:pos x="0" y="158"/>
                </a:cxn>
                <a:cxn ang="0">
                  <a:pos x="43" y="158"/>
                </a:cxn>
                <a:cxn ang="0">
                  <a:pos x="66" y="149"/>
                </a:cxn>
                <a:cxn ang="0">
                  <a:pos x="88" y="160"/>
                </a:cxn>
                <a:cxn ang="0">
                  <a:pos x="123" y="160"/>
                </a:cxn>
                <a:cxn ang="0">
                  <a:pos x="141" y="15"/>
                </a:cxn>
                <a:cxn ang="0">
                  <a:pos x="160" y="163"/>
                </a:cxn>
                <a:cxn ang="0">
                  <a:pos x="192" y="163"/>
                </a:cxn>
                <a:cxn ang="0">
                  <a:pos x="210" y="0"/>
                </a:cxn>
                <a:cxn ang="0">
                  <a:pos x="229" y="163"/>
                </a:cxn>
                <a:cxn ang="0">
                  <a:pos x="279" y="163"/>
                </a:cxn>
                <a:cxn ang="0">
                  <a:pos x="302" y="163"/>
                </a:cxn>
                <a:cxn ang="0">
                  <a:pos x="325" y="164"/>
                </a:cxn>
                <a:cxn ang="0">
                  <a:pos x="369" y="164"/>
                </a:cxn>
                <a:cxn ang="0">
                  <a:pos x="386" y="164"/>
                </a:cxn>
                <a:cxn ang="0">
                  <a:pos x="409" y="166"/>
                </a:cxn>
                <a:cxn ang="0">
                  <a:pos x="454" y="166"/>
                </a:cxn>
                <a:cxn ang="0">
                  <a:pos x="473" y="166"/>
                </a:cxn>
                <a:cxn ang="0">
                  <a:pos x="489" y="166"/>
                </a:cxn>
                <a:cxn ang="0">
                  <a:pos x="572" y="166"/>
                </a:cxn>
              </a:cxnLst>
              <a:rect l="0" t="0" r="r" b="b"/>
              <a:pathLst>
                <a:path w="572" h="166">
                  <a:moveTo>
                    <a:pt x="0" y="158"/>
                  </a:moveTo>
                  <a:lnTo>
                    <a:pt x="43" y="158"/>
                  </a:lnTo>
                  <a:lnTo>
                    <a:pt x="66" y="149"/>
                  </a:lnTo>
                  <a:lnTo>
                    <a:pt x="88" y="160"/>
                  </a:lnTo>
                  <a:lnTo>
                    <a:pt x="123" y="160"/>
                  </a:lnTo>
                  <a:lnTo>
                    <a:pt x="141" y="15"/>
                  </a:lnTo>
                  <a:lnTo>
                    <a:pt x="160" y="163"/>
                  </a:lnTo>
                  <a:lnTo>
                    <a:pt x="192" y="163"/>
                  </a:lnTo>
                  <a:lnTo>
                    <a:pt x="210" y="0"/>
                  </a:lnTo>
                  <a:lnTo>
                    <a:pt x="229" y="163"/>
                  </a:lnTo>
                  <a:lnTo>
                    <a:pt x="279" y="163"/>
                  </a:lnTo>
                  <a:lnTo>
                    <a:pt x="302" y="163"/>
                  </a:lnTo>
                  <a:lnTo>
                    <a:pt x="325" y="164"/>
                  </a:lnTo>
                  <a:lnTo>
                    <a:pt x="369" y="164"/>
                  </a:lnTo>
                  <a:lnTo>
                    <a:pt x="386" y="164"/>
                  </a:lnTo>
                  <a:lnTo>
                    <a:pt x="409" y="166"/>
                  </a:lnTo>
                  <a:lnTo>
                    <a:pt x="454" y="166"/>
                  </a:lnTo>
                  <a:lnTo>
                    <a:pt x="473" y="166"/>
                  </a:lnTo>
                  <a:lnTo>
                    <a:pt x="489" y="166"/>
                  </a:lnTo>
                  <a:lnTo>
                    <a:pt x="572" y="166"/>
                  </a:lnTo>
                </a:path>
              </a:pathLst>
            </a:custGeom>
            <a:noFill/>
            <a:ln w="28575" cmpd="sng">
              <a:solidFill>
                <a:srgbClr val="FF0000"/>
              </a:solidFill>
              <a:round/>
              <a:headEnd/>
              <a:tailEnd/>
            </a:ln>
            <a:effectLst/>
          </p:spPr>
          <p:txBody>
            <a:bodyPr/>
            <a:lstStyle/>
            <a:p>
              <a:endParaRPr lang="en-US"/>
            </a:p>
          </p:txBody>
        </p:sp>
        <p:sp>
          <p:nvSpPr>
            <p:cNvPr id="253" name="Freeform 28"/>
            <p:cNvSpPr>
              <a:spLocks/>
            </p:cNvSpPr>
            <p:nvPr/>
          </p:nvSpPr>
          <p:spPr bwMode="auto">
            <a:xfrm>
              <a:off x="4597" y="752"/>
              <a:ext cx="572" cy="188"/>
            </a:xfrm>
            <a:custGeom>
              <a:avLst/>
              <a:gdLst/>
              <a:ahLst/>
              <a:cxnLst>
                <a:cxn ang="0">
                  <a:pos x="0" y="180"/>
                </a:cxn>
                <a:cxn ang="0">
                  <a:pos x="43" y="180"/>
                </a:cxn>
                <a:cxn ang="0">
                  <a:pos x="65" y="180"/>
                </a:cxn>
                <a:cxn ang="0">
                  <a:pos x="88" y="182"/>
                </a:cxn>
                <a:cxn ang="0">
                  <a:pos x="123" y="182"/>
                </a:cxn>
                <a:cxn ang="0">
                  <a:pos x="141" y="182"/>
                </a:cxn>
                <a:cxn ang="0">
                  <a:pos x="160" y="185"/>
                </a:cxn>
                <a:cxn ang="0">
                  <a:pos x="192" y="185"/>
                </a:cxn>
                <a:cxn ang="0">
                  <a:pos x="204" y="182"/>
                </a:cxn>
                <a:cxn ang="0">
                  <a:pos x="229" y="185"/>
                </a:cxn>
                <a:cxn ang="0">
                  <a:pos x="279" y="185"/>
                </a:cxn>
                <a:cxn ang="0">
                  <a:pos x="296" y="176"/>
                </a:cxn>
                <a:cxn ang="0">
                  <a:pos x="325" y="186"/>
                </a:cxn>
                <a:cxn ang="0">
                  <a:pos x="369" y="186"/>
                </a:cxn>
                <a:cxn ang="0">
                  <a:pos x="386" y="18"/>
                </a:cxn>
                <a:cxn ang="0">
                  <a:pos x="409" y="188"/>
                </a:cxn>
                <a:cxn ang="0">
                  <a:pos x="454" y="188"/>
                </a:cxn>
                <a:cxn ang="0">
                  <a:pos x="470" y="0"/>
                </a:cxn>
                <a:cxn ang="0">
                  <a:pos x="489" y="188"/>
                </a:cxn>
                <a:cxn ang="0">
                  <a:pos x="572" y="188"/>
                </a:cxn>
              </a:cxnLst>
              <a:rect l="0" t="0" r="r" b="b"/>
              <a:pathLst>
                <a:path w="572" h="188">
                  <a:moveTo>
                    <a:pt x="0" y="180"/>
                  </a:moveTo>
                  <a:lnTo>
                    <a:pt x="43" y="180"/>
                  </a:lnTo>
                  <a:lnTo>
                    <a:pt x="65" y="180"/>
                  </a:lnTo>
                  <a:lnTo>
                    <a:pt x="88" y="182"/>
                  </a:lnTo>
                  <a:lnTo>
                    <a:pt x="123" y="182"/>
                  </a:lnTo>
                  <a:lnTo>
                    <a:pt x="141" y="182"/>
                  </a:lnTo>
                  <a:lnTo>
                    <a:pt x="160" y="185"/>
                  </a:lnTo>
                  <a:lnTo>
                    <a:pt x="192" y="185"/>
                  </a:lnTo>
                  <a:lnTo>
                    <a:pt x="204" y="182"/>
                  </a:lnTo>
                  <a:lnTo>
                    <a:pt x="229" y="185"/>
                  </a:lnTo>
                  <a:lnTo>
                    <a:pt x="279" y="185"/>
                  </a:lnTo>
                  <a:lnTo>
                    <a:pt x="296" y="176"/>
                  </a:lnTo>
                  <a:lnTo>
                    <a:pt x="325" y="186"/>
                  </a:lnTo>
                  <a:lnTo>
                    <a:pt x="369" y="186"/>
                  </a:lnTo>
                  <a:lnTo>
                    <a:pt x="386" y="18"/>
                  </a:lnTo>
                  <a:lnTo>
                    <a:pt x="409" y="188"/>
                  </a:lnTo>
                  <a:lnTo>
                    <a:pt x="454" y="188"/>
                  </a:lnTo>
                  <a:lnTo>
                    <a:pt x="470" y="0"/>
                  </a:lnTo>
                  <a:lnTo>
                    <a:pt x="489" y="188"/>
                  </a:lnTo>
                  <a:lnTo>
                    <a:pt x="572" y="188"/>
                  </a:lnTo>
                </a:path>
              </a:pathLst>
            </a:custGeom>
            <a:noFill/>
            <a:ln w="28575" cmpd="sng">
              <a:solidFill>
                <a:srgbClr val="008000"/>
              </a:solidFill>
              <a:round/>
              <a:headEnd/>
              <a:tailEnd/>
            </a:ln>
            <a:effectLst/>
          </p:spPr>
          <p:txBody>
            <a:bodyPr/>
            <a:lstStyle/>
            <a:p>
              <a:endParaRPr lang="en-US"/>
            </a:p>
          </p:txBody>
        </p:sp>
      </p:grpSp>
      <p:sp>
        <p:nvSpPr>
          <p:cNvPr id="255" name="Freeform 18"/>
          <p:cNvSpPr>
            <a:spLocks/>
          </p:cNvSpPr>
          <p:nvPr/>
        </p:nvSpPr>
        <p:spPr bwMode="auto">
          <a:xfrm>
            <a:off x="6376707" y="5466739"/>
            <a:ext cx="1405509" cy="238125"/>
          </a:xfrm>
          <a:custGeom>
            <a:avLst/>
            <a:gdLst>
              <a:gd name="connsiteX0" fmla="*/ 0 w 10416"/>
              <a:gd name="connsiteY0" fmla="*/ 9775 h 10000"/>
              <a:gd name="connsiteX1" fmla="*/ 992 w 10416"/>
              <a:gd name="connsiteY1" fmla="*/ 9775 h 10000"/>
              <a:gd name="connsiteX2" fmla="*/ 1075 w 10416"/>
              <a:gd name="connsiteY2" fmla="*/ 315 h 10000"/>
              <a:gd name="connsiteX3" fmla="*/ 1169 w 10416"/>
              <a:gd name="connsiteY3" fmla="*/ 9865 h 10000"/>
              <a:gd name="connsiteX4" fmla="*/ 3157 w 10416"/>
              <a:gd name="connsiteY4" fmla="*/ 9865 h 10000"/>
              <a:gd name="connsiteX5" fmla="*/ 3275 w 10416"/>
              <a:gd name="connsiteY5" fmla="*/ 495 h 10000"/>
              <a:gd name="connsiteX6" fmla="*/ 3392 w 10416"/>
              <a:gd name="connsiteY6" fmla="*/ 10000 h 10000"/>
              <a:gd name="connsiteX7" fmla="*/ 4851 w 10416"/>
              <a:gd name="connsiteY7" fmla="*/ 10000 h 10000"/>
              <a:gd name="connsiteX8" fmla="*/ 4981 w 10416"/>
              <a:gd name="connsiteY8" fmla="*/ 541 h 10000"/>
              <a:gd name="connsiteX9" fmla="*/ 5157 w 10416"/>
              <a:gd name="connsiteY9" fmla="*/ 10000 h 10000"/>
              <a:gd name="connsiteX10" fmla="*/ 7781 w 10416"/>
              <a:gd name="connsiteY10" fmla="*/ 10000 h 10000"/>
              <a:gd name="connsiteX11" fmla="*/ 7992 w 10416"/>
              <a:gd name="connsiteY11" fmla="*/ 0 h 10000"/>
              <a:gd name="connsiteX12" fmla="*/ 8063 w 10416"/>
              <a:gd name="connsiteY12" fmla="*/ 10000 h 10000"/>
              <a:gd name="connsiteX13" fmla="*/ 8792 w 10416"/>
              <a:gd name="connsiteY13" fmla="*/ 10000 h 10000"/>
              <a:gd name="connsiteX14" fmla="*/ 8816 w 10416"/>
              <a:gd name="connsiteY14" fmla="*/ 9820 h 10000"/>
              <a:gd name="connsiteX15" fmla="*/ 8910 w 10416"/>
              <a:gd name="connsiteY15" fmla="*/ 180 h 10000"/>
              <a:gd name="connsiteX16" fmla="*/ 9075 w 10416"/>
              <a:gd name="connsiteY16" fmla="*/ 9910 h 10000"/>
              <a:gd name="connsiteX17" fmla="*/ 10416 w 10416"/>
              <a:gd name="connsiteY17" fmla="*/ 991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16" h="10000">
                <a:moveTo>
                  <a:pt x="0" y="9775"/>
                </a:moveTo>
                <a:lnTo>
                  <a:pt x="992" y="9775"/>
                </a:lnTo>
                <a:cubicBezTo>
                  <a:pt x="1020" y="6622"/>
                  <a:pt x="1047" y="3468"/>
                  <a:pt x="1075" y="315"/>
                </a:cubicBezTo>
                <a:cubicBezTo>
                  <a:pt x="1106" y="3498"/>
                  <a:pt x="1138" y="6682"/>
                  <a:pt x="1169" y="9865"/>
                </a:cubicBezTo>
                <a:lnTo>
                  <a:pt x="3157" y="9865"/>
                </a:lnTo>
                <a:cubicBezTo>
                  <a:pt x="3196" y="6742"/>
                  <a:pt x="3236" y="3618"/>
                  <a:pt x="3275" y="495"/>
                </a:cubicBezTo>
                <a:lnTo>
                  <a:pt x="3392" y="10000"/>
                </a:lnTo>
                <a:lnTo>
                  <a:pt x="4851" y="10000"/>
                </a:lnTo>
                <a:cubicBezTo>
                  <a:pt x="4894" y="6847"/>
                  <a:pt x="4938" y="3694"/>
                  <a:pt x="4981" y="541"/>
                </a:cubicBezTo>
                <a:cubicBezTo>
                  <a:pt x="5040" y="3694"/>
                  <a:pt x="5098" y="6847"/>
                  <a:pt x="5157" y="10000"/>
                </a:cubicBezTo>
                <a:lnTo>
                  <a:pt x="7781" y="10000"/>
                </a:lnTo>
                <a:cubicBezTo>
                  <a:pt x="7851" y="6667"/>
                  <a:pt x="7922" y="3333"/>
                  <a:pt x="7992" y="0"/>
                </a:cubicBezTo>
                <a:cubicBezTo>
                  <a:pt x="8016" y="3333"/>
                  <a:pt x="8039" y="6667"/>
                  <a:pt x="8063" y="10000"/>
                </a:cubicBezTo>
                <a:lnTo>
                  <a:pt x="8792" y="10000"/>
                </a:lnTo>
                <a:lnTo>
                  <a:pt x="8816" y="9820"/>
                </a:lnTo>
                <a:cubicBezTo>
                  <a:pt x="8847" y="6607"/>
                  <a:pt x="8879" y="3393"/>
                  <a:pt x="8910" y="180"/>
                </a:cubicBezTo>
                <a:lnTo>
                  <a:pt x="9075" y="9910"/>
                </a:lnTo>
                <a:lnTo>
                  <a:pt x="10416" y="9910"/>
                </a:lnTo>
              </a:path>
            </a:pathLst>
          </a:custGeom>
          <a:noFill/>
          <a:ln w="12700" cmpd="sng">
            <a:solidFill>
              <a:srgbClr val="FF9900"/>
            </a:solidFill>
            <a:round/>
            <a:headEnd/>
            <a:tailEnd/>
          </a:ln>
          <a:effectLst/>
        </p:spPr>
        <p:txBody>
          <a:bodyPr/>
          <a:lstStyle/>
          <a:p>
            <a:endParaRPr lang="en-US"/>
          </a:p>
        </p:txBody>
      </p:sp>
      <p:sp>
        <p:nvSpPr>
          <p:cNvPr id="256" name="Freeform 19"/>
          <p:cNvSpPr>
            <a:spLocks/>
          </p:cNvSpPr>
          <p:nvPr/>
        </p:nvSpPr>
        <p:spPr bwMode="auto">
          <a:xfrm>
            <a:off x="6372516" y="4622189"/>
            <a:ext cx="1420463" cy="305229"/>
          </a:xfrm>
          <a:custGeom>
            <a:avLst/>
            <a:gdLst>
              <a:gd name="connsiteX0" fmla="*/ 0 w 15422"/>
              <a:gd name="connsiteY0" fmla="*/ 9524 h 10000"/>
              <a:gd name="connsiteX1" fmla="*/ 752 w 15422"/>
              <a:gd name="connsiteY1" fmla="*/ 9524 h 10000"/>
              <a:gd name="connsiteX2" fmla="*/ 1224 w 15422"/>
              <a:gd name="connsiteY2" fmla="*/ 9524 h 10000"/>
              <a:gd name="connsiteX3" fmla="*/ 1538 w 15422"/>
              <a:gd name="connsiteY3" fmla="*/ 9630 h 10000"/>
              <a:gd name="connsiteX4" fmla="*/ 2150 w 15422"/>
              <a:gd name="connsiteY4" fmla="*/ 9630 h 10000"/>
              <a:gd name="connsiteX5" fmla="*/ 2448 w 15422"/>
              <a:gd name="connsiteY5" fmla="*/ 9683 h 10000"/>
              <a:gd name="connsiteX6" fmla="*/ 2797 w 15422"/>
              <a:gd name="connsiteY6" fmla="*/ 9788 h 10000"/>
              <a:gd name="connsiteX7" fmla="*/ 3357 w 15422"/>
              <a:gd name="connsiteY7" fmla="*/ 9788 h 10000"/>
              <a:gd name="connsiteX8" fmla="*/ 3689 w 15422"/>
              <a:gd name="connsiteY8" fmla="*/ 9259 h 10000"/>
              <a:gd name="connsiteX9" fmla="*/ 4003 w 15422"/>
              <a:gd name="connsiteY9" fmla="*/ 9788 h 10000"/>
              <a:gd name="connsiteX10" fmla="*/ 4878 w 15422"/>
              <a:gd name="connsiteY10" fmla="*/ 9788 h 10000"/>
              <a:gd name="connsiteX11" fmla="*/ 5262 w 15422"/>
              <a:gd name="connsiteY11" fmla="*/ 0 h 10000"/>
              <a:gd name="connsiteX12" fmla="*/ 5682 w 15422"/>
              <a:gd name="connsiteY12" fmla="*/ 9841 h 10000"/>
              <a:gd name="connsiteX13" fmla="*/ 6451 w 15422"/>
              <a:gd name="connsiteY13" fmla="*/ 9841 h 10000"/>
              <a:gd name="connsiteX14" fmla="*/ 6783 w 15422"/>
              <a:gd name="connsiteY14" fmla="*/ 10000 h 10000"/>
              <a:gd name="connsiteX15" fmla="*/ 7150 w 15422"/>
              <a:gd name="connsiteY15" fmla="*/ 9947 h 10000"/>
              <a:gd name="connsiteX16" fmla="*/ 7937 w 15422"/>
              <a:gd name="connsiteY16" fmla="*/ 9947 h 10000"/>
              <a:gd name="connsiteX17" fmla="*/ 8252 w 15422"/>
              <a:gd name="connsiteY17" fmla="*/ 10000 h 10000"/>
              <a:gd name="connsiteX18" fmla="*/ 8549 w 15422"/>
              <a:gd name="connsiteY18" fmla="*/ 9947 h 10000"/>
              <a:gd name="connsiteX19" fmla="*/ 15422 w 15422"/>
              <a:gd name="connsiteY19" fmla="*/ 9445 h 10000"/>
              <a:gd name="connsiteX0" fmla="*/ 0 w 15643"/>
              <a:gd name="connsiteY0" fmla="*/ 9524 h 10000"/>
              <a:gd name="connsiteX1" fmla="*/ 752 w 15643"/>
              <a:gd name="connsiteY1" fmla="*/ 9524 h 10000"/>
              <a:gd name="connsiteX2" fmla="*/ 1224 w 15643"/>
              <a:gd name="connsiteY2" fmla="*/ 9524 h 10000"/>
              <a:gd name="connsiteX3" fmla="*/ 1538 w 15643"/>
              <a:gd name="connsiteY3" fmla="*/ 9630 h 10000"/>
              <a:gd name="connsiteX4" fmla="*/ 2150 w 15643"/>
              <a:gd name="connsiteY4" fmla="*/ 9630 h 10000"/>
              <a:gd name="connsiteX5" fmla="*/ 2448 w 15643"/>
              <a:gd name="connsiteY5" fmla="*/ 9683 h 10000"/>
              <a:gd name="connsiteX6" fmla="*/ 2797 w 15643"/>
              <a:gd name="connsiteY6" fmla="*/ 9788 h 10000"/>
              <a:gd name="connsiteX7" fmla="*/ 3357 w 15643"/>
              <a:gd name="connsiteY7" fmla="*/ 9788 h 10000"/>
              <a:gd name="connsiteX8" fmla="*/ 3689 w 15643"/>
              <a:gd name="connsiteY8" fmla="*/ 9259 h 10000"/>
              <a:gd name="connsiteX9" fmla="*/ 4003 w 15643"/>
              <a:gd name="connsiteY9" fmla="*/ 9788 h 10000"/>
              <a:gd name="connsiteX10" fmla="*/ 4878 w 15643"/>
              <a:gd name="connsiteY10" fmla="*/ 9788 h 10000"/>
              <a:gd name="connsiteX11" fmla="*/ 5262 w 15643"/>
              <a:gd name="connsiteY11" fmla="*/ 0 h 10000"/>
              <a:gd name="connsiteX12" fmla="*/ 5682 w 15643"/>
              <a:gd name="connsiteY12" fmla="*/ 9841 h 10000"/>
              <a:gd name="connsiteX13" fmla="*/ 6451 w 15643"/>
              <a:gd name="connsiteY13" fmla="*/ 9841 h 10000"/>
              <a:gd name="connsiteX14" fmla="*/ 6783 w 15643"/>
              <a:gd name="connsiteY14" fmla="*/ 10000 h 10000"/>
              <a:gd name="connsiteX15" fmla="*/ 7150 w 15643"/>
              <a:gd name="connsiteY15" fmla="*/ 9947 h 10000"/>
              <a:gd name="connsiteX16" fmla="*/ 7937 w 15643"/>
              <a:gd name="connsiteY16" fmla="*/ 9947 h 10000"/>
              <a:gd name="connsiteX17" fmla="*/ 8252 w 15643"/>
              <a:gd name="connsiteY17" fmla="*/ 10000 h 10000"/>
              <a:gd name="connsiteX18" fmla="*/ 8549 w 15643"/>
              <a:gd name="connsiteY18" fmla="*/ 9947 h 10000"/>
              <a:gd name="connsiteX19" fmla="*/ 15643 w 15643"/>
              <a:gd name="connsiteY19" fmla="*/ 9612 h 10000"/>
              <a:gd name="connsiteX0" fmla="*/ 0 w 15643"/>
              <a:gd name="connsiteY0" fmla="*/ 9524 h 10173"/>
              <a:gd name="connsiteX1" fmla="*/ 752 w 15643"/>
              <a:gd name="connsiteY1" fmla="*/ 9524 h 10173"/>
              <a:gd name="connsiteX2" fmla="*/ 1224 w 15643"/>
              <a:gd name="connsiteY2" fmla="*/ 9524 h 10173"/>
              <a:gd name="connsiteX3" fmla="*/ 1538 w 15643"/>
              <a:gd name="connsiteY3" fmla="*/ 9630 h 10173"/>
              <a:gd name="connsiteX4" fmla="*/ 2150 w 15643"/>
              <a:gd name="connsiteY4" fmla="*/ 9630 h 10173"/>
              <a:gd name="connsiteX5" fmla="*/ 2448 w 15643"/>
              <a:gd name="connsiteY5" fmla="*/ 9683 h 10173"/>
              <a:gd name="connsiteX6" fmla="*/ 2797 w 15643"/>
              <a:gd name="connsiteY6" fmla="*/ 9788 h 10173"/>
              <a:gd name="connsiteX7" fmla="*/ 3357 w 15643"/>
              <a:gd name="connsiteY7" fmla="*/ 9788 h 10173"/>
              <a:gd name="connsiteX8" fmla="*/ 3689 w 15643"/>
              <a:gd name="connsiteY8" fmla="*/ 9259 h 10173"/>
              <a:gd name="connsiteX9" fmla="*/ 4003 w 15643"/>
              <a:gd name="connsiteY9" fmla="*/ 9788 h 10173"/>
              <a:gd name="connsiteX10" fmla="*/ 4878 w 15643"/>
              <a:gd name="connsiteY10" fmla="*/ 9788 h 10173"/>
              <a:gd name="connsiteX11" fmla="*/ 5262 w 15643"/>
              <a:gd name="connsiteY11" fmla="*/ 0 h 10173"/>
              <a:gd name="connsiteX12" fmla="*/ 5682 w 15643"/>
              <a:gd name="connsiteY12" fmla="*/ 9841 h 10173"/>
              <a:gd name="connsiteX13" fmla="*/ 6451 w 15643"/>
              <a:gd name="connsiteY13" fmla="*/ 9841 h 10173"/>
              <a:gd name="connsiteX14" fmla="*/ 6783 w 15643"/>
              <a:gd name="connsiteY14" fmla="*/ 10000 h 10173"/>
              <a:gd name="connsiteX15" fmla="*/ 7150 w 15643"/>
              <a:gd name="connsiteY15" fmla="*/ 9947 h 10173"/>
              <a:gd name="connsiteX16" fmla="*/ 7937 w 15643"/>
              <a:gd name="connsiteY16" fmla="*/ 9947 h 10173"/>
              <a:gd name="connsiteX17" fmla="*/ 8252 w 15643"/>
              <a:gd name="connsiteY17" fmla="*/ 10000 h 10173"/>
              <a:gd name="connsiteX18" fmla="*/ 8549 w 15643"/>
              <a:gd name="connsiteY18" fmla="*/ 9947 h 10173"/>
              <a:gd name="connsiteX19" fmla="*/ 15643 w 15643"/>
              <a:gd name="connsiteY19" fmla="*/ 10173 h 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43" h="10173">
                <a:moveTo>
                  <a:pt x="0" y="9524"/>
                </a:moveTo>
                <a:lnTo>
                  <a:pt x="752" y="9524"/>
                </a:lnTo>
                <a:lnTo>
                  <a:pt x="1224" y="9524"/>
                </a:lnTo>
                <a:lnTo>
                  <a:pt x="1538" y="9630"/>
                </a:lnTo>
                <a:lnTo>
                  <a:pt x="2150" y="9630"/>
                </a:lnTo>
                <a:lnTo>
                  <a:pt x="2448" y="9683"/>
                </a:lnTo>
                <a:lnTo>
                  <a:pt x="2797" y="9788"/>
                </a:lnTo>
                <a:lnTo>
                  <a:pt x="3357" y="9788"/>
                </a:lnTo>
                <a:lnTo>
                  <a:pt x="3689" y="9259"/>
                </a:lnTo>
                <a:lnTo>
                  <a:pt x="4003" y="9788"/>
                </a:lnTo>
                <a:lnTo>
                  <a:pt x="4878" y="9788"/>
                </a:lnTo>
                <a:lnTo>
                  <a:pt x="5262" y="0"/>
                </a:lnTo>
                <a:lnTo>
                  <a:pt x="5682" y="9841"/>
                </a:lnTo>
                <a:lnTo>
                  <a:pt x="6451" y="9841"/>
                </a:lnTo>
                <a:lnTo>
                  <a:pt x="6783" y="10000"/>
                </a:lnTo>
                <a:lnTo>
                  <a:pt x="7150" y="9947"/>
                </a:lnTo>
                <a:lnTo>
                  <a:pt x="7937" y="9947"/>
                </a:lnTo>
                <a:lnTo>
                  <a:pt x="8252" y="10000"/>
                </a:lnTo>
                <a:lnTo>
                  <a:pt x="8549" y="9947"/>
                </a:lnTo>
                <a:lnTo>
                  <a:pt x="15643" y="10173"/>
                </a:lnTo>
              </a:path>
            </a:pathLst>
          </a:custGeom>
          <a:noFill/>
          <a:ln w="28575" cmpd="sng">
            <a:solidFill>
              <a:schemeClr val="tx1"/>
            </a:solidFill>
            <a:round/>
            <a:headEnd/>
            <a:tailEnd/>
          </a:ln>
          <a:effectLst/>
        </p:spPr>
        <p:txBody>
          <a:bodyPr/>
          <a:lstStyle/>
          <a:p>
            <a:endParaRPr lang="en-US"/>
          </a:p>
        </p:txBody>
      </p:sp>
      <p:sp>
        <p:nvSpPr>
          <p:cNvPr id="257" name="Freeform 20"/>
          <p:cNvSpPr>
            <a:spLocks/>
          </p:cNvSpPr>
          <p:nvPr/>
        </p:nvSpPr>
        <p:spPr bwMode="auto">
          <a:xfrm>
            <a:off x="6371889" y="3787164"/>
            <a:ext cx="1420463" cy="279916"/>
          </a:xfrm>
          <a:custGeom>
            <a:avLst/>
            <a:gdLst>
              <a:gd name="connsiteX0" fmla="*/ 0 w 14476"/>
              <a:gd name="connsiteY0" fmla="*/ 8941 h 10000"/>
              <a:gd name="connsiteX1" fmla="*/ 5228 w 14476"/>
              <a:gd name="connsiteY1" fmla="*/ 9529 h 10000"/>
              <a:gd name="connsiteX2" fmla="*/ 5595 w 14476"/>
              <a:gd name="connsiteY2" fmla="*/ 9647 h 10000"/>
              <a:gd name="connsiteX3" fmla="*/ 6014 w 14476"/>
              <a:gd name="connsiteY3" fmla="*/ 9647 h 10000"/>
              <a:gd name="connsiteX4" fmla="*/ 6626 w 14476"/>
              <a:gd name="connsiteY4" fmla="*/ 9647 h 10000"/>
              <a:gd name="connsiteX5" fmla="*/ 6889 w 14476"/>
              <a:gd name="connsiteY5" fmla="*/ 9235 h 10000"/>
              <a:gd name="connsiteX6" fmla="*/ 7273 w 14476"/>
              <a:gd name="connsiteY6" fmla="*/ 9824 h 10000"/>
              <a:gd name="connsiteX7" fmla="*/ 7833 w 14476"/>
              <a:gd name="connsiteY7" fmla="*/ 9824 h 10000"/>
              <a:gd name="connsiteX8" fmla="*/ 8147 w 14476"/>
              <a:gd name="connsiteY8" fmla="*/ 235 h 10000"/>
              <a:gd name="connsiteX9" fmla="*/ 8479 w 14476"/>
              <a:gd name="connsiteY9" fmla="*/ 9824 h 10000"/>
              <a:gd name="connsiteX10" fmla="*/ 9354 w 14476"/>
              <a:gd name="connsiteY10" fmla="*/ 9824 h 10000"/>
              <a:gd name="connsiteX11" fmla="*/ 9721 w 14476"/>
              <a:gd name="connsiteY11" fmla="*/ 9412 h 10000"/>
              <a:gd name="connsiteX12" fmla="*/ 10158 w 14476"/>
              <a:gd name="connsiteY12" fmla="*/ 9882 h 10000"/>
              <a:gd name="connsiteX13" fmla="*/ 10927 w 14476"/>
              <a:gd name="connsiteY13" fmla="*/ 9882 h 10000"/>
              <a:gd name="connsiteX14" fmla="*/ 11224 w 14476"/>
              <a:gd name="connsiteY14" fmla="*/ 0 h 10000"/>
              <a:gd name="connsiteX15" fmla="*/ 11626 w 14476"/>
              <a:gd name="connsiteY15" fmla="*/ 10000 h 10000"/>
              <a:gd name="connsiteX16" fmla="*/ 12413 w 14476"/>
              <a:gd name="connsiteY16" fmla="*/ 10000 h 10000"/>
              <a:gd name="connsiteX17" fmla="*/ 12675 w 14476"/>
              <a:gd name="connsiteY17" fmla="*/ 9941 h 10000"/>
              <a:gd name="connsiteX18" fmla="*/ 13025 w 14476"/>
              <a:gd name="connsiteY18" fmla="*/ 10000 h 10000"/>
              <a:gd name="connsiteX19" fmla="*/ 14476 w 14476"/>
              <a:gd name="connsiteY19" fmla="*/ 10000 h 10000"/>
              <a:gd name="connsiteX0" fmla="*/ 0 w 14531"/>
              <a:gd name="connsiteY0" fmla="*/ 9490 h 10000"/>
              <a:gd name="connsiteX1" fmla="*/ 5283 w 14531"/>
              <a:gd name="connsiteY1" fmla="*/ 9529 h 10000"/>
              <a:gd name="connsiteX2" fmla="*/ 5650 w 14531"/>
              <a:gd name="connsiteY2" fmla="*/ 9647 h 10000"/>
              <a:gd name="connsiteX3" fmla="*/ 6069 w 14531"/>
              <a:gd name="connsiteY3" fmla="*/ 9647 h 10000"/>
              <a:gd name="connsiteX4" fmla="*/ 6681 w 14531"/>
              <a:gd name="connsiteY4" fmla="*/ 9647 h 10000"/>
              <a:gd name="connsiteX5" fmla="*/ 6944 w 14531"/>
              <a:gd name="connsiteY5" fmla="*/ 9235 h 10000"/>
              <a:gd name="connsiteX6" fmla="*/ 7328 w 14531"/>
              <a:gd name="connsiteY6" fmla="*/ 9824 h 10000"/>
              <a:gd name="connsiteX7" fmla="*/ 7888 w 14531"/>
              <a:gd name="connsiteY7" fmla="*/ 9824 h 10000"/>
              <a:gd name="connsiteX8" fmla="*/ 8202 w 14531"/>
              <a:gd name="connsiteY8" fmla="*/ 235 h 10000"/>
              <a:gd name="connsiteX9" fmla="*/ 8534 w 14531"/>
              <a:gd name="connsiteY9" fmla="*/ 9824 h 10000"/>
              <a:gd name="connsiteX10" fmla="*/ 9409 w 14531"/>
              <a:gd name="connsiteY10" fmla="*/ 9824 h 10000"/>
              <a:gd name="connsiteX11" fmla="*/ 9776 w 14531"/>
              <a:gd name="connsiteY11" fmla="*/ 9412 h 10000"/>
              <a:gd name="connsiteX12" fmla="*/ 10213 w 14531"/>
              <a:gd name="connsiteY12" fmla="*/ 9882 h 10000"/>
              <a:gd name="connsiteX13" fmla="*/ 10982 w 14531"/>
              <a:gd name="connsiteY13" fmla="*/ 9882 h 10000"/>
              <a:gd name="connsiteX14" fmla="*/ 11279 w 14531"/>
              <a:gd name="connsiteY14" fmla="*/ 0 h 10000"/>
              <a:gd name="connsiteX15" fmla="*/ 11681 w 14531"/>
              <a:gd name="connsiteY15" fmla="*/ 10000 h 10000"/>
              <a:gd name="connsiteX16" fmla="*/ 12468 w 14531"/>
              <a:gd name="connsiteY16" fmla="*/ 10000 h 10000"/>
              <a:gd name="connsiteX17" fmla="*/ 12730 w 14531"/>
              <a:gd name="connsiteY17" fmla="*/ 9941 h 10000"/>
              <a:gd name="connsiteX18" fmla="*/ 13080 w 14531"/>
              <a:gd name="connsiteY18" fmla="*/ 10000 h 10000"/>
              <a:gd name="connsiteX19" fmla="*/ 14531 w 14531"/>
              <a:gd name="connsiteY19" fmla="*/ 10000 h 10000"/>
              <a:gd name="connsiteX0" fmla="*/ 0 w 14902"/>
              <a:gd name="connsiteY0" fmla="*/ 9490 h 10000"/>
              <a:gd name="connsiteX1" fmla="*/ 5654 w 14902"/>
              <a:gd name="connsiteY1" fmla="*/ 9529 h 10000"/>
              <a:gd name="connsiteX2" fmla="*/ 6021 w 14902"/>
              <a:gd name="connsiteY2" fmla="*/ 9647 h 10000"/>
              <a:gd name="connsiteX3" fmla="*/ 6440 w 14902"/>
              <a:gd name="connsiteY3" fmla="*/ 9647 h 10000"/>
              <a:gd name="connsiteX4" fmla="*/ 7052 w 14902"/>
              <a:gd name="connsiteY4" fmla="*/ 9647 h 10000"/>
              <a:gd name="connsiteX5" fmla="*/ 7315 w 14902"/>
              <a:gd name="connsiteY5" fmla="*/ 9235 h 10000"/>
              <a:gd name="connsiteX6" fmla="*/ 7699 w 14902"/>
              <a:gd name="connsiteY6" fmla="*/ 9824 h 10000"/>
              <a:gd name="connsiteX7" fmla="*/ 8259 w 14902"/>
              <a:gd name="connsiteY7" fmla="*/ 9824 h 10000"/>
              <a:gd name="connsiteX8" fmla="*/ 8573 w 14902"/>
              <a:gd name="connsiteY8" fmla="*/ 235 h 10000"/>
              <a:gd name="connsiteX9" fmla="*/ 8905 w 14902"/>
              <a:gd name="connsiteY9" fmla="*/ 9824 h 10000"/>
              <a:gd name="connsiteX10" fmla="*/ 9780 w 14902"/>
              <a:gd name="connsiteY10" fmla="*/ 9824 h 10000"/>
              <a:gd name="connsiteX11" fmla="*/ 10147 w 14902"/>
              <a:gd name="connsiteY11" fmla="*/ 9412 h 10000"/>
              <a:gd name="connsiteX12" fmla="*/ 10584 w 14902"/>
              <a:gd name="connsiteY12" fmla="*/ 9882 h 10000"/>
              <a:gd name="connsiteX13" fmla="*/ 11353 w 14902"/>
              <a:gd name="connsiteY13" fmla="*/ 9882 h 10000"/>
              <a:gd name="connsiteX14" fmla="*/ 11650 w 14902"/>
              <a:gd name="connsiteY14" fmla="*/ 0 h 10000"/>
              <a:gd name="connsiteX15" fmla="*/ 12052 w 14902"/>
              <a:gd name="connsiteY15" fmla="*/ 10000 h 10000"/>
              <a:gd name="connsiteX16" fmla="*/ 12839 w 14902"/>
              <a:gd name="connsiteY16" fmla="*/ 10000 h 10000"/>
              <a:gd name="connsiteX17" fmla="*/ 13101 w 14902"/>
              <a:gd name="connsiteY17" fmla="*/ 9941 h 10000"/>
              <a:gd name="connsiteX18" fmla="*/ 13451 w 14902"/>
              <a:gd name="connsiteY18" fmla="*/ 10000 h 10000"/>
              <a:gd name="connsiteX19" fmla="*/ 14902 w 14902"/>
              <a:gd name="connsiteY19" fmla="*/ 10000 h 10000"/>
              <a:gd name="connsiteX0" fmla="*/ 0 w 15458"/>
              <a:gd name="connsiteY0" fmla="*/ 9490 h 10000"/>
              <a:gd name="connsiteX1" fmla="*/ 5654 w 15458"/>
              <a:gd name="connsiteY1" fmla="*/ 9529 h 10000"/>
              <a:gd name="connsiteX2" fmla="*/ 6021 w 15458"/>
              <a:gd name="connsiteY2" fmla="*/ 9647 h 10000"/>
              <a:gd name="connsiteX3" fmla="*/ 6440 w 15458"/>
              <a:gd name="connsiteY3" fmla="*/ 9647 h 10000"/>
              <a:gd name="connsiteX4" fmla="*/ 7052 w 15458"/>
              <a:gd name="connsiteY4" fmla="*/ 9647 h 10000"/>
              <a:gd name="connsiteX5" fmla="*/ 7315 w 15458"/>
              <a:gd name="connsiteY5" fmla="*/ 9235 h 10000"/>
              <a:gd name="connsiteX6" fmla="*/ 7699 w 15458"/>
              <a:gd name="connsiteY6" fmla="*/ 9824 h 10000"/>
              <a:gd name="connsiteX7" fmla="*/ 8259 w 15458"/>
              <a:gd name="connsiteY7" fmla="*/ 9824 h 10000"/>
              <a:gd name="connsiteX8" fmla="*/ 8573 w 15458"/>
              <a:gd name="connsiteY8" fmla="*/ 235 h 10000"/>
              <a:gd name="connsiteX9" fmla="*/ 8905 w 15458"/>
              <a:gd name="connsiteY9" fmla="*/ 9824 h 10000"/>
              <a:gd name="connsiteX10" fmla="*/ 9780 w 15458"/>
              <a:gd name="connsiteY10" fmla="*/ 9824 h 10000"/>
              <a:gd name="connsiteX11" fmla="*/ 10147 w 15458"/>
              <a:gd name="connsiteY11" fmla="*/ 9412 h 10000"/>
              <a:gd name="connsiteX12" fmla="*/ 10584 w 15458"/>
              <a:gd name="connsiteY12" fmla="*/ 9882 h 10000"/>
              <a:gd name="connsiteX13" fmla="*/ 11353 w 15458"/>
              <a:gd name="connsiteY13" fmla="*/ 9882 h 10000"/>
              <a:gd name="connsiteX14" fmla="*/ 11650 w 15458"/>
              <a:gd name="connsiteY14" fmla="*/ 0 h 10000"/>
              <a:gd name="connsiteX15" fmla="*/ 12052 w 15458"/>
              <a:gd name="connsiteY15" fmla="*/ 10000 h 10000"/>
              <a:gd name="connsiteX16" fmla="*/ 12839 w 15458"/>
              <a:gd name="connsiteY16" fmla="*/ 10000 h 10000"/>
              <a:gd name="connsiteX17" fmla="*/ 13101 w 15458"/>
              <a:gd name="connsiteY17" fmla="*/ 9941 h 10000"/>
              <a:gd name="connsiteX18" fmla="*/ 13451 w 15458"/>
              <a:gd name="connsiteY18" fmla="*/ 10000 h 10000"/>
              <a:gd name="connsiteX19" fmla="*/ 15458 w 15458"/>
              <a:gd name="connsiteY19" fmla="*/ 10000 h 10000"/>
              <a:gd name="connsiteX0" fmla="*/ 0 w 15643"/>
              <a:gd name="connsiteY0" fmla="*/ 9490 h 10204"/>
              <a:gd name="connsiteX1" fmla="*/ 5654 w 15643"/>
              <a:gd name="connsiteY1" fmla="*/ 9529 h 10204"/>
              <a:gd name="connsiteX2" fmla="*/ 6021 w 15643"/>
              <a:gd name="connsiteY2" fmla="*/ 9647 h 10204"/>
              <a:gd name="connsiteX3" fmla="*/ 6440 w 15643"/>
              <a:gd name="connsiteY3" fmla="*/ 9647 h 10204"/>
              <a:gd name="connsiteX4" fmla="*/ 7052 w 15643"/>
              <a:gd name="connsiteY4" fmla="*/ 9647 h 10204"/>
              <a:gd name="connsiteX5" fmla="*/ 7315 w 15643"/>
              <a:gd name="connsiteY5" fmla="*/ 9235 h 10204"/>
              <a:gd name="connsiteX6" fmla="*/ 7699 w 15643"/>
              <a:gd name="connsiteY6" fmla="*/ 9824 h 10204"/>
              <a:gd name="connsiteX7" fmla="*/ 8259 w 15643"/>
              <a:gd name="connsiteY7" fmla="*/ 9824 h 10204"/>
              <a:gd name="connsiteX8" fmla="*/ 8573 w 15643"/>
              <a:gd name="connsiteY8" fmla="*/ 235 h 10204"/>
              <a:gd name="connsiteX9" fmla="*/ 8905 w 15643"/>
              <a:gd name="connsiteY9" fmla="*/ 9824 h 10204"/>
              <a:gd name="connsiteX10" fmla="*/ 9780 w 15643"/>
              <a:gd name="connsiteY10" fmla="*/ 9824 h 10204"/>
              <a:gd name="connsiteX11" fmla="*/ 10147 w 15643"/>
              <a:gd name="connsiteY11" fmla="*/ 9412 h 10204"/>
              <a:gd name="connsiteX12" fmla="*/ 10584 w 15643"/>
              <a:gd name="connsiteY12" fmla="*/ 9882 h 10204"/>
              <a:gd name="connsiteX13" fmla="*/ 11353 w 15643"/>
              <a:gd name="connsiteY13" fmla="*/ 9882 h 10204"/>
              <a:gd name="connsiteX14" fmla="*/ 11650 w 15643"/>
              <a:gd name="connsiteY14" fmla="*/ 0 h 10204"/>
              <a:gd name="connsiteX15" fmla="*/ 12052 w 15643"/>
              <a:gd name="connsiteY15" fmla="*/ 10000 h 10204"/>
              <a:gd name="connsiteX16" fmla="*/ 12839 w 15643"/>
              <a:gd name="connsiteY16" fmla="*/ 10000 h 10204"/>
              <a:gd name="connsiteX17" fmla="*/ 13101 w 15643"/>
              <a:gd name="connsiteY17" fmla="*/ 9941 h 10204"/>
              <a:gd name="connsiteX18" fmla="*/ 13451 w 15643"/>
              <a:gd name="connsiteY18" fmla="*/ 10000 h 10204"/>
              <a:gd name="connsiteX19" fmla="*/ 15643 w 15643"/>
              <a:gd name="connsiteY19" fmla="*/ 10204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43" h="10204">
                <a:moveTo>
                  <a:pt x="0" y="9490"/>
                </a:moveTo>
                <a:lnTo>
                  <a:pt x="5654" y="9529"/>
                </a:lnTo>
                <a:lnTo>
                  <a:pt x="6021" y="9647"/>
                </a:lnTo>
                <a:lnTo>
                  <a:pt x="6440" y="9647"/>
                </a:lnTo>
                <a:lnTo>
                  <a:pt x="7052" y="9647"/>
                </a:lnTo>
                <a:lnTo>
                  <a:pt x="7315" y="9235"/>
                </a:lnTo>
                <a:lnTo>
                  <a:pt x="7699" y="9824"/>
                </a:lnTo>
                <a:lnTo>
                  <a:pt x="8259" y="9824"/>
                </a:lnTo>
                <a:cubicBezTo>
                  <a:pt x="8364" y="6628"/>
                  <a:pt x="8468" y="3431"/>
                  <a:pt x="8573" y="235"/>
                </a:cubicBezTo>
                <a:cubicBezTo>
                  <a:pt x="8684" y="3431"/>
                  <a:pt x="8794" y="6628"/>
                  <a:pt x="8905" y="9824"/>
                </a:cubicBezTo>
                <a:lnTo>
                  <a:pt x="9780" y="9824"/>
                </a:lnTo>
                <a:lnTo>
                  <a:pt x="10147" y="9412"/>
                </a:lnTo>
                <a:lnTo>
                  <a:pt x="10584" y="9882"/>
                </a:lnTo>
                <a:lnTo>
                  <a:pt x="11353" y="9882"/>
                </a:lnTo>
                <a:lnTo>
                  <a:pt x="11650" y="0"/>
                </a:lnTo>
                <a:lnTo>
                  <a:pt x="12052" y="10000"/>
                </a:lnTo>
                <a:lnTo>
                  <a:pt x="12839" y="10000"/>
                </a:lnTo>
                <a:lnTo>
                  <a:pt x="13101" y="9941"/>
                </a:lnTo>
                <a:lnTo>
                  <a:pt x="13451" y="10000"/>
                </a:lnTo>
                <a:lnTo>
                  <a:pt x="15643" y="10204"/>
                </a:lnTo>
              </a:path>
            </a:pathLst>
          </a:custGeom>
          <a:noFill/>
          <a:ln w="28575" cmpd="sng">
            <a:solidFill>
              <a:srgbClr val="3333FF"/>
            </a:solidFill>
            <a:round/>
            <a:headEnd/>
            <a:tailEnd/>
          </a:ln>
          <a:effectLst/>
        </p:spPr>
        <p:txBody>
          <a:bodyPr/>
          <a:lstStyle/>
          <a:p>
            <a:endParaRPr lang="en-US"/>
          </a:p>
        </p:txBody>
      </p:sp>
      <p:sp>
        <p:nvSpPr>
          <p:cNvPr id="258" name="Freeform 21"/>
          <p:cNvSpPr>
            <a:spLocks/>
          </p:cNvSpPr>
          <p:nvPr/>
        </p:nvSpPr>
        <p:spPr bwMode="auto">
          <a:xfrm>
            <a:off x="6372828" y="5073039"/>
            <a:ext cx="1425821" cy="263525"/>
          </a:xfrm>
          <a:custGeom>
            <a:avLst/>
            <a:gdLst>
              <a:gd name="connsiteX0" fmla="*/ 0 w 15146"/>
              <a:gd name="connsiteY0" fmla="*/ 9518 h 10000"/>
              <a:gd name="connsiteX1" fmla="*/ 752 w 15146"/>
              <a:gd name="connsiteY1" fmla="*/ 9518 h 10000"/>
              <a:gd name="connsiteX2" fmla="*/ 1154 w 15146"/>
              <a:gd name="connsiteY2" fmla="*/ 8976 h 10000"/>
              <a:gd name="connsiteX3" fmla="*/ 1538 w 15146"/>
              <a:gd name="connsiteY3" fmla="*/ 9639 h 10000"/>
              <a:gd name="connsiteX4" fmla="*/ 2150 w 15146"/>
              <a:gd name="connsiteY4" fmla="*/ 9639 h 10000"/>
              <a:gd name="connsiteX5" fmla="*/ 2465 w 15146"/>
              <a:gd name="connsiteY5" fmla="*/ 904 h 10000"/>
              <a:gd name="connsiteX6" fmla="*/ 2797 w 15146"/>
              <a:gd name="connsiteY6" fmla="*/ 9819 h 10000"/>
              <a:gd name="connsiteX7" fmla="*/ 3357 w 15146"/>
              <a:gd name="connsiteY7" fmla="*/ 9819 h 10000"/>
              <a:gd name="connsiteX8" fmla="*/ 3671 w 15146"/>
              <a:gd name="connsiteY8" fmla="*/ 0 h 10000"/>
              <a:gd name="connsiteX9" fmla="*/ 4003 w 15146"/>
              <a:gd name="connsiteY9" fmla="*/ 9819 h 10000"/>
              <a:gd name="connsiteX10" fmla="*/ 4878 w 15146"/>
              <a:gd name="connsiteY10" fmla="*/ 9819 h 10000"/>
              <a:gd name="connsiteX11" fmla="*/ 5280 w 15146"/>
              <a:gd name="connsiteY11" fmla="*/ 9819 h 10000"/>
              <a:gd name="connsiteX12" fmla="*/ 5682 w 15146"/>
              <a:gd name="connsiteY12" fmla="*/ 9880 h 10000"/>
              <a:gd name="connsiteX13" fmla="*/ 6451 w 15146"/>
              <a:gd name="connsiteY13" fmla="*/ 9880 h 10000"/>
              <a:gd name="connsiteX14" fmla="*/ 6748 w 15146"/>
              <a:gd name="connsiteY14" fmla="*/ 9880 h 10000"/>
              <a:gd name="connsiteX15" fmla="*/ 7150 w 15146"/>
              <a:gd name="connsiteY15" fmla="*/ 10000 h 10000"/>
              <a:gd name="connsiteX16" fmla="*/ 7937 w 15146"/>
              <a:gd name="connsiteY16" fmla="*/ 10000 h 10000"/>
              <a:gd name="connsiteX17" fmla="*/ 8269 w 15146"/>
              <a:gd name="connsiteY17" fmla="*/ 10000 h 10000"/>
              <a:gd name="connsiteX18" fmla="*/ 8549 w 15146"/>
              <a:gd name="connsiteY18" fmla="*/ 10000 h 10000"/>
              <a:gd name="connsiteX19" fmla="*/ 15146 w 15146"/>
              <a:gd name="connsiteY19" fmla="*/ 9809 h 10000"/>
              <a:gd name="connsiteX0" fmla="*/ 0 w 15702"/>
              <a:gd name="connsiteY0" fmla="*/ 9731 h 10000"/>
              <a:gd name="connsiteX1" fmla="*/ 1308 w 15702"/>
              <a:gd name="connsiteY1" fmla="*/ 9518 h 10000"/>
              <a:gd name="connsiteX2" fmla="*/ 1710 w 15702"/>
              <a:gd name="connsiteY2" fmla="*/ 8976 h 10000"/>
              <a:gd name="connsiteX3" fmla="*/ 2094 w 15702"/>
              <a:gd name="connsiteY3" fmla="*/ 9639 h 10000"/>
              <a:gd name="connsiteX4" fmla="*/ 2706 w 15702"/>
              <a:gd name="connsiteY4" fmla="*/ 9639 h 10000"/>
              <a:gd name="connsiteX5" fmla="*/ 3021 w 15702"/>
              <a:gd name="connsiteY5" fmla="*/ 904 h 10000"/>
              <a:gd name="connsiteX6" fmla="*/ 3353 w 15702"/>
              <a:gd name="connsiteY6" fmla="*/ 9819 h 10000"/>
              <a:gd name="connsiteX7" fmla="*/ 3913 w 15702"/>
              <a:gd name="connsiteY7" fmla="*/ 9819 h 10000"/>
              <a:gd name="connsiteX8" fmla="*/ 4227 w 15702"/>
              <a:gd name="connsiteY8" fmla="*/ 0 h 10000"/>
              <a:gd name="connsiteX9" fmla="*/ 4559 w 15702"/>
              <a:gd name="connsiteY9" fmla="*/ 9819 h 10000"/>
              <a:gd name="connsiteX10" fmla="*/ 5434 w 15702"/>
              <a:gd name="connsiteY10" fmla="*/ 9819 h 10000"/>
              <a:gd name="connsiteX11" fmla="*/ 5836 w 15702"/>
              <a:gd name="connsiteY11" fmla="*/ 9819 h 10000"/>
              <a:gd name="connsiteX12" fmla="*/ 6238 w 15702"/>
              <a:gd name="connsiteY12" fmla="*/ 9880 h 10000"/>
              <a:gd name="connsiteX13" fmla="*/ 7007 w 15702"/>
              <a:gd name="connsiteY13" fmla="*/ 9880 h 10000"/>
              <a:gd name="connsiteX14" fmla="*/ 7304 w 15702"/>
              <a:gd name="connsiteY14" fmla="*/ 9880 h 10000"/>
              <a:gd name="connsiteX15" fmla="*/ 7706 w 15702"/>
              <a:gd name="connsiteY15" fmla="*/ 10000 h 10000"/>
              <a:gd name="connsiteX16" fmla="*/ 8493 w 15702"/>
              <a:gd name="connsiteY16" fmla="*/ 10000 h 10000"/>
              <a:gd name="connsiteX17" fmla="*/ 8825 w 15702"/>
              <a:gd name="connsiteY17" fmla="*/ 10000 h 10000"/>
              <a:gd name="connsiteX18" fmla="*/ 9105 w 15702"/>
              <a:gd name="connsiteY18" fmla="*/ 10000 h 10000"/>
              <a:gd name="connsiteX19" fmla="*/ 15702 w 15702"/>
              <a:gd name="connsiteY19" fmla="*/ 98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02" h="10000">
                <a:moveTo>
                  <a:pt x="0" y="9731"/>
                </a:moveTo>
                <a:lnTo>
                  <a:pt x="1308" y="9518"/>
                </a:lnTo>
                <a:lnTo>
                  <a:pt x="1710" y="8976"/>
                </a:lnTo>
                <a:lnTo>
                  <a:pt x="2094" y="9639"/>
                </a:lnTo>
                <a:lnTo>
                  <a:pt x="2706" y="9639"/>
                </a:lnTo>
                <a:lnTo>
                  <a:pt x="3021" y="904"/>
                </a:lnTo>
                <a:cubicBezTo>
                  <a:pt x="3132" y="3876"/>
                  <a:pt x="3242" y="6847"/>
                  <a:pt x="3353" y="9819"/>
                </a:cubicBezTo>
                <a:lnTo>
                  <a:pt x="3913" y="9819"/>
                </a:lnTo>
                <a:cubicBezTo>
                  <a:pt x="4018" y="6546"/>
                  <a:pt x="4122" y="3273"/>
                  <a:pt x="4227" y="0"/>
                </a:cubicBezTo>
                <a:cubicBezTo>
                  <a:pt x="4338" y="3273"/>
                  <a:pt x="4448" y="6546"/>
                  <a:pt x="4559" y="9819"/>
                </a:cubicBezTo>
                <a:lnTo>
                  <a:pt x="5434" y="9819"/>
                </a:lnTo>
                <a:lnTo>
                  <a:pt x="5836" y="9819"/>
                </a:lnTo>
                <a:lnTo>
                  <a:pt x="6238" y="9880"/>
                </a:lnTo>
                <a:lnTo>
                  <a:pt x="7007" y="9880"/>
                </a:lnTo>
                <a:lnTo>
                  <a:pt x="7304" y="9880"/>
                </a:lnTo>
                <a:lnTo>
                  <a:pt x="7706" y="10000"/>
                </a:lnTo>
                <a:lnTo>
                  <a:pt x="8493" y="10000"/>
                </a:lnTo>
                <a:lnTo>
                  <a:pt x="8825" y="10000"/>
                </a:lnTo>
                <a:lnTo>
                  <a:pt x="9105" y="10000"/>
                </a:lnTo>
                <a:lnTo>
                  <a:pt x="15702" y="9809"/>
                </a:lnTo>
              </a:path>
            </a:pathLst>
          </a:custGeom>
          <a:noFill/>
          <a:ln w="28575" cmpd="sng">
            <a:solidFill>
              <a:srgbClr val="FF0000"/>
            </a:solidFill>
            <a:round/>
            <a:headEnd/>
            <a:tailEnd/>
          </a:ln>
          <a:effectLst/>
        </p:spPr>
        <p:txBody>
          <a:bodyPr/>
          <a:lstStyle/>
          <a:p>
            <a:endParaRPr lang="en-US"/>
          </a:p>
        </p:txBody>
      </p:sp>
      <p:sp>
        <p:nvSpPr>
          <p:cNvPr id="259" name="Freeform 22"/>
          <p:cNvSpPr>
            <a:spLocks/>
          </p:cNvSpPr>
          <p:nvPr/>
        </p:nvSpPr>
        <p:spPr bwMode="auto">
          <a:xfrm>
            <a:off x="6376929" y="4171339"/>
            <a:ext cx="1409385" cy="298450"/>
          </a:xfrm>
          <a:custGeom>
            <a:avLst/>
            <a:gdLst>
              <a:gd name="connsiteX0" fmla="*/ 0 w 14965"/>
              <a:gd name="connsiteY0" fmla="*/ 10532 h 10532"/>
              <a:gd name="connsiteX1" fmla="*/ 5717 w 14965"/>
              <a:gd name="connsiteY1" fmla="*/ 9574 h 10532"/>
              <a:gd name="connsiteX2" fmla="*/ 6101 w 14965"/>
              <a:gd name="connsiteY2" fmla="*/ 9574 h 10532"/>
              <a:gd name="connsiteX3" fmla="*/ 6503 w 14965"/>
              <a:gd name="connsiteY3" fmla="*/ 9681 h 10532"/>
              <a:gd name="connsiteX4" fmla="*/ 7115 w 14965"/>
              <a:gd name="connsiteY4" fmla="*/ 9681 h 10532"/>
              <a:gd name="connsiteX5" fmla="*/ 7430 w 14965"/>
              <a:gd name="connsiteY5" fmla="*/ 9681 h 10532"/>
              <a:gd name="connsiteX6" fmla="*/ 7762 w 14965"/>
              <a:gd name="connsiteY6" fmla="*/ 9840 h 10532"/>
              <a:gd name="connsiteX7" fmla="*/ 8322 w 14965"/>
              <a:gd name="connsiteY7" fmla="*/ 9840 h 10532"/>
              <a:gd name="connsiteX8" fmla="*/ 8531 w 14965"/>
              <a:gd name="connsiteY8" fmla="*/ 9681 h 10532"/>
              <a:gd name="connsiteX9" fmla="*/ 8968 w 14965"/>
              <a:gd name="connsiteY9" fmla="*/ 9840 h 10532"/>
              <a:gd name="connsiteX10" fmla="*/ 9843 w 14965"/>
              <a:gd name="connsiteY10" fmla="*/ 9840 h 10532"/>
              <a:gd name="connsiteX11" fmla="*/ 10140 w 14965"/>
              <a:gd name="connsiteY11" fmla="*/ 9362 h 10532"/>
              <a:gd name="connsiteX12" fmla="*/ 10647 w 14965"/>
              <a:gd name="connsiteY12" fmla="*/ 9894 h 10532"/>
              <a:gd name="connsiteX13" fmla="*/ 11416 w 14965"/>
              <a:gd name="connsiteY13" fmla="*/ 9894 h 10532"/>
              <a:gd name="connsiteX14" fmla="*/ 11713 w 14965"/>
              <a:gd name="connsiteY14" fmla="*/ 957 h 10532"/>
              <a:gd name="connsiteX15" fmla="*/ 12115 w 14965"/>
              <a:gd name="connsiteY15" fmla="*/ 10000 h 10532"/>
              <a:gd name="connsiteX16" fmla="*/ 12902 w 14965"/>
              <a:gd name="connsiteY16" fmla="*/ 10000 h 10532"/>
              <a:gd name="connsiteX17" fmla="*/ 13182 w 14965"/>
              <a:gd name="connsiteY17" fmla="*/ 0 h 10532"/>
              <a:gd name="connsiteX18" fmla="*/ 13514 w 14965"/>
              <a:gd name="connsiteY18" fmla="*/ 10000 h 10532"/>
              <a:gd name="connsiteX19" fmla="*/ 14965 w 14965"/>
              <a:gd name="connsiteY19" fmla="*/ 10000 h 10532"/>
              <a:gd name="connsiteX0" fmla="*/ 0 w 14965"/>
              <a:gd name="connsiteY0" fmla="*/ 9354 h 10000"/>
              <a:gd name="connsiteX1" fmla="*/ 5717 w 14965"/>
              <a:gd name="connsiteY1" fmla="*/ 9574 h 10000"/>
              <a:gd name="connsiteX2" fmla="*/ 6101 w 14965"/>
              <a:gd name="connsiteY2" fmla="*/ 9574 h 10000"/>
              <a:gd name="connsiteX3" fmla="*/ 6503 w 14965"/>
              <a:gd name="connsiteY3" fmla="*/ 9681 h 10000"/>
              <a:gd name="connsiteX4" fmla="*/ 7115 w 14965"/>
              <a:gd name="connsiteY4" fmla="*/ 9681 h 10000"/>
              <a:gd name="connsiteX5" fmla="*/ 7430 w 14965"/>
              <a:gd name="connsiteY5" fmla="*/ 9681 h 10000"/>
              <a:gd name="connsiteX6" fmla="*/ 7762 w 14965"/>
              <a:gd name="connsiteY6" fmla="*/ 9840 h 10000"/>
              <a:gd name="connsiteX7" fmla="*/ 8322 w 14965"/>
              <a:gd name="connsiteY7" fmla="*/ 9840 h 10000"/>
              <a:gd name="connsiteX8" fmla="*/ 8531 w 14965"/>
              <a:gd name="connsiteY8" fmla="*/ 9681 h 10000"/>
              <a:gd name="connsiteX9" fmla="*/ 8968 w 14965"/>
              <a:gd name="connsiteY9" fmla="*/ 9840 h 10000"/>
              <a:gd name="connsiteX10" fmla="*/ 9843 w 14965"/>
              <a:gd name="connsiteY10" fmla="*/ 9840 h 10000"/>
              <a:gd name="connsiteX11" fmla="*/ 10140 w 14965"/>
              <a:gd name="connsiteY11" fmla="*/ 9362 h 10000"/>
              <a:gd name="connsiteX12" fmla="*/ 10647 w 14965"/>
              <a:gd name="connsiteY12" fmla="*/ 9894 h 10000"/>
              <a:gd name="connsiteX13" fmla="*/ 11416 w 14965"/>
              <a:gd name="connsiteY13" fmla="*/ 9894 h 10000"/>
              <a:gd name="connsiteX14" fmla="*/ 11713 w 14965"/>
              <a:gd name="connsiteY14" fmla="*/ 957 h 10000"/>
              <a:gd name="connsiteX15" fmla="*/ 12115 w 14965"/>
              <a:gd name="connsiteY15" fmla="*/ 10000 h 10000"/>
              <a:gd name="connsiteX16" fmla="*/ 12902 w 14965"/>
              <a:gd name="connsiteY16" fmla="*/ 10000 h 10000"/>
              <a:gd name="connsiteX17" fmla="*/ 13182 w 14965"/>
              <a:gd name="connsiteY17" fmla="*/ 0 h 10000"/>
              <a:gd name="connsiteX18" fmla="*/ 13514 w 14965"/>
              <a:gd name="connsiteY18" fmla="*/ 10000 h 10000"/>
              <a:gd name="connsiteX19" fmla="*/ 14965 w 14965"/>
              <a:gd name="connsiteY19" fmla="*/ 10000 h 10000"/>
              <a:gd name="connsiteX0" fmla="*/ 0 w 15336"/>
              <a:gd name="connsiteY0" fmla="*/ 9542 h 10000"/>
              <a:gd name="connsiteX1" fmla="*/ 6088 w 15336"/>
              <a:gd name="connsiteY1" fmla="*/ 9574 h 10000"/>
              <a:gd name="connsiteX2" fmla="*/ 6472 w 15336"/>
              <a:gd name="connsiteY2" fmla="*/ 9574 h 10000"/>
              <a:gd name="connsiteX3" fmla="*/ 6874 w 15336"/>
              <a:gd name="connsiteY3" fmla="*/ 9681 h 10000"/>
              <a:gd name="connsiteX4" fmla="*/ 7486 w 15336"/>
              <a:gd name="connsiteY4" fmla="*/ 9681 h 10000"/>
              <a:gd name="connsiteX5" fmla="*/ 7801 w 15336"/>
              <a:gd name="connsiteY5" fmla="*/ 9681 h 10000"/>
              <a:gd name="connsiteX6" fmla="*/ 8133 w 15336"/>
              <a:gd name="connsiteY6" fmla="*/ 9840 h 10000"/>
              <a:gd name="connsiteX7" fmla="*/ 8693 w 15336"/>
              <a:gd name="connsiteY7" fmla="*/ 9840 h 10000"/>
              <a:gd name="connsiteX8" fmla="*/ 8902 w 15336"/>
              <a:gd name="connsiteY8" fmla="*/ 9681 h 10000"/>
              <a:gd name="connsiteX9" fmla="*/ 9339 w 15336"/>
              <a:gd name="connsiteY9" fmla="*/ 9840 h 10000"/>
              <a:gd name="connsiteX10" fmla="*/ 10214 w 15336"/>
              <a:gd name="connsiteY10" fmla="*/ 9840 h 10000"/>
              <a:gd name="connsiteX11" fmla="*/ 10511 w 15336"/>
              <a:gd name="connsiteY11" fmla="*/ 9362 h 10000"/>
              <a:gd name="connsiteX12" fmla="*/ 11018 w 15336"/>
              <a:gd name="connsiteY12" fmla="*/ 9894 h 10000"/>
              <a:gd name="connsiteX13" fmla="*/ 11787 w 15336"/>
              <a:gd name="connsiteY13" fmla="*/ 9894 h 10000"/>
              <a:gd name="connsiteX14" fmla="*/ 12084 w 15336"/>
              <a:gd name="connsiteY14" fmla="*/ 957 h 10000"/>
              <a:gd name="connsiteX15" fmla="*/ 12486 w 15336"/>
              <a:gd name="connsiteY15" fmla="*/ 10000 h 10000"/>
              <a:gd name="connsiteX16" fmla="*/ 13273 w 15336"/>
              <a:gd name="connsiteY16" fmla="*/ 10000 h 10000"/>
              <a:gd name="connsiteX17" fmla="*/ 13553 w 15336"/>
              <a:gd name="connsiteY17" fmla="*/ 0 h 10000"/>
              <a:gd name="connsiteX18" fmla="*/ 13885 w 15336"/>
              <a:gd name="connsiteY18" fmla="*/ 10000 h 10000"/>
              <a:gd name="connsiteX19" fmla="*/ 15336 w 15336"/>
              <a:gd name="connsiteY19" fmla="*/ 10000 h 10000"/>
              <a:gd name="connsiteX0" fmla="*/ 0 w 15521"/>
              <a:gd name="connsiteY0" fmla="*/ 9542 h 10000"/>
              <a:gd name="connsiteX1" fmla="*/ 6088 w 15521"/>
              <a:gd name="connsiteY1" fmla="*/ 9574 h 10000"/>
              <a:gd name="connsiteX2" fmla="*/ 6472 w 15521"/>
              <a:gd name="connsiteY2" fmla="*/ 9574 h 10000"/>
              <a:gd name="connsiteX3" fmla="*/ 6874 w 15521"/>
              <a:gd name="connsiteY3" fmla="*/ 9681 h 10000"/>
              <a:gd name="connsiteX4" fmla="*/ 7486 w 15521"/>
              <a:gd name="connsiteY4" fmla="*/ 9681 h 10000"/>
              <a:gd name="connsiteX5" fmla="*/ 7801 w 15521"/>
              <a:gd name="connsiteY5" fmla="*/ 9681 h 10000"/>
              <a:gd name="connsiteX6" fmla="*/ 8133 w 15521"/>
              <a:gd name="connsiteY6" fmla="*/ 9840 h 10000"/>
              <a:gd name="connsiteX7" fmla="*/ 8693 w 15521"/>
              <a:gd name="connsiteY7" fmla="*/ 9840 h 10000"/>
              <a:gd name="connsiteX8" fmla="*/ 8902 w 15521"/>
              <a:gd name="connsiteY8" fmla="*/ 9681 h 10000"/>
              <a:gd name="connsiteX9" fmla="*/ 9339 w 15521"/>
              <a:gd name="connsiteY9" fmla="*/ 9840 h 10000"/>
              <a:gd name="connsiteX10" fmla="*/ 10214 w 15521"/>
              <a:gd name="connsiteY10" fmla="*/ 9840 h 10000"/>
              <a:gd name="connsiteX11" fmla="*/ 10511 w 15521"/>
              <a:gd name="connsiteY11" fmla="*/ 9362 h 10000"/>
              <a:gd name="connsiteX12" fmla="*/ 11018 w 15521"/>
              <a:gd name="connsiteY12" fmla="*/ 9894 h 10000"/>
              <a:gd name="connsiteX13" fmla="*/ 11787 w 15521"/>
              <a:gd name="connsiteY13" fmla="*/ 9894 h 10000"/>
              <a:gd name="connsiteX14" fmla="*/ 12084 w 15521"/>
              <a:gd name="connsiteY14" fmla="*/ 957 h 10000"/>
              <a:gd name="connsiteX15" fmla="*/ 12486 w 15521"/>
              <a:gd name="connsiteY15" fmla="*/ 10000 h 10000"/>
              <a:gd name="connsiteX16" fmla="*/ 13273 w 15521"/>
              <a:gd name="connsiteY16" fmla="*/ 10000 h 10000"/>
              <a:gd name="connsiteX17" fmla="*/ 13553 w 15521"/>
              <a:gd name="connsiteY17" fmla="*/ 0 h 10000"/>
              <a:gd name="connsiteX18" fmla="*/ 13885 w 15521"/>
              <a:gd name="connsiteY18" fmla="*/ 10000 h 10000"/>
              <a:gd name="connsiteX19" fmla="*/ 15521 w 15521"/>
              <a:gd name="connsiteY1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21" h="10000">
                <a:moveTo>
                  <a:pt x="0" y="9542"/>
                </a:moveTo>
                <a:lnTo>
                  <a:pt x="6088" y="9574"/>
                </a:lnTo>
                <a:lnTo>
                  <a:pt x="6472" y="9574"/>
                </a:lnTo>
                <a:lnTo>
                  <a:pt x="6874" y="9681"/>
                </a:lnTo>
                <a:lnTo>
                  <a:pt x="7486" y="9681"/>
                </a:lnTo>
                <a:lnTo>
                  <a:pt x="7801" y="9681"/>
                </a:lnTo>
                <a:lnTo>
                  <a:pt x="8133" y="9840"/>
                </a:lnTo>
                <a:lnTo>
                  <a:pt x="8693" y="9840"/>
                </a:lnTo>
                <a:lnTo>
                  <a:pt x="8902" y="9681"/>
                </a:lnTo>
                <a:lnTo>
                  <a:pt x="9339" y="9840"/>
                </a:lnTo>
                <a:lnTo>
                  <a:pt x="10214" y="9840"/>
                </a:lnTo>
                <a:lnTo>
                  <a:pt x="10511" y="9362"/>
                </a:lnTo>
                <a:lnTo>
                  <a:pt x="11018" y="9894"/>
                </a:lnTo>
                <a:lnTo>
                  <a:pt x="11787" y="9894"/>
                </a:lnTo>
                <a:lnTo>
                  <a:pt x="12084" y="957"/>
                </a:lnTo>
                <a:lnTo>
                  <a:pt x="12486" y="10000"/>
                </a:lnTo>
                <a:lnTo>
                  <a:pt x="13273" y="10000"/>
                </a:lnTo>
                <a:cubicBezTo>
                  <a:pt x="13366" y="6667"/>
                  <a:pt x="13460" y="3333"/>
                  <a:pt x="13553" y="0"/>
                </a:cubicBezTo>
                <a:cubicBezTo>
                  <a:pt x="13664" y="3333"/>
                  <a:pt x="13774" y="6667"/>
                  <a:pt x="13885" y="10000"/>
                </a:cubicBezTo>
                <a:lnTo>
                  <a:pt x="15521" y="10000"/>
                </a:lnTo>
              </a:path>
            </a:pathLst>
          </a:custGeom>
          <a:noFill/>
          <a:ln w="28575" cmpd="sng">
            <a:solidFill>
              <a:srgbClr val="008000"/>
            </a:solidFill>
            <a:round/>
            <a:headEnd/>
            <a:tailEnd/>
          </a:ln>
          <a:effectLst/>
        </p:spPr>
        <p:txBody>
          <a:bodyPr/>
          <a:lstStyle/>
          <a:p>
            <a:endParaRPr lang="en-US"/>
          </a:p>
        </p:txBody>
      </p:sp>
      <p:sp>
        <p:nvSpPr>
          <p:cNvPr id="260" name="Oval 259"/>
          <p:cNvSpPr/>
          <p:nvPr/>
        </p:nvSpPr>
        <p:spPr>
          <a:xfrm>
            <a:off x="6563016" y="3037864"/>
            <a:ext cx="152400" cy="76200"/>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3" name="Straight Connector 452"/>
          <p:cNvCxnSpPr>
            <a:endCxn id="260" idx="3"/>
          </p:cNvCxnSpPr>
          <p:nvPr/>
        </p:nvCxnSpPr>
        <p:spPr>
          <a:xfrm flipV="1">
            <a:off x="3812766" y="3102905"/>
            <a:ext cx="2772568" cy="350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357" idx="1"/>
          </p:cNvCxnSpPr>
          <p:nvPr/>
        </p:nvCxnSpPr>
        <p:spPr>
          <a:xfrm flipV="1">
            <a:off x="3800191" y="3138794"/>
            <a:ext cx="2824277" cy="627966"/>
          </a:xfrm>
          <a:prstGeom prst="line">
            <a:avLst/>
          </a:prstGeom>
        </p:spPr>
        <p:style>
          <a:lnRef idx="1">
            <a:schemeClr val="accent1"/>
          </a:lnRef>
          <a:fillRef idx="0">
            <a:schemeClr val="accent1"/>
          </a:fillRef>
          <a:effectRef idx="0">
            <a:schemeClr val="accent1"/>
          </a:effectRef>
          <a:fontRef idx="minor">
            <a:schemeClr val="tx1"/>
          </a:fontRef>
        </p:style>
      </p:cxnSp>
      <p:sp>
        <p:nvSpPr>
          <p:cNvPr id="456" name="TextBox 455"/>
          <p:cNvSpPr txBox="1"/>
          <p:nvPr/>
        </p:nvSpPr>
        <p:spPr>
          <a:xfrm>
            <a:off x="2753016" y="4866664"/>
            <a:ext cx="2209800" cy="830997"/>
          </a:xfrm>
          <a:prstGeom prst="rect">
            <a:avLst/>
          </a:prstGeom>
          <a:noFill/>
          <a:scene3d>
            <a:camera prst="isometricRightUp"/>
            <a:lightRig rig="threePt" dir="t"/>
          </a:scene3d>
        </p:spPr>
        <p:txBody>
          <a:bodyPr wrap="square" rtlCol="0">
            <a:spAutoFit/>
          </a:bodyPr>
          <a:lstStyle/>
          <a:p>
            <a:pPr algn="ctr"/>
            <a:r>
              <a:rPr lang="en-US" sz="2400" i="1" dirty="0" smtClean="0"/>
              <a:t>CCD camera images</a:t>
            </a:r>
            <a:endParaRPr lang="en-US" sz="2400" i="1" dirty="0"/>
          </a:p>
        </p:txBody>
      </p:sp>
      <p:sp>
        <p:nvSpPr>
          <p:cNvPr id="463" name="Rounded Rectangle 462"/>
          <p:cNvSpPr/>
          <p:nvPr/>
        </p:nvSpPr>
        <p:spPr>
          <a:xfrm>
            <a:off x="6182016" y="3647464"/>
            <a:ext cx="1828800" cy="2362200"/>
          </a:xfrm>
          <a:prstGeom prst="roundRect">
            <a:avLst>
              <a:gd name="adj" fmla="val 701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extBox 463"/>
          <p:cNvSpPr txBox="1"/>
          <p:nvPr/>
        </p:nvSpPr>
        <p:spPr>
          <a:xfrm>
            <a:off x="6182016" y="6088620"/>
            <a:ext cx="1905000" cy="584775"/>
          </a:xfrm>
          <a:prstGeom prst="rect">
            <a:avLst/>
          </a:prstGeom>
          <a:noFill/>
        </p:spPr>
        <p:txBody>
          <a:bodyPr wrap="square" rtlCol="0">
            <a:spAutoFit/>
          </a:bodyPr>
          <a:lstStyle/>
          <a:p>
            <a:pPr algn="ctr"/>
            <a:r>
              <a:rPr lang="en-US" sz="1600" dirty="0" smtClean="0"/>
              <a:t>Color-separated electropherogram</a:t>
            </a:r>
            <a:endParaRPr lang="en-US" sz="1600" dirty="0"/>
          </a:p>
        </p:txBody>
      </p:sp>
      <p:sp>
        <p:nvSpPr>
          <p:cNvPr id="465" name="TextBox 464"/>
          <p:cNvSpPr txBox="1"/>
          <p:nvPr/>
        </p:nvSpPr>
        <p:spPr>
          <a:xfrm>
            <a:off x="1610016" y="6051889"/>
            <a:ext cx="2819400" cy="646331"/>
          </a:xfrm>
          <a:prstGeom prst="rect">
            <a:avLst/>
          </a:prstGeom>
          <a:noFill/>
        </p:spPr>
        <p:txBody>
          <a:bodyPr wrap="square" rtlCol="0">
            <a:spAutoFit/>
          </a:bodyPr>
          <a:lstStyle/>
          <a:p>
            <a:pPr algn="ctr"/>
            <a:r>
              <a:rPr lang="en-US" dirty="0" smtClean="0"/>
              <a:t>CCD camera images (collected as frames)</a:t>
            </a:r>
            <a:endParaRPr lang="en-US" dirty="0"/>
          </a:p>
        </p:txBody>
      </p:sp>
      <p:sp>
        <p:nvSpPr>
          <p:cNvPr id="471" name="TextBox 470"/>
          <p:cNvSpPr txBox="1"/>
          <p:nvPr/>
        </p:nvSpPr>
        <p:spPr>
          <a:xfrm>
            <a:off x="314616" y="1162036"/>
            <a:ext cx="2819400" cy="369332"/>
          </a:xfrm>
          <a:prstGeom prst="rect">
            <a:avLst/>
          </a:prstGeom>
          <a:noFill/>
          <a:scene3d>
            <a:camera prst="isometricRightUp"/>
            <a:lightRig rig="threePt" dir="t"/>
          </a:scene3d>
        </p:spPr>
        <p:txBody>
          <a:bodyPr wrap="square" rtlCol="0">
            <a:spAutoFit/>
          </a:bodyPr>
          <a:lstStyle/>
          <a:p>
            <a:pPr algn="ctr"/>
            <a:r>
              <a:rPr lang="en-US" i="1" dirty="0" smtClean="0"/>
              <a:t>Capillary positions</a:t>
            </a:r>
            <a:endParaRPr lang="en-US" i="1" dirty="0"/>
          </a:p>
        </p:txBody>
      </p:sp>
      <p:sp>
        <p:nvSpPr>
          <p:cNvPr id="472" name="TextBox 471"/>
          <p:cNvSpPr txBox="1"/>
          <p:nvPr/>
        </p:nvSpPr>
        <p:spPr>
          <a:xfrm>
            <a:off x="1076616" y="1299688"/>
            <a:ext cx="1981200" cy="369332"/>
          </a:xfrm>
          <a:prstGeom prst="rect">
            <a:avLst/>
          </a:prstGeom>
          <a:noFill/>
          <a:scene3d>
            <a:camera prst="isometricRightUp"/>
            <a:lightRig rig="threePt" dir="t"/>
          </a:scene3d>
        </p:spPr>
        <p:txBody>
          <a:bodyPr wrap="square" rtlCol="0">
            <a:spAutoFit/>
          </a:bodyPr>
          <a:lstStyle/>
          <a:p>
            <a:r>
              <a:rPr lang="en-US" i="1" dirty="0" smtClean="0"/>
              <a:t>1    2    3    4</a:t>
            </a:r>
            <a:endParaRPr lang="en-US" i="1" dirty="0"/>
          </a:p>
        </p:txBody>
      </p:sp>
      <p:sp>
        <p:nvSpPr>
          <p:cNvPr id="473" name="TextBox 472"/>
          <p:cNvSpPr txBox="1"/>
          <p:nvPr/>
        </p:nvSpPr>
        <p:spPr>
          <a:xfrm>
            <a:off x="3561720" y="1965396"/>
            <a:ext cx="1752600" cy="2346796"/>
          </a:xfrm>
          <a:prstGeom prst="rect">
            <a:avLst/>
          </a:prstGeom>
          <a:noFill/>
          <a:scene3d>
            <a:camera prst="isometricRightUp"/>
            <a:lightRig rig="threePt" dir="t"/>
          </a:scene3d>
        </p:spPr>
        <p:txBody>
          <a:bodyPr wrap="square" rtlCol="0">
            <a:spAutoFit/>
          </a:bodyPr>
          <a:lstStyle/>
          <a:p>
            <a:r>
              <a:rPr lang="en-US" sz="1600" i="1" dirty="0" smtClean="0"/>
              <a:t>Blue</a:t>
            </a:r>
          </a:p>
          <a:p>
            <a:endParaRPr lang="en-US" sz="800" i="1" dirty="0" smtClean="0"/>
          </a:p>
          <a:p>
            <a:r>
              <a:rPr lang="en-US" sz="1600" i="1" dirty="0" smtClean="0"/>
              <a:t>Green</a:t>
            </a:r>
          </a:p>
          <a:p>
            <a:endParaRPr lang="en-US" sz="1050" i="1" dirty="0" smtClean="0"/>
          </a:p>
          <a:p>
            <a:r>
              <a:rPr lang="en-US" sz="1600" i="1" dirty="0" smtClean="0"/>
              <a:t>Yellow</a:t>
            </a:r>
          </a:p>
          <a:p>
            <a:endParaRPr lang="en-US" sz="1100" i="1" dirty="0" smtClean="0"/>
          </a:p>
          <a:p>
            <a:r>
              <a:rPr lang="en-US" sz="1600" i="1" dirty="0" smtClean="0"/>
              <a:t>Red</a:t>
            </a:r>
          </a:p>
          <a:p>
            <a:endParaRPr lang="en-US" sz="1600" i="1" dirty="0" smtClean="0"/>
          </a:p>
          <a:p>
            <a:endParaRPr lang="en-US" sz="1600" i="1" dirty="0" smtClean="0"/>
          </a:p>
          <a:p>
            <a:r>
              <a:rPr lang="en-US" sz="1600" i="1" dirty="0" smtClean="0"/>
              <a:t>Orange</a:t>
            </a:r>
            <a:endParaRPr lang="en-US" sz="1600" i="1" dirty="0"/>
          </a:p>
        </p:txBody>
      </p:sp>
      <p:sp>
        <p:nvSpPr>
          <p:cNvPr id="474" name="TextBox 473"/>
          <p:cNvSpPr txBox="1"/>
          <p:nvPr/>
        </p:nvSpPr>
        <p:spPr>
          <a:xfrm>
            <a:off x="6073759" y="1705896"/>
            <a:ext cx="2082621" cy="923330"/>
          </a:xfrm>
          <a:prstGeom prst="rect">
            <a:avLst/>
          </a:prstGeom>
          <a:noFill/>
        </p:spPr>
        <p:txBody>
          <a:bodyPr wrap="none" rtlCol="0">
            <a:spAutoFit/>
          </a:bodyPr>
          <a:lstStyle/>
          <a:p>
            <a:pPr algn="ctr"/>
            <a:r>
              <a:rPr lang="en-US" dirty="0" smtClean="0"/>
              <a:t>Sample </a:t>
            </a:r>
          </a:p>
          <a:p>
            <a:pPr algn="ctr"/>
            <a:r>
              <a:rPr lang="en-US" dirty="0" smtClean="0"/>
              <a:t>Electropherogram </a:t>
            </a:r>
          </a:p>
          <a:p>
            <a:pPr algn="ctr"/>
            <a:r>
              <a:rPr lang="en-US" dirty="0" smtClean="0"/>
              <a:t>(colors overlaid)</a:t>
            </a:r>
            <a:endParaRPr lang="en-US" dirty="0"/>
          </a:p>
        </p:txBody>
      </p:sp>
      <p:sp>
        <p:nvSpPr>
          <p:cNvPr id="475" name="TextBox 474"/>
          <p:cNvSpPr txBox="1"/>
          <p:nvPr/>
        </p:nvSpPr>
        <p:spPr>
          <a:xfrm>
            <a:off x="1111032" y="526020"/>
            <a:ext cx="561372" cy="461665"/>
          </a:xfrm>
          <a:prstGeom prst="rect">
            <a:avLst/>
          </a:prstGeom>
          <a:noFill/>
        </p:spPr>
        <p:txBody>
          <a:bodyPr wrap="none" rtlCol="0">
            <a:spAutoFit/>
          </a:bodyPr>
          <a:lstStyle/>
          <a:p>
            <a:r>
              <a:rPr lang="en-US" sz="2400" b="1" dirty="0" smtClean="0"/>
              <a:t>(a)</a:t>
            </a:r>
            <a:endParaRPr lang="en-US" sz="2400" b="1" dirty="0"/>
          </a:p>
        </p:txBody>
      </p:sp>
      <p:sp>
        <p:nvSpPr>
          <p:cNvPr id="477" name="TextBox 476"/>
          <p:cNvSpPr txBox="1"/>
          <p:nvPr/>
        </p:nvSpPr>
        <p:spPr>
          <a:xfrm>
            <a:off x="5911632" y="526020"/>
            <a:ext cx="577402" cy="461665"/>
          </a:xfrm>
          <a:prstGeom prst="rect">
            <a:avLst/>
          </a:prstGeom>
          <a:noFill/>
        </p:spPr>
        <p:txBody>
          <a:bodyPr wrap="none" rtlCol="0">
            <a:spAutoFit/>
          </a:bodyPr>
          <a:lstStyle/>
          <a:p>
            <a:r>
              <a:rPr lang="en-US" sz="2400" b="1" dirty="0" smtClean="0"/>
              <a:t>(b)</a:t>
            </a:r>
            <a:endParaRPr lang="en-US" sz="2400" b="1" dirty="0"/>
          </a:p>
        </p:txBody>
      </p:sp>
    </p:spTree>
    <p:custDataLst>
      <p:tags r:id="rId1"/>
    </p:custDataLst>
    <p:extLst>
      <p:ext uri="{BB962C8B-B14F-4D97-AF65-F5344CB8AC3E}">
        <p14:creationId xmlns:p14="http://schemas.microsoft.com/office/powerpoint/2010/main" val="1081839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990282"/>
            <a:ext cx="8229600" cy="959802"/>
          </a:xfrm>
        </p:spPr>
        <p:txBody>
          <a:bodyPr/>
          <a:lstStyle/>
          <a:p>
            <a:pPr eaLnBrk="1" hangingPunct="1"/>
            <a:r>
              <a:rPr lang="en-US" dirty="0" smtClean="0"/>
              <a:t>Useful Range of an Analytical Method</a:t>
            </a:r>
          </a:p>
        </p:txBody>
      </p:sp>
      <p:sp>
        <p:nvSpPr>
          <p:cNvPr id="21507" name="Rectangle 3"/>
          <p:cNvSpPr>
            <a:spLocks noChangeArrowheads="1"/>
          </p:cNvSpPr>
          <p:nvPr/>
        </p:nvSpPr>
        <p:spPr bwMode="auto">
          <a:xfrm>
            <a:off x="1371600" y="1447800"/>
            <a:ext cx="6858000" cy="3962400"/>
          </a:xfrm>
          <a:prstGeom prst="rect">
            <a:avLst/>
          </a:prstGeom>
          <a:noFill/>
          <a:ln w="9525">
            <a:solidFill>
              <a:schemeClr val="tx1"/>
            </a:solidFill>
            <a:miter lim="800000"/>
            <a:headEnd/>
            <a:tailEnd/>
          </a:ln>
        </p:spPr>
        <p:txBody>
          <a:bodyPr wrap="none" anchor="ctr"/>
          <a:lstStyle/>
          <a:p>
            <a:endParaRPr lang="en-US"/>
          </a:p>
        </p:txBody>
      </p:sp>
      <p:sp>
        <p:nvSpPr>
          <p:cNvPr id="21508" name="Freeform 4"/>
          <p:cNvSpPr>
            <a:spLocks/>
          </p:cNvSpPr>
          <p:nvPr/>
        </p:nvSpPr>
        <p:spPr bwMode="auto">
          <a:xfrm>
            <a:off x="1828800" y="1490028"/>
            <a:ext cx="6376988" cy="3615372"/>
          </a:xfrm>
          <a:custGeom>
            <a:avLst/>
            <a:gdLst>
              <a:gd name="T0" fmla="*/ 0 w 3777"/>
              <a:gd name="T1" fmla="*/ 2147483647 h 2095"/>
              <a:gd name="T2" fmla="*/ 2147483647 w 3777"/>
              <a:gd name="T3" fmla="*/ 2147483647 h 2095"/>
              <a:gd name="T4" fmla="*/ 2147483647 w 3777"/>
              <a:gd name="T5" fmla="*/ 0 h 2095"/>
              <a:gd name="T6" fmla="*/ 0 60000 65536"/>
              <a:gd name="T7" fmla="*/ 0 60000 65536"/>
              <a:gd name="T8" fmla="*/ 0 60000 65536"/>
              <a:gd name="T9" fmla="*/ 0 w 3777"/>
              <a:gd name="T10" fmla="*/ 0 h 2095"/>
              <a:gd name="T11" fmla="*/ 3777 w 3777"/>
              <a:gd name="T12" fmla="*/ 2095 h 2095"/>
            </a:gdLst>
            <a:ahLst/>
            <a:cxnLst>
              <a:cxn ang="T6">
                <a:pos x="T0" y="T1"/>
              </a:cxn>
              <a:cxn ang="T7">
                <a:pos x="T2" y="T3"/>
              </a:cxn>
              <a:cxn ang="T8">
                <a:pos x="T4" y="T5"/>
              </a:cxn>
            </a:cxnLst>
            <a:rect l="T9" t="T10" r="T11" b="T12"/>
            <a:pathLst>
              <a:path w="3777" h="2095">
                <a:moveTo>
                  <a:pt x="0" y="2095"/>
                </a:moveTo>
                <a:cubicBezTo>
                  <a:pt x="378" y="1827"/>
                  <a:pt x="1637" y="833"/>
                  <a:pt x="2266" y="484"/>
                </a:cubicBezTo>
                <a:cubicBezTo>
                  <a:pt x="2895" y="135"/>
                  <a:pt x="3462" y="101"/>
                  <a:pt x="3777" y="0"/>
                </a:cubicBezTo>
              </a:path>
            </a:pathLst>
          </a:custGeom>
          <a:noFill/>
          <a:ln w="38100">
            <a:solidFill>
              <a:schemeClr val="tx1"/>
            </a:solidFill>
            <a:round/>
            <a:headEnd/>
            <a:tailEnd/>
          </a:ln>
        </p:spPr>
        <p:txBody>
          <a:bodyPr/>
          <a:lstStyle/>
          <a:p>
            <a:endParaRPr lang="en-US"/>
          </a:p>
        </p:txBody>
      </p:sp>
      <p:sp>
        <p:nvSpPr>
          <p:cNvPr id="21509" name="Line 5"/>
          <p:cNvSpPr>
            <a:spLocks noChangeShapeType="1"/>
          </p:cNvSpPr>
          <p:nvPr/>
        </p:nvSpPr>
        <p:spPr bwMode="auto">
          <a:xfrm flipV="1">
            <a:off x="1371600" y="4800600"/>
            <a:ext cx="838200" cy="609600"/>
          </a:xfrm>
          <a:prstGeom prst="line">
            <a:avLst/>
          </a:prstGeom>
          <a:noFill/>
          <a:ln w="9525">
            <a:solidFill>
              <a:schemeClr val="tx1"/>
            </a:solidFill>
            <a:prstDash val="lgDash"/>
            <a:round/>
            <a:headEnd/>
            <a:tailEnd/>
          </a:ln>
        </p:spPr>
        <p:txBody>
          <a:bodyPr/>
          <a:lstStyle/>
          <a:p>
            <a:endParaRPr lang="en-US"/>
          </a:p>
        </p:txBody>
      </p:sp>
      <p:sp>
        <p:nvSpPr>
          <p:cNvPr id="21510" name="Line 6"/>
          <p:cNvSpPr>
            <a:spLocks noChangeShapeType="1"/>
          </p:cNvSpPr>
          <p:nvPr/>
        </p:nvSpPr>
        <p:spPr bwMode="auto">
          <a:xfrm flipV="1">
            <a:off x="5715000" y="1447800"/>
            <a:ext cx="1143000" cy="838200"/>
          </a:xfrm>
          <a:prstGeom prst="line">
            <a:avLst/>
          </a:prstGeom>
          <a:noFill/>
          <a:ln w="9525">
            <a:solidFill>
              <a:schemeClr val="tx1"/>
            </a:solidFill>
            <a:prstDash val="lgDash"/>
            <a:round/>
            <a:headEnd/>
            <a:tailEnd/>
          </a:ln>
        </p:spPr>
        <p:txBody>
          <a:bodyPr/>
          <a:lstStyle/>
          <a:p>
            <a:endParaRPr lang="en-US"/>
          </a:p>
        </p:txBody>
      </p:sp>
      <p:sp>
        <p:nvSpPr>
          <p:cNvPr id="21511" name="Text Box 7"/>
          <p:cNvSpPr txBox="1">
            <a:spLocks noChangeArrowheads="1"/>
          </p:cNvSpPr>
          <p:nvPr/>
        </p:nvSpPr>
        <p:spPr bwMode="auto">
          <a:xfrm rot="-5400000">
            <a:off x="-197644" y="2958307"/>
            <a:ext cx="2619375" cy="401638"/>
          </a:xfrm>
          <a:prstGeom prst="rect">
            <a:avLst/>
          </a:prstGeom>
          <a:noFill/>
          <a:ln w="9525">
            <a:noFill/>
            <a:miter lim="800000"/>
            <a:headEnd/>
            <a:tailEnd/>
          </a:ln>
        </p:spPr>
        <p:txBody>
          <a:bodyPr wrap="none">
            <a:spAutoFit/>
          </a:bodyPr>
          <a:lstStyle/>
          <a:p>
            <a:r>
              <a:rPr lang="en-US" sz="2000" dirty="0"/>
              <a:t>Instrument Response</a:t>
            </a:r>
          </a:p>
        </p:txBody>
      </p:sp>
      <p:sp>
        <p:nvSpPr>
          <p:cNvPr id="21512" name="Line 11"/>
          <p:cNvSpPr>
            <a:spLocks noChangeShapeType="1"/>
          </p:cNvSpPr>
          <p:nvPr/>
        </p:nvSpPr>
        <p:spPr bwMode="auto">
          <a:xfrm>
            <a:off x="5791200" y="1828800"/>
            <a:ext cx="0" cy="3581400"/>
          </a:xfrm>
          <a:prstGeom prst="line">
            <a:avLst/>
          </a:prstGeom>
          <a:noFill/>
          <a:ln w="9525">
            <a:solidFill>
              <a:schemeClr val="tx1"/>
            </a:solidFill>
            <a:prstDash val="dash"/>
            <a:round/>
            <a:headEnd/>
            <a:tailEnd/>
          </a:ln>
        </p:spPr>
        <p:txBody>
          <a:bodyPr/>
          <a:lstStyle/>
          <a:p>
            <a:endParaRPr lang="en-US"/>
          </a:p>
        </p:txBody>
      </p:sp>
      <p:sp>
        <p:nvSpPr>
          <p:cNvPr id="21513" name="Text Box 12"/>
          <p:cNvSpPr txBox="1">
            <a:spLocks noChangeArrowheads="1"/>
          </p:cNvSpPr>
          <p:nvPr/>
        </p:nvSpPr>
        <p:spPr bwMode="auto">
          <a:xfrm>
            <a:off x="3627438" y="4845050"/>
            <a:ext cx="1706562" cy="336550"/>
          </a:xfrm>
          <a:prstGeom prst="rect">
            <a:avLst/>
          </a:prstGeom>
          <a:noFill/>
          <a:ln w="9525">
            <a:noFill/>
            <a:miter lim="800000"/>
            <a:headEnd/>
            <a:tailEnd/>
          </a:ln>
        </p:spPr>
        <p:txBody>
          <a:bodyPr wrap="none">
            <a:spAutoFit/>
          </a:bodyPr>
          <a:lstStyle/>
          <a:p>
            <a:r>
              <a:rPr lang="en-US" sz="1600"/>
              <a:t>Dynamic Range</a:t>
            </a:r>
          </a:p>
        </p:txBody>
      </p:sp>
      <p:sp>
        <p:nvSpPr>
          <p:cNvPr id="21514" name="Line 13"/>
          <p:cNvSpPr>
            <a:spLocks noChangeShapeType="1"/>
          </p:cNvSpPr>
          <p:nvPr/>
        </p:nvSpPr>
        <p:spPr bwMode="auto">
          <a:xfrm>
            <a:off x="1828800" y="5257800"/>
            <a:ext cx="3962400" cy="0"/>
          </a:xfrm>
          <a:prstGeom prst="line">
            <a:avLst/>
          </a:prstGeom>
          <a:noFill/>
          <a:ln w="9525">
            <a:solidFill>
              <a:schemeClr val="tx1"/>
            </a:solidFill>
            <a:round/>
            <a:headEnd type="triangle" w="med" len="med"/>
            <a:tailEnd type="triangle" w="med" len="med"/>
          </a:ln>
        </p:spPr>
        <p:txBody>
          <a:bodyPr/>
          <a:lstStyle/>
          <a:p>
            <a:endParaRPr lang="en-US"/>
          </a:p>
        </p:txBody>
      </p:sp>
      <p:sp>
        <p:nvSpPr>
          <p:cNvPr id="21515" name="Text Box 14"/>
          <p:cNvSpPr txBox="1">
            <a:spLocks noChangeArrowheads="1"/>
          </p:cNvSpPr>
          <p:nvPr/>
        </p:nvSpPr>
        <p:spPr bwMode="auto">
          <a:xfrm>
            <a:off x="5487670" y="1447800"/>
            <a:ext cx="697627" cy="400110"/>
          </a:xfrm>
          <a:prstGeom prst="rect">
            <a:avLst/>
          </a:prstGeom>
          <a:noFill/>
          <a:ln w="9525">
            <a:noFill/>
            <a:miter lim="800000"/>
            <a:headEnd/>
            <a:tailEnd/>
          </a:ln>
        </p:spPr>
        <p:txBody>
          <a:bodyPr wrap="none">
            <a:spAutoFit/>
          </a:bodyPr>
          <a:lstStyle/>
          <a:p>
            <a:r>
              <a:rPr lang="en-US" sz="2000" b="1" dirty="0">
                <a:solidFill>
                  <a:srgbClr val="0000FF"/>
                </a:solidFill>
              </a:rPr>
              <a:t>LOL</a:t>
            </a:r>
          </a:p>
        </p:txBody>
      </p:sp>
      <p:sp>
        <p:nvSpPr>
          <p:cNvPr id="21517" name="Rectangle 17"/>
          <p:cNvSpPr>
            <a:spLocks noChangeArrowheads="1"/>
          </p:cNvSpPr>
          <p:nvPr/>
        </p:nvSpPr>
        <p:spPr bwMode="auto">
          <a:xfrm>
            <a:off x="4442460" y="1447800"/>
            <a:ext cx="1066800" cy="581025"/>
          </a:xfrm>
          <a:prstGeom prst="rect">
            <a:avLst/>
          </a:prstGeom>
          <a:noFill/>
          <a:ln w="9525">
            <a:noFill/>
            <a:miter lim="800000"/>
            <a:headEnd/>
            <a:tailEnd/>
          </a:ln>
        </p:spPr>
        <p:txBody>
          <a:bodyPr>
            <a:spAutoFit/>
          </a:bodyPr>
          <a:lstStyle/>
          <a:p>
            <a:pPr algn="ctr"/>
            <a:r>
              <a:rPr lang="en-US" sz="1600" dirty="0"/>
              <a:t>limit of linearity</a:t>
            </a:r>
          </a:p>
        </p:txBody>
      </p:sp>
      <p:sp>
        <p:nvSpPr>
          <p:cNvPr id="21520" name="Line 20"/>
          <p:cNvSpPr>
            <a:spLocks noChangeShapeType="1"/>
          </p:cNvSpPr>
          <p:nvPr/>
        </p:nvSpPr>
        <p:spPr bwMode="auto">
          <a:xfrm>
            <a:off x="1805940" y="4648200"/>
            <a:ext cx="0" cy="762000"/>
          </a:xfrm>
          <a:prstGeom prst="line">
            <a:avLst/>
          </a:prstGeom>
          <a:noFill/>
          <a:ln w="9525">
            <a:solidFill>
              <a:schemeClr val="tx1"/>
            </a:solidFill>
            <a:prstDash val="dash"/>
            <a:round/>
            <a:headEnd/>
            <a:tailEnd/>
          </a:ln>
        </p:spPr>
        <p:txBody>
          <a:bodyPr/>
          <a:lstStyle/>
          <a:p>
            <a:endParaRPr lang="en-US"/>
          </a:p>
        </p:txBody>
      </p:sp>
      <p:sp>
        <p:nvSpPr>
          <p:cNvPr id="21521" name="Text Box 21"/>
          <p:cNvSpPr txBox="1">
            <a:spLocks noChangeArrowheads="1"/>
          </p:cNvSpPr>
          <p:nvPr/>
        </p:nvSpPr>
        <p:spPr bwMode="auto">
          <a:xfrm>
            <a:off x="1485900" y="4267200"/>
            <a:ext cx="726481" cy="400110"/>
          </a:xfrm>
          <a:prstGeom prst="rect">
            <a:avLst/>
          </a:prstGeom>
          <a:noFill/>
          <a:ln w="9525">
            <a:noFill/>
            <a:miter lim="800000"/>
            <a:headEnd/>
            <a:tailEnd/>
          </a:ln>
        </p:spPr>
        <p:txBody>
          <a:bodyPr wrap="none">
            <a:spAutoFit/>
          </a:bodyPr>
          <a:lstStyle/>
          <a:p>
            <a:r>
              <a:rPr lang="en-US" sz="2000" b="1" dirty="0">
                <a:solidFill>
                  <a:srgbClr val="FF0000"/>
                </a:solidFill>
              </a:rPr>
              <a:t>LOD</a:t>
            </a:r>
          </a:p>
        </p:txBody>
      </p:sp>
      <p:sp>
        <p:nvSpPr>
          <p:cNvPr id="21522" name="Rectangle 22"/>
          <p:cNvSpPr>
            <a:spLocks noChangeArrowheads="1"/>
          </p:cNvSpPr>
          <p:nvPr/>
        </p:nvSpPr>
        <p:spPr bwMode="auto">
          <a:xfrm>
            <a:off x="1226820" y="3795395"/>
            <a:ext cx="1143000" cy="517525"/>
          </a:xfrm>
          <a:prstGeom prst="rect">
            <a:avLst/>
          </a:prstGeom>
          <a:noFill/>
          <a:ln w="9525">
            <a:noFill/>
            <a:miter lim="800000"/>
            <a:headEnd/>
            <a:tailEnd/>
          </a:ln>
        </p:spPr>
        <p:txBody>
          <a:bodyPr>
            <a:spAutoFit/>
          </a:bodyPr>
          <a:lstStyle/>
          <a:p>
            <a:pPr algn="ctr"/>
            <a:r>
              <a:rPr lang="en-US" sz="1400" dirty="0"/>
              <a:t>limit of detection</a:t>
            </a:r>
          </a:p>
        </p:txBody>
      </p:sp>
      <p:sp>
        <p:nvSpPr>
          <p:cNvPr id="21525" name="Text Box 8"/>
          <p:cNvSpPr txBox="1">
            <a:spLocks noChangeArrowheads="1"/>
          </p:cNvSpPr>
          <p:nvPr/>
        </p:nvSpPr>
        <p:spPr bwMode="auto">
          <a:xfrm>
            <a:off x="2529840" y="5486400"/>
            <a:ext cx="4474558" cy="400110"/>
          </a:xfrm>
          <a:prstGeom prst="rect">
            <a:avLst/>
          </a:prstGeom>
          <a:solidFill>
            <a:schemeClr val="bg1"/>
          </a:solidFill>
          <a:ln w="9525">
            <a:noFill/>
            <a:miter lim="800000"/>
            <a:headEnd/>
            <a:tailEnd/>
          </a:ln>
        </p:spPr>
        <p:txBody>
          <a:bodyPr wrap="none">
            <a:spAutoFit/>
          </a:bodyPr>
          <a:lstStyle/>
          <a:p>
            <a:r>
              <a:rPr lang="en-US" sz="2000" dirty="0" smtClean="0"/>
              <a:t>Amount of Substance Being Analyzed</a:t>
            </a:r>
            <a:endParaRPr lang="en-US" sz="2000" dirty="0"/>
          </a:p>
        </p:txBody>
      </p:sp>
      <p:sp>
        <p:nvSpPr>
          <p:cNvPr id="21526" name="Line 10"/>
          <p:cNvSpPr>
            <a:spLocks noChangeShapeType="1"/>
          </p:cNvSpPr>
          <p:nvPr/>
        </p:nvSpPr>
        <p:spPr bwMode="auto">
          <a:xfrm>
            <a:off x="2209800" y="3581400"/>
            <a:ext cx="0" cy="1295400"/>
          </a:xfrm>
          <a:prstGeom prst="line">
            <a:avLst/>
          </a:prstGeom>
          <a:noFill/>
          <a:ln w="9525">
            <a:solidFill>
              <a:schemeClr val="tx1"/>
            </a:solidFill>
            <a:prstDash val="dash"/>
            <a:round/>
            <a:headEnd/>
            <a:tailEnd/>
          </a:ln>
        </p:spPr>
        <p:txBody>
          <a:bodyPr/>
          <a:lstStyle/>
          <a:p>
            <a:endParaRPr lang="en-US"/>
          </a:p>
        </p:txBody>
      </p:sp>
      <p:sp>
        <p:nvSpPr>
          <p:cNvPr id="21527" name="Rectangle 24"/>
          <p:cNvSpPr>
            <a:spLocks noChangeArrowheads="1"/>
          </p:cNvSpPr>
          <p:nvPr/>
        </p:nvSpPr>
        <p:spPr bwMode="auto">
          <a:xfrm>
            <a:off x="1847056" y="3200400"/>
            <a:ext cx="739305" cy="400110"/>
          </a:xfrm>
          <a:prstGeom prst="rect">
            <a:avLst/>
          </a:prstGeom>
          <a:noFill/>
          <a:ln w="9525">
            <a:noFill/>
            <a:miter lim="800000"/>
            <a:headEnd/>
            <a:tailEnd/>
          </a:ln>
        </p:spPr>
        <p:txBody>
          <a:bodyPr wrap="none">
            <a:spAutoFit/>
          </a:bodyPr>
          <a:lstStyle/>
          <a:p>
            <a:r>
              <a:rPr lang="en-US" sz="2000" b="1" dirty="0">
                <a:solidFill>
                  <a:srgbClr val="0000FF"/>
                </a:solidFill>
              </a:rPr>
              <a:t>LOQ</a:t>
            </a:r>
            <a:endParaRPr lang="en-US" sz="2800" b="1" dirty="0"/>
          </a:p>
        </p:txBody>
      </p:sp>
      <p:sp>
        <p:nvSpPr>
          <p:cNvPr id="26" name="Rectangle 22"/>
          <p:cNvSpPr>
            <a:spLocks noChangeArrowheads="1"/>
          </p:cNvSpPr>
          <p:nvPr/>
        </p:nvSpPr>
        <p:spPr bwMode="auto">
          <a:xfrm>
            <a:off x="1656121" y="2713990"/>
            <a:ext cx="1143000" cy="523220"/>
          </a:xfrm>
          <a:prstGeom prst="rect">
            <a:avLst/>
          </a:prstGeom>
          <a:noFill/>
          <a:ln w="9525">
            <a:noFill/>
            <a:miter lim="800000"/>
            <a:headEnd/>
            <a:tailEnd/>
          </a:ln>
        </p:spPr>
        <p:txBody>
          <a:bodyPr>
            <a:spAutoFit/>
          </a:bodyPr>
          <a:lstStyle/>
          <a:p>
            <a:pPr algn="ctr"/>
            <a:r>
              <a:rPr lang="en-US" sz="1400" dirty="0"/>
              <a:t>limit of </a:t>
            </a:r>
            <a:r>
              <a:rPr lang="en-US" sz="1400" dirty="0" smtClean="0"/>
              <a:t>quantitation</a:t>
            </a:r>
            <a:endParaRPr lang="en-US" sz="1400" dirty="0"/>
          </a:p>
        </p:txBody>
      </p:sp>
    </p:spTree>
    <p:custDataLst>
      <p:tags r:id="rId1"/>
    </p:custDataLst>
    <p:extLst>
      <p:ext uri="{BB962C8B-B14F-4D97-AF65-F5344CB8AC3E}">
        <p14:creationId xmlns:p14="http://schemas.microsoft.com/office/powerpoint/2010/main" val="23113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5212486" y="2243344"/>
            <a:ext cx="3622930" cy="3058307"/>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6909" y="2773019"/>
            <a:ext cx="412292" cy="584775"/>
          </a:xfrm>
          <a:prstGeom prst="rect">
            <a:avLst/>
          </a:prstGeom>
          <a:noFill/>
        </p:spPr>
        <p:txBody>
          <a:bodyPr wrap="none" rtlCol="0">
            <a:spAutoFit/>
          </a:bodyPr>
          <a:lstStyle/>
          <a:p>
            <a:r>
              <a:rPr lang="en-US" sz="3200" b="1" dirty="0" smtClean="0"/>
              <a:t>1</a:t>
            </a:r>
            <a:endParaRPr lang="en-US" sz="3200" b="1" dirty="0"/>
          </a:p>
        </p:txBody>
      </p:sp>
      <p:sp>
        <p:nvSpPr>
          <p:cNvPr id="15" name="TextBox 14"/>
          <p:cNvSpPr txBox="1"/>
          <p:nvPr/>
        </p:nvSpPr>
        <p:spPr>
          <a:xfrm>
            <a:off x="291814" y="4604013"/>
            <a:ext cx="412292" cy="584775"/>
          </a:xfrm>
          <a:prstGeom prst="rect">
            <a:avLst/>
          </a:prstGeom>
          <a:noFill/>
        </p:spPr>
        <p:txBody>
          <a:bodyPr wrap="none" rtlCol="0">
            <a:spAutoFit/>
          </a:bodyPr>
          <a:lstStyle/>
          <a:p>
            <a:r>
              <a:rPr lang="en-US" sz="3200" b="1" dirty="0" smtClean="0"/>
              <a:t>0</a:t>
            </a:r>
            <a:endParaRPr lang="en-US" sz="3200" b="1" dirty="0"/>
          </a:p>
        </p:txBody>
      </p:sp>
      <p:sp>
        <p:nvSpPr>
          <p:cNvPr id="20" name="TextBox 19"/>
          <p:cNvSpPr txBox="1"/>
          <p:nvPr/>
        </p:nvSpPr>
        <p:spPr>
          <a:xfrm>
            <a:off x="2301309" y="1531103"/>
            <a:ext cx="1236236" cy="369332"/>
          </a:xfrm>
          <a:prstGeom prst="rect">
            <a:avLst/>
          </a:prstGeom>
          <a:noFill/>
        </p:spPr>
        <p:txBody>
          <a:bodyPr wrap="none" rtlCol="0">
            <a:spAutoFit/>
          </a:bodyPr>
          <a:lstStyle/>
          <a:p>
            <a:r>
              <a:rPr lang="en-US" b="1" i="1" dirty="0" smtClean="0"/>
              <a:t>threshold</a:t>
            </a:r>
            <a:endParaRPr lang="en-US" b="1" i="1" dirty="0"/>
          </a:p>
        </p:txBody>
      </p:sp>
      <p:sp>
        <p:nvSpPr>
          <p:cNvPr id="23" name="Freeform 22"/>
          <p:cNvSpPr/>
          <p:nvPr/>
        </p:nvSpPr>
        <p:spPr>
          <a:xfrm flipV="1">
            <a:off x="1142991" y="3152186"/>
            <a:ext cx="3611948" cy="1806556"/>
          </a:xfrm>
          <a:custGeom>
            <a:avLst/>
            <a:gdLst>
              <a:gd name="connsiteX0" fmla="*/ 0 w 4323283"/>
              <a:gd name="connsiteY0" fmla="*/ 7316 h 636423"/>
              <a:gd name="connsiteX1" fmla="*/ 2165299 w 4323283"/>
              <a:gd name="connsiteY1" fmla="*/ 0 h 636423"/>
              <a:gd name="connsiteX2" fmla="*/ 2172614 w 4323283"/>
              <a:gd name="connsiteY2" fmla="*/ 636423 h 636423"/>
              <a:gd name="connsiteX3" fmla="*/ 4323283 w 4323283"/>
              <a:gd name="connsiteY3" fmla="*/ 636423 h 636423"/>
              <a:gd name="connsiteX0" fmla="*/ 0 w 4306349"/>
              <a:gd name="connsiteY0" fmla="*/ 1350 h 636423"/>
              <a:gd name="connsiteX1" fmla="*/ 2148365 w 4306349"/>
              <a:gd name="connsiteY1" fmla="*/ 0 h 636423"/>
              <a:gd name="connsiteX2" fmla="*/ 2155680 w 4306349"/>
              <a:gd name="connsiteY2" fmla="*/ 636423 h 636423"/>
              <a:gd name="connsiteX3" fmla="*/ 4306349 w 4306349"/>
              <a:gd name="connsiteY3" fmla="*/ 636423 h 636423"/>
            </a:gdLst>
            <a:ahLst/>
            <a:cxnLst>
              <a:cxn ang="0">
                <a:pos x="connsiteX0" y="connsiteY0"/>
              </a:cxn>
              <a:cxn ang="0">
                <a:pos x="connsiteX1" y="connsiteY1"/>
              </a:cxn>
              <a:cxn ang="0">
                <a:pos x="connsiteX2" y="connsiteY2"/>
              </a:cxn>
              <a:cxn ang="0">
                <a:pos x="connsiteX3" y="connsiteY3"/>
              </a:cxn>
            </a:cxnLst>
            <a:rect l="l" t="t" r="r" b="b"/>
            <a:pathLst>
              <a:path w="4306349" h="636423">
                <a:moveTo>
                  <a:pt x="0" y="1350"/>
                </a:moveTo>
                <a:lnTo>
                  <a:pt x="2148365" y="0"/>
                </a:lnTo>
                <a:cubicBezTo>
                  <a:pt x="2150803" y="212141"/>
                  <a:pt x="2153242" y="424282"/>
                  <a:pt x="2155680" y="636423"/>
                </a:cubicBezTo>
                <a:lnTo>
                  <a:pt x="4306349" y="636423"/>
                </a:lnTo>
              </a:path>
            </a:pathLst>
          </a:cu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p:cNvSpPr txBox="1"/>
          <p:nvPr/>
        </p:nvSpPr>
        <p:spPr>
          <a:xfrm rot="19214445">
            <a:off x="4493578" y="3012745"/>
            <a:ext cx="4231560" cy="830997"/>
          </a:xfrm>
          <a:prstGeom prst="rect">
            <a:avLst/>
          </a:prstGeom>
          <a:noFill/>
        </p:spPr>
        <p:txBody>
          <a:bodyPr wrap="square" rtlCol="0">
            <a:spAutoFit/>
          </a:bodyPr>
          <a:lstStyle/>
          <a:p>
            <a:pPr algn="ctr"/>
            <a:r>
              <a:rPr lang="en-US" sz="2400" dirty="0" smtClean="0">
                <a:solidFill>
                  <a:schemeClr val="bg1">
                    <a:lumMod val="50000"/>
                  </a:schemeClr>
                </a:solidFill>
              </a:rPr>
              <a:t>Data signal behaves as a continually upward sloping hill</a:t>
            </a:r>
            <a:endParaRPr lang="en-US" sz="2400" dirty="0">
              <a:solidFill>
                <a:schemeClr val="bg1">
                  <a:lumMod val="50000"/>
                </a:schemeClr>
              </a:solidFill>
            </a:endParaRPr>
          </a:p>
        </p:txBody>
      </p:sp>
      <p:grpSp>
        <p:nvGrpSpPr>
          <p:cNvPr id="7" name="Group 74"/>
          <p:cNvGrpSpPr/>
          <p:nvPr/>
        </p:nvGrpSpPr>
        <p:grpSpPr>
          <a:xfrm>
            <a:off x="2794044" y="5751272"/>
            <a:ext cx="4402667" cy="728133"/>
            <a:chOff x="812800" y="6011336"/>
            <a:chExt cx="4402667" cy="728133"/>
          </a:xfrm>
        </p:grpSpPr>
        <p:sp>
          <p:nvSpPr>
            <p:cNvPr id="73" name="TextBox 72"/>
            <p:cNvSpPr txBox="1"/>
            <p:nvPr/>
          </p:nvSpPr>
          <p:spPr>
            <a:xfrm>
              <a:off x="1439326" y="6180669"/>
              <a:ext cx="3057247" cy="369332"/>
            </a:xfrm>
            <a:prstGeom prst="rect">
              <a:avLst/>
            </a:prstGeom>
            <a:noFill/>
          </p:spPr>
          <p:txBody>
            <a:bodyPr wrap="none" rtlCol="0">
              <a:spAutoFit/>
            </a:bodyPr>
            <a:lstStyle/>
            <a:p>
              <a:r>
                <a:rPr lang="en-US" b="1" dirty="0" smtClean="0">
                  <a:solidFill>
                    <a:srgbClr val="FF0000"/>
                  </a:solidFill>
                </a:rPr>
                <a:t>Increasing signal strength</a:t>
              </a:r>
              <a:endParaRPr lang="en-US" b="1" dirty="0">
                <a:solidFill>
                  <a:srgbClr val="FF0000"/>
                </a:solidFill>
              </a:endParaRPr>
            </a:p>
          </p:txBody>
        </p:sp>
        <p:sp>
          <p:nvSpPr>
            <p:cNvPr id="74" name="Right Arrow 73"/>
            <p:cNvSpPr/>
            <p:nvPr/>
          </p:nvSpPr>
          <p:spPr>
            <a:xfrm>
              <a:off x="812800" y="6011336"/>
              <a:ext cx="4402667" cy="728133"/>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2939864" y="2380738"/>
            <a:ext cx="2201330" cy="646331"/>
          </a:xfrm>
          <a:prstGeom prst="rect">
            <a:avLst/>
          </a:prstGeom>
          <a:noFill/>
        </p:spPr>
        <p:txBody>
          <a:bodyPr wrap="square" rtlCol="0">
            <a:spAutoFit/>
          </a:bodyPr>
          <a:lstStyle/>
          <a:p>
            <a:pPr algn="ctr"/>
            <a:r>
              <a:rPr lang="en-US" dirty="0" smtClean="0">
                <a:solidFill>
                  <a:srgbClr val="0000FF"/>
                </a:solidFill>
              </a:rPr>
              <a:t>data </a:t>
            </a:r>
          </a:p>
          <a:p>
            <a:pPr algn="ctr"/>
            <a:r>
              <a:rPr lang="en-US" dirty="0" smtClean="0">
                <a:solidFill>
                  <a:srgbClr val="0000FF"/>
                </a:solidFill>
              </a:rPr>
              <a:t>considered reliable</a:t>
            </a:r>
            <a:endParaRPr lang="en-US" dirty="0">
              <a:solidFill>
                <a:srgbClr val="0000FF"/>
              </a:solidFill>
            </a:endParaRPr>
          </a:p>
        </p:txBody>
      </p:sp>
      <p:sp>
        <p:nvSpPr>
          <p:cNvPr id="77" name="TextBox 76"/>
          <p:cNvSpPr txBox="1"/>
          <p:nvPr/>
        </p:nvSpPr>
        <p:spPr>
          <a:xfrm>
            <a:off x="796928" y="4199385"/>
            <a:ext cx="2108508" cy="646331"/>
          </a:xfrm>
          <a:prstGeom prst="rect">
            <a:avLst/>
          </a:prstGeom>
          <a:noFill/>
        </p:spPr>
        <p:txBody>
          <a:bodyPr wrap="square" rtlCol="0">
            <a:spAutoFit/>
          </a:bodyPr>
          <a:lstStyle/>
          <a:p>
            <a:pPr algn="ctr"/>
            <a:r>
              <a:rPr lang="en-US" dirty="0" smtClean="0">
                <a:solidFill>
                  <a:srgbClr val="0000FF"/>
                </a:solidFill>
              </a:rPr>
              <a:t>data not considered reliable</a:t>
            </a:r>
            <a:endParaRPr lang="en-US" dirty="0">
              <a:solidFill>
                <a:srgbClr val="0000FF"/>
              </a:solidFill>
            </a:endParaRPr>
          </a:p>
        </p:txBody>
      </p:sp>
      <p:cxnSp>
        <p:nvCxnSpPr>
          <p:cNvPr id="9" name="Straight Connector 8"/>
          <p:cNvCxnSpPr/>
          <p:nvPr/>
        </p:nvCxnSpPr>
        <p:spPr>
          <a:xfrm>
            <a:off x="2939864" y="3107942"/>
            <a:ext cx="7315" cy="1806556"/>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43568" y="2036919"/>
            <a:ext cx="0" cy="314960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00654" y="464695"/>
            <a:ext cx="684803" cy="584775"/>
          </a:xfrm>
          <a:prstGeom prst="rect">
            <a:avLst/>
          </a:prstGeom>
          <a:noFill/>
        </p:spPr>
        <p:txBody>
          <a:bodyPr wrap="none" rtlCol="0">
            <a:spAutoFit/>
          </a:bodyPr>
          <a:lstStyle/>
          <a:p>
            <a:r>
              <a:rPr lang="en-US" sz="3200" b="1" dirty="0" smtClean="0"/>
              <a:t>(a)</a:t>
            </a:r>
            <a:endParaRPr lang="en-US" sz="3200" b="1" dirty="0"/>
          </a:p>
        </p:txBody>
      </p:sp>
      <p:sp>
        <p:nvSpPr>
          <p:cNvPr id="83" name="TextBox 82"/>
          <p:cNvSpPr txBox="1"/>
          <p:nvPr/>
        </p:nvSpPr>
        <p:spPr>
          <a:xfrm>
            <a:off x="4739389" y="464695"/>
            <a:ext cx="707245" cy="584775"/>
          </a:xfrm>
          <a:prstGeom prst="rect">
            <a:avLst/>
          </a:prstGeom>
          <a:noFill/>
        </p:spPr>
        <p:txBody>
          <a:bodyPr wrap="none" rtlCol="0">
            <a:spAutoFit/>
          </a:bodyPr>
          <a:lstStyle/>
          <a:p>
            <a:r>
              <a:rPr lang="en-US" sz="3200" b="1" dirty="0" smtClean="0"/>
              <a:t>(b)</a:t>
            </a:r>
            <a:endParaRPr lang="en-US" sz="3200" b="1" dirty="0"/>
          </a:p>
        </p:txBody>
      </p:sp>
    </p:spTree>
    <p:extLst>
      <p:ext uri="{BB962C8B-B14F-4D97-AF65-F5344CB8AC3E}">
        <p14:creationId xmlns:p14="http://schemas.microsoft.com/office/powerpoint/2010/main" val="4133831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992" y="1676400"/>
            <a:ext cx="8861847" cy="4290031"/>
            <a:chOff x="58992" y="1676400"/>
            <a:chExt cx="8861847" cy="4290031"/>
          </a:xfrm>
        </p:grpSpPr>
        <p:pic>
          <p:nvPicPr>
            <p:cNvPr id="14" name="Picture 6"/>
            <p:cNvPicPr>
              <a:picLocks noChangeAspect="1" noChangeArrowheads="1"/>
            </p:cNvPicPr>
            <p:nvPr/>
          </p:nvPicPr>
          <p:blipFill rotWithShape="1">
            <a:blip r:embed="rId3" cstate="print"/>
            <a:srcRect l="2605" t="37517" r="3645" b="39538"/>
            <a:stretch/>
          </p:blipFill>
          <p:spPr bwMode="auto">
            <a:xfrm>
              <a:off x="1205589" y="4686279"/>
              <a:ext cx="7715250" cy="1280152"/>
            </a:xfrm>
            <a:prstGeom prst="rect">
              <a:avLst/>
            </a:prstGeom>
            <a:noFill/>
            <a:ln w="9525">
              <a:noFill/>
              <a:miter lim="800000"/>
              <a:headEnd/>
              <a:tailEnd/>
            </a:ln>
          </p:spPr>
        </p:pic>
        <p:pic>
          <p:nvPicPr>
            <p:cNvPr id="18" name="Picture 6"/>
            <p:cNvPicPr>
              <a:picLocks noChangeAspect="1" noChangeArrowheads="1"/>
            </p:cNvPicPr>
            <p:nvPr/>
          </p:nvPicPr>
          <p:blipFill rotWithShape="1">
            <a:blip r:embed="rId3" cstate="print"/>
            <a:srcRect l="2605" t="64032" r="3645" b="9745"/>
            <a:stretch/>
          </p:blipFill>
          <p:spPr bwMode="auto">
            <a:xfrm>
              <a:off x="1205589" y="3128514"/>
              <a:ext cx="7715250" cy="1463040"/>
            </a:xfrm>
            <a:prstGeom prst="rect">
              <a:avLst/>
            </a:prstGeom>
            <a:noFill/>
            <a:ln w="9525">
              <a:noFill/>
              <a:miter lim="800000"/>
              <a:headEnd/>
              <a:tailEnd/>
            </a:ln>
          </p:spPr>
        </p:pic>
        <p:pic>
          <p:nvPicPr>
            <p:cNvPr id="111624" name="Picture 6"/>
            <p:cNvPicPr>
              <a:picLocks noChangeAspect="1" noChangeArrowheads="1"/>
            </p:cNvPicPr>
            <p:nvPr/>
          </p:nvPicPr>
          <p:blipFill rotWithShape="1">
            <a:blip r:embed="rId3" cstate="print"/>
            <a:srcRect l="2605" t="10591" r="3645" b="63186"/>
            <a:stretch/>
          </p:blipFill>
          <p:spPr bwMode="auto">
            <a:xfrm>
              <a:off x="1200150" y="1676400"/>
              <a:ext cx="7715250" cy="1463040"/>
            </a:xfrm>
            <a:prstGeom prst="rect">
              <a:avLst/>
            </a:prstGeom>
            <a:noFill/>
            <a:ln w="9525">
              <a:noFill/>
              <a:miter lim="800000"/>
              <a:headEnd/>
              <a:tailEnd/>
            </a:ln>
          </p:spPr>
        </p:pic>
        <p:sp>
          <p:nvSpPr>
            <p:cNvPr id="111625" name="TextBox 33"/>
            <p:cNvSpPr txBox="1">
              <a:spLocks noChangeArrowheads="1"/>
            </p:cNvSpPr>
            <p:nvPr/>
          </p:nvSpPr>
          <p:spPr bwMode="auto">
            <a:xfrm>
              <a:off x="876300" y="1735890"/>
              <a:ext cx="476250" cy="830997"/>
            </a:xfrm>
            <a:prstGeom prst="rect">
              <a:avLst/>
            </a:prstGeom>
            <a:solidFill>
              <a:schemeClr val="bg1"/>
            </a:solidFill>
            <a:ln w="9525">
              <a:noFill/>
              <a:miter lim="800000"/>
              <a:headEnd/>
              <a:tailEnd/>
            </a:ln>
          </p:spPr>
          <p:txBody>
            <a:bodyPr>
              <a:spAutoFit/>
            </a:bodyPr>
            <a:lstStyle/>
            <a:p>
              <a:pPr algn="r"/>
              <a:r>
                <a:rPr lang="en-US" sz="800"/>
                <a:t>30</a:t>
              </a:r>
            </a:p>
            <a:p>
              <a:endParaRPr lang="en-US" sz="800"/>
            </a:p>
            <a:p>
              <a:endParaRPr lang="en-US" sz="800"/>
            </a:p>
            <a:p>
              <a:endParaRPr lang="en-US" sz="800"/>
            </a:p>
            <a:p>
              <a:endParaRPr lang="en-US" sz="800"/>
            </a:p>
            <a:p>
              <a:pPr algn="r"/>
              <a:r>
                <a:rPr lang="en-US" sz="800"/>
                <a:t>0</a:t>
              </a:r>
            </a:p>
          </p:txBody>
        </p:sp>
        <p:sp>
          <p:nvSpPr>
            <p:cNvPr id="111626" name="TextBox 34"/>
            <p:cNvSpPr txBox="1">
              <a:spLocks noChangeArrowheads="1"/>
            </p:cNvSpPr>
            <p:nvPr/>
          </p:nvSpPr>
          <p:spPr bwMode="auto">
            <a:xfrm>
              <a:off x="876300" y="3276600"/>
              <a:ext cx="476250" cy="1077218"/>
            </a:xfrm>
            <a:prstGeom prst="rect">
              <a:avLst/>
            </a:prstGeom>
            <a:solidFill>
              <a:schemeClr val="bg1"/>
            </a:solidFill>
            <a:ln w="9525">
              <a:noFill/>
              <a:miter lim="800000"/>
              <a:headEnd/>
              <a:tailEnd/>
            </a:ln>
          </p:spPr>
          <p:txBody>
            <a:bodyPr>
              <a:spAutoFit/>
            </a:bodyPr>
            <a:lstStyle/>
            <a:p>
              <a:pPr algn="r"/>
              <a:r>
                <a:rPr lang="en-US" sz="800"/>
                <a:t>30</a:t>
              </a:r>
            </a:p>
            <a:p>
              <a:pPr algn="r"/>
              <a:endParaRPr lang="en-US" sz="800"/>
            </a:p>
            <a:p>
              <a:endParaRPr lang="en-US" sz="800"/>
            </a:p>
            <a:p>
              <a:endParaRPr lang="en-US" sz="800"/>
            </a:p>
            <a:p>
              <a:endParaRPr lang="en-US" sz="800"/>
            </a:p>
            <a:p>
              <a:endParaRPr lang="en-US" sz="800"/>
            </a:p>
            <a:p>
              <a:pPr algn="r"/>
              <a:endParaRPr lang="en-US" sz="800"/>
            </a:p>
            <a:p>
              <a:pPr algn="r"/>
              <a:r>
                <a:rPr lang="en-US" sz="800"/>
                <a:t>0</a:t>
              </a:r>
            </a:p>
          </p:txBody>
        </p:sp>
        <p:sp>
          <p:nvSpPr>
            <p:cNvPr id="111627" name="TextBox 35"/>
            <p:cNvSpPr txBox="1">
              <a:spLocks noChangeArrowheads="1"/>
            </p:cNvSpPr>
            <p:nvPr/>
          </p:nvSpPr>
          <p:spPr bwMode="auto">
            <a:xfrm>
              <a:off x="876300" y="4790183"/>
              <a:ext cx="476250" cy="1077218"/>
            </a:xfrm>
            <a:prstGeom prst="rect">
              <a:avLst/>
            </a:prstGeom>
            <a:solidFill>
              <a:schemeClr val="bg1"/>
            </a:solidFill>
            <a:ln w="9525">
              <a:noFill/>
              <a:miter lim="800000"/>
              <a:headEnd/>
              <a:tailEnd/>
            </a:ln>
          </p:spPr>
          <p:txBody>
            <a:bodyPr>
              <a:spAutoFit/>
            </a:bodyPr>
            <a:lstStyle/>
            <a:p>
              <a:pPr algn="r"/>
              <a:r>
                <a:rPr lang="en-US" sz="800"/>
                <a:t>30</a:t>
              </a:r>
            </a:p>
            <a:p>
              <a:pPr algn="r"/>
              <a:endParaRPr lang="en-US" sz="800"/>
            </a:p>
            <a:p>
              <a:endParaRPr lang="en-US" sz="800"/>
            </a:p>
            <a:p>
              <a:endParaRPr lang="en-US" sz="800"/>
            </a:p>
            <a:p>
              <a:endParaRPr lang="en-US" sz="800"/>
            </a:p>
            <a:p>
              <a:endParaRPr lang="en-US" sz="800"/>
            </a:p>
            <a:p>
              <a:pPr algn="r"/>
              <a:endParaRPr lang="en-US" sz="800"/>
            </a:p>
            <a:p>
              <a:pPr algn="r"/>
              <a:r>
                <a:rPr lang="en-US" sz="800"/>
                <a:t>0</a:t>
              </a:r>
            </a:p>
          </p:txBody>
        </p:sp>
        <p:sp>
          <p:nvSpPr>
            <p:cNvPr id="111621" name="TextBox 43"/>
            <p:cNvSpPr txBox="1">
              <a:spLocks noChangeArrowheads="1"/>
            </p:cNvSpPr>
            <p:nvPr/>
          </p:nvSpPr>
          <p:spPr bwMode="auto">
            <a:xfrm>
              <a:off x="146915" y="1713834"/>
              <a:ext cx="1055077" cy="830262"/>
            </a:xfrm>
            <a:prstGeom prst="rect">
              <a:avLst/>
            </a:prstGeom>
            <a:noFill/>
            <a:ln w="9525">
              <a:noFill/>
              <a:miter lim="800000"/>
              <a:headEnd/>
              <a:tailEnd/>
            </a:ln>
          </p:spPr>
          <p:txBody>
            <a:bodyPr wrap="square">
              <a:spAutoFit/>
            </a:bodyPr>
            <a:lstStyle/>
            <a:p>
              <a:pPr algn="ctr"/>
              <a:r>
                <a:rPr lang="en-US" sz="1600" b="1"/>
                <a:t>High input of DNA</a:t>
              </a:r>
            </a:p>
          </p:txBody>
        </p:sp>
        <p:sp>
          <p:nvSpPr>
            <p:cNvPr id="111622" name="TextBox 44"/>
            <p:cNvSpPr txBox="1">
              <a:spLocks noChangeArrowheads="1"/>
            </p:cNvSpPr>
            <p:nvPr/>
          </p:nvSpPr>
          <p:spPr bwMode="auto">
            <a:xfrm>
              <a:off x="58992" y="4955097"/>
              <a:ext cx="1143000" cy="831850"/>
            </a:xfrm>
            <a:prstGeom prst="rect">
              <a:avLst/>
            </a:prstGeom>
            <a:noFill/>
            <a:ln w="9525">
              <a:noFill/>
              <a:miter lim="800000"/>
              <a:headEnd/>
              <a:tailEnd/>
            </a:ln>
          </p:spPr>
          <p:txBody>
            <a:bodyPr wrap="square">
              <a:spAutoFit/>
            </a:bodyPr>
            <a:lstStyle/>
            <a:p>
              <a:pPr algn="ctr"/>
              <a:r>
                <a:rPr lang="en-US" sz="1600" b="1" dirty="0"/>
                <a:t>Negative amp control</a:t>
              </a:r>
            </a:p>
          </p:txBody>
        </p:sp>
        <p:sp>
          <p:nvSpPr>
            <p:cNvPr id="111623" name="TextBox 45"/>
            <p:cNvSpPr txBox="1">
              <a:spLocks noChangeArrowheads="1"/>
            </p:cNvSpPr>
            <p:nvPr/>
          </p:nvSpPr>
          <p:spPr bwMode="auto">
            <a:xfrm>
              <a:off x="146915" y="3453015"/>
              <a:ext cx="1055077" cy="830263"/>
            </a:xfrm>
            <a:prstGeom prst="rect">
              <a:avLst/>
            </a:prstGeom>
            <a:noFill/>
            <a:ln w="9525">
              <a:noFill/>
              <a:miter lim="800000"/>
              <a:headEnd/>
              <a:tailEnd/>
            </a:ln>
          </p:spPr>
          <p:txBody>
            <a:bodyPr wrap="square">
              <a:spAutoFit/>
            </a:bodyPr>
            <a:lstStyle/>
            <a:p>
              <a:pPr algn="ctr"/>
              <a:r>
                <a:rPr lang="en-US" sz="1600" b="1" dirty="0"/>
                <a:t>Low input of DNA</a:t>
              </a:r>
            </a:p>
          </p:txBody>
        </p:sp>
        <p:sp>
          <p:nvSpPr>
            <p:cNvPr id="2" name="Down Arrow 1"/>
            <p:cNvSpPr/>
            <p:nvPr/>
          </p:nvSpPr>
          <p:spPr>
            <a:xfrm>
              <a:off x="2659380" y="1905000"/>
              <a:ext cx="274320" cy="22396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659380" y="3744684"/>
              <a:ext cx="274320" cy="22396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659380" y="5318760"/>
              <a:ext cx="274320" cy="22396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5998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flipV="1">
            <a:off x="7510073" y="1528997"/>
            <a:ext cx="693296" cy="450327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8259" y="4718143"/>
            <a:ext cx="992579" cy="369332"/>
          </a:xfrm>
          <a:prstGeom prst="rect">
            <a:avLst/>
          </a:prstGeom>
          <a:noFill/>
        </p:spPr>
        <p:txBody>
          <a:bodyPr wrap="none" rtlCol="0">
            <a:spAutoFit/>
          </a:bodyPr>
          <a:lstStyle/>
          <a:p>
            <a:r>
              <a:rPr lang="en-US" b="1" dirty="0" smtClean="0"/>
              <a:t>too low</a:t>
            </a:r>
            <a:endParaRPr lang="en-US" b="1" dirty="0"/>
          </a:p>
        </p:txBody>
      </p:sp>
      <p:grpSp>
        <p:nvGrpSpPr>
          <p:cNvPr id="2" name="Group 11"/>
          <p:cNvGrpSpPr/>
          <p:nvPr/>
        </p:nvGrpSpPr>
        <p:grpSpPr>
          <a:xfrm>
            <a:off x="1079601" y="2074878"/>
            <a:ext cx="1497460" cy="4267200"/>
            <a:chOff x="2057400" y="3861786"/>
            <a:chExt cx="3665771" cy="2767614"/>
          </a:xfrm>
        </p:grpSpPr>
        <p:sp>
          <p:nvSpPr>
            <p:cNvPr id="8" name="Freeform 7"/>
            <p:cNvSpPr>
              <a:spLocks/>
            </p:cNvSpPr>
            <p:nvPr/>
          </p:nvSpPr>
          <p:spPr bwMode="auto">
            <a:xfrm>
              <a:off x="22860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9" name="Freeform 8"/>
            <p:cNvSpPr>
              <a:spLocks/>
            </p:cNvSpPr>
            <p:nvPr/>
          </p:nvSpPr>
          <p:spPr bwMode="auto">
            <a:xfrm>
              <a:off x="2790562" y="5549414"/>
              <a:ext cx="330829" cy="1079985"/>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10" name="Freeform 9"/>
            <p:cNvSpPr>
              <a:spLocks/>
            </p:cNvSpPr>
            <p:nvPr/>
          </p:nvSpPr>
          <p:spPr bwMode="auto">
            <a:xfrm>
              <a:off x="3048000" y="5943600"/>
              <a:ext cx="784225" cy="6096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1" name="Freeform 10"/>
            <p:cNvSpPr>
              <a:spLocks/>
            </p:cNvSpPr>
            <p:nvPr/>
          </p:nvSpPr>
          <p:spPr bwMode="auto">
            <a:xfrm>
              <a:off x="3962400" y="5992813"/>
              <a:ext cx="78422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solidFill>
                  <a:schemeClr val="bg1">
                    <a:lumMod val="85000"/>
                  </a:schemeClr>
                </a:solidFill>
              </a:endParaRPr>
            </a:p>
          </p:txBody>
        </p:sp>
        <p:sp>
          <p:nvSpPr>
            <p:cNvPr id="12" name="Freeform 11"/>
            <p:cNvSpPr>
              <a:spLocks/>
            </p:cNvSpPr>
            <p:nvPr/>
          </p:nvSpPr>
          <p:spPr bwMode="auto">
            <a:xfrm>
              <a:off x="4724400" y="3861786"/>
              <a:ext cx="304800" cy="2767614"/>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13" name="Freeform 12"/>
            <p:cNvSpPr>
              <a:spLocks/>
            </p:cNvSpPr>
            <p:nvPr/>
          </p:nvSpPr>
          <p:spPr bwMode="auto">
            <a:xfrm>
              <a:off x="4938946"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4" name="Freeform 3"/>
            <p:cNvSpPr>
              <a:spLocks/>
            </p:cNvSpPr>
            <p:nvPr/>
          </p:nvSpPr>
          <p:spPr bwMode="auto">
            <a:xfrm>
              <a:off x="20574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5" name="Freeform 6"/>
            <p:cNvSpPr>
              <a:spLocks/>
            </p:cNvSpPr>
            <p:nvPr/>
          </p:nvSpPr>
          <p:spPr bwMode="auto">
            <a:xfrm>
              <a:off x="3559175"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grpSp>
      <p:sp>
        <p:nvSpPr>
          <p:cNvPr id="16" name="TextBox 15"/>
          <p:cNvSpPr txBox="1"/>
          <p:nvPr/>
        </p:nvSpPr>
        <p:spPr>
          <a:xfrm rot="16200000">
            <a:off x="5588542" y="3609131"/>
            <a:ext cx="4529600" cy="369332"/>
          </a:xfrm>
          <a:prstGeom prst="rect">
            <a:avLst/>
          </a:prstGeom>
          <a:noFill/>
        </p:spPr>
        <p:txBody>
          <a:bodyPr wrap="square" rtlCol="0">
            <a:spAutoFit/>
          </a:bodyPr>
          <a:lstStyle/>
          <a:p>
            <a:pPr algn="ctr"/>
            <a:r>
              <a:rPr lang="en-US" b="1" dirty="0" smtClean="0"/>
              <a:t>Reliability (Lower Risk)</a:t>
            </a:r>
            <a:endParaRPr lang="en-US" b="1" dirty="0"/>
          </a:p>
        </p:txBody>
      </p:sp>
      <p:grpSp>
        <p:nvGrpSpPr>
          <p:cNvPr id="5" name="Group 11"/>
          <p:cNvGrpSpPr/>
          <p:nvPr/>
        </p:nvGrpSpPr>
        <p:grpSpPr>
          <a:xfrm>
            <a:off x="4110124" y="2077379"/>
            <a:ext cx="1497460" cy="4267200"/>
            <a:chOff x="2057400" y="3861786"/>
            <a:chExt cx="3665771" cy="2767614"/>
          </a:xfrm>
        </p:grpSpPr>
        <p:sp>
          <p:nvSpPr>
            <p:cNvPr id="19" name="Freeform 18"/>
            <p:cNvSpPr>
              <a:spLocks/>
            </p:cNvSpPr>
            <p:nvPr/>
          </p:nvSpPr>
          <p:spPr bwMode="auto">
            <a:xfrm>
              <a:off x="22860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20" name="Freeform 19"/>
            <p:cNvSpPr>
              <a:spLocks/>
            </p:cNvSpPr>
            <p:nvPr/>
          </p:nvSpPr>
          <p:spPr bwMode="auto">
            <a:xfrm>
              <a:off x="2790562" y="5549414"/>
              <a:ext cx="330829" cy="1079985"/>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21" name="Freeform 20"/>
            <p:cNvSpPr>
              <a:spLocks/>
            </p:cNvSpPr>
            <p:nvPr/>
          </p:nvSpPr>
          <p:spPr bwMode="auto">
            <a:xfrm>
              <a:off x="3048000" y="5943600"/>
              <a:ext cx="784225" cy="6096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22" name="Freeform 21"/>
            <p:cNvSpPr>
              <a:spLocks/>
            </p:cNvSpPr>
            <p:nvPr/>
          </p:nvSpPr>
          <p:spPr bwMode="auto">
            <a:xfrm>
              <a:off x="3962400" y="5992813"/>
              <a:ext cx="78422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solidFill>
                  <a:schemeClr val="bg1">
                    <a:lumMod val="85000"/>
                  </a:schemeClr>
                </a:solidFill>
              </a:endParaRPr>
            </a:p>
          </p:txBody>
        </p:sp>
        <p:sp>
          <p:nvSpPr>
            <p:cNvPr id="23" name="Freeform 22"/>
            <p:cNvSpPr>
              <a:spLocks/>
            </p:cNvSpPr>
            <p:nvPr/>
          </p:nvSpPr>
          <p:spPr bwMode="auto">
            <a:xfrm>
              <a:off x="4724400" y="3861786"/>
              <a:ext cx="304800" cy="2767614"/>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24" name="Freeform 23"/>
            <p:cNvSpPr>
              <a:spLocks/>
            </p:cNvSpPr>
            <p:nvPr/>
          </p:nvSpPr>
          <p:spPr bwMode="auto">
            <a:xfrm>
              <a:off x="4938946"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25" name="Freeform 3"/>
            <p:cNvSpPr>
              <a:spLocks/>
            </p:cNvSpPr>
            <p:nvPr/>
          </p:nvSpPr>
          <p:spPr bwMode="auto">
            <a:xfrm>
              <a:off x="20574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26" name="Freeform 6"/>
            <p:cNvSpPr>
              <a:spLocks/>
            </p:cNvSpPr>
            <p:nvPr/>
          </p:nvSpPr>
          <p:spPr bwMode="auto">
            <a:xfrm>
              <a:off x="3559175"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grpSp>
      <p:sp>
        <p:nvSpPr>
          <p:cNvPr id="29" name="TextBox 28"/>
          <p:cNvSpPr txBox="1"/>
          <p:nvPr/>
        </p:nvSpPr>
        <p:spPr>
          <a:xfrm>
            <a:off x="5958603" y="1347856"/>
            <a:ext cx="1095172" cy="369332"/>
          </a:xfrm>
          <a:prstGeom prst="rect">
            <a:avLst/>
          </a:prstGeom>
          <a:noFill/>
        </p:spPr>
        <p:txBody>
          <a:bodyPr wrap="none" rtlCol="0">
            <a:spAutoFit/>
          </a:bodyPr>
          <a:lstStyle/>
          <a:p>
            <a:r>
              <a:rPr lang="en-US" b="1" dirty="0" smtClean="0"/>
              <a:t>too high</a:t>
            </a:r>
            <a:endParaRPr lang="en-US" b="1" dirty="0"/>
          </a:p>
        </p:txBody>
      </p:sp>
      <p:cxnSp>
        <p:nvCxnSpPr>
          <p:cNvPr id="3" name="Straight Connector 2"/>
          <p:cNvCxnSpPr/>
          <p:nvPr/>
        </p:nvCxnSpPr>
        <p:spPr>
          <a:xfrm>
            <a:off x="814470" y="4929250"/>
            <a:ext cx="1718872" cy="250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59775" y="1543973"/>
            <a:ext cx="1718872" cy="250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87398" y="3987378"/>
            <a:ext cx="1004327" cy="646331"/>
          </a:xfrm>
          <a:prstGeom prst="rect">
            <a:avLst/>
          </a:prstGeom>
          <a:noFill/>
        </p:spPr>
        <p:txBody>
          <a:bodyPr wrap="square" rtlCol="0">
            <a:spAutoFit/>
          </a:bodyPr>
          <a:lstStyle/>
          <a:p>
            <a:pPr algn="ctr"/>
            <a:r>
              <a:rPr lang="en-US" dirty="0" smtClean="0">
                <a:solidFill>
                  <a:srgbClr val="FF0000"/>
                </a:solidFill>
              </a:rPr>
              <a:t>noise artifact</a:t>
            </a:r>
            <a:endParaRPr lang="en-US" dirty="0">
              <a:solidFill>
                <a:srgbClr val="FF0000"/>
              </a:solidFill>
            </a:endParaRPr>
          </a:p>
        </p:txBody>
      </p:sp>
      <p:sp>
        <p:nvSpPr>
          <p:cNvPr id="32" name="TextBox 31"/>
          <p:cNvSpPr txBox="1"/>
          <p:nvPr/>
        </p:nvSpPr>
        <p:spPr>
          <a:xfrm>
            <a:off x="4736905" y="1738849"/>
            <a:ext cx="1082348" cy="369332"/>
          </a:xfrm>
          <a:prstGeom prst="rect">
            <a:avLst/>
          </a:prstGeom>
          <a:noFill/>
        </p:spPr>
        <p:txBody>
          <a:bodyPr wrap="none" rtlCol="0">
            <a:spAutoFit/>
          </a:bodyPr>
          <a:lstStyle/>
          <a:p>
            <a:r>
              <a:rPr lang="en-US" dirty="0" smtClean="0">
                <a:solidFill>
                  <a:srgbClr val="FF0000"/>
                </a:solidFill>
              </a:rPr>
              <a:t>real data</a:t>
            </a:r>
            <a:endParaRPr lang="en-US" dirty="0">
              <a:solidFill>
                <a:srgbClr val="FF0000"/>
              </a:solidFill>
            </a:endParaRPr>
          </a:p>
        </p:txBody>
      </p:sp>
      <p:sp>
        <p:nvSpPr>
          <p:cNvPr id="33" name="TextBox 32"/>
          <p:cNvSpPr txBox="1"/>
          <p:nvPr/>
        </p:nvSpPr>
        <p:spPr>
          <a:xfrm>
            <a:off x="1184212" y="464695"/>
            <a:ext cx="684803" cy="584775"/>
          </a:xfrm>
          <a:prstGeom prst="rect">
            <a:avLst/>
          </a:prstGeom>
          <a:noFill/>
        </p:spPr>
        <p:txBody>
          <a:bodyPr wrap="none" rtlCol="0">
            <a:spAutoFit/>
          </a:bodyPr>
          <a:lstStyle/>
          <a:p>
            <a:r>
              <a:rPr lang="en-US" sz="3200" b="1" dirty="0" smtClean="0"/>
              <a:t>(a)</a:t>
            </a:r>
            <a:endParaRPr lang="en-US" sz="3200" b="1" dirty="0"/>
          </a:p>
        </p:txBody>
      </p:sp>
      <p:sp>
        <p:nvSpPr>
          <p:cNvPr id="34" name="TextBox 33"/>
          <p:cNvSpPr txBox="1"/>
          <p:nvPr/>
        </p:nvSpPr>
        <p:spPr>
          <a:xfrm>
            <a:off x="4739389" y="464695"/>
            <a:ext cx="707245" cy="584775"/>
          </a:xfrm>
          <a:prstGeom prst="rect">
            <a:avLst/>
          </a:prstGeom>
          <a:noFill/>
        </p:spPr>
        <p:txBody>
          <a:bodyPr wrap="none" rtlCol="0">
            <a:spAutoFit/>
          </a:bodyPr>
          <a:lstStyle/>
          <a:p>
            <a:r>
              <a:rPr lang="en-US" sz="3200" b="1" dirty="0" smtClean="0"/>
              <a:t>(b)</a:t>
            </a:r>
            <a:endParaRPr lang="en-US" sz="3200" b="1" dirty="0"/>
          </a:p>
        </p:txBody>
      </p:sp>
      <p:sp>
        <p:nvSpPr>
          <p:cNvPr id="35" name="Down Arrow 34"/>
          <p:cNvSpPr/>
          <p:nvPr/>
        </p:nvSpPr>
        <p:spPr>
          <a:xfrm>
            <a:off x="8212111" y="1543987"/>
            <a:ext cx="662065" cy="449078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6334056" y="3570652"/>
            <a:ext cx="4362705" cy="369332"/>
          </a:xfrm>
          <a:prstGeom prst="rect">
            <a:avLst/>
          </a:prstGeom>
          <a:noFill/>
        </p:spPr>
        <p:txBody>
          <a:bodyPr wrap="square" rtlCol="0">
            <a:spAutoFit/>
          </a:bodyPr>
          <a:lstStyle/>
          <a:p>
            <a:pPr algn="ctr"/>
            <a:r>
              <a:rPr lang="en-US" b="1" dirty="0" smtClean="0"/>
              <a:t>Uncertainty (Higher Risk)</a:t>
            </a:r>
            <a:endParaRPr lang="en-US" b="1" dirty="0"/>
          </a:p>
        </p:txBody>
      </p:sp>
      <p:sp>
        <p:nvSpPr>
          <p:cNvPr id="37" name="TextBox 36"/>
          <p:cNvSpPr txBox="1"/>
          <p:nvPr/>
        </p:nvSpPr>
        <p:spPr>
          <a:xfrm>
            <a:off x="7904811" y="464695"/>
            <a:ext cx="707245" cy="584775"/>
          </a:xfrm>
          <a:prstGeom prst="rect">
            <a:avLst/>
          </a:prstGeom>
          <a:noFill/>
        </p:spPr>
        <p:txBody>
          <a:bodyPr wrap="none" rtlCol="0">
            <a:spAutoFit/>
          </a:bodyPr>
          <a:lstStyle/>
          <a:p>
            <a:r>
              <a:rPr lang="en-US" sz="3200" b="1" dirty="0" smtClean="0"/>
              <a:t>(c)</a:t>
            </a:r>
            <a:endParaRPr lang="en-US" sz="3200" b="1" dirty="0"/>
          </a:p>
        </p:txBody>
      </p:sp>
      <p:sp>
        <p:nvSpPr>
          <p:cNvPr id="38" name="TextBox 37"/>
          <p:cNvSpPr txBox="1"/>
          <p:nvPr/>
        </p:nvSpPr>
        <p:spPr>
          <a:xfrm>
            <a:off x="3627617" y="1169234"/>
            <a:ext cx="1236236" cy="369332"/>
          </a:xfrm>
          <a:prstGeom prst="rect">
            <a:avLst/>
          </a:prstGeom>
          <a:noFill/>
        </p:spPr>
        <p:txBody>
          <a:bodyPr wrap="none" rtlCol="0">
            <a:spAutoFit/>
          </a:bodyPr>
          <a:lstStyle/>
          <a:p>
            <a:r>
              <a:rPr lang="en-US" b="1" i="1" dirty="0" smtClean="0"/>
              <a:t>threshold</a:t>
            </a:r>
            <a:endParaRPr lang="en-US" b="1" i="1" dirty="0"/>
          </a:p>
        </p:txBody>
      </p:sp>
      <p:sp>
        <p:nvSpPr>
          <p:cNvPr id="39" name="TextBox 38"/>
          <p:cNvSpPr txBox="1"/>
          <p:nvPr/>
        </p:nvSpPr>
        <p:spPr>
          <a:xfrm>
            <a:off x="167398" y="4574498"/>
            <a:ext cx="1236236" cy="369332"/>
          </a:xfrm>
          <a:prstGeom prst="rect">
            <a:avLst/>
          </a:prstGeom>
          <a:noFill/>
        </p:spPr>
        <p:txBody>
          <a:bodyPr wrap="none" rtlCol="0">
            <a:spAutoFit/>
          </a:bodyPr>
          <a:lstStyle/>
          <a:p>
            <a:r>
              <a:rPr lang="en-US" b="1" i="1" dirty="0" smtClean="0"/>
              <a:t>threshold</a:t>
            </a:r>
            <a:endParaRPr lang="en-US" b="1" i="1" dirty="0"/>
          </a:p>
        </p:txBody>
      </p:sp>
      <p:sp>
        <p:nvSpPr>
          <p:cNvPr id="40" name="TextBox 39"/>
          <p:cNvSpPr txBox="1"/>
          <p:nvPr/>
        </p:nvSpPr>
        <p:spPr>
          <a:xfrm>
            <a:off x="957998" y="3989877"/>
            <a:ext cx="1004327" cy="646331"/>
          </a:xfrm>
          <a:prstGeom prst="rect">
            <a:avLst/>
          </a:prstGeom>
          <a:noFill/>
        </p:spPr>
        <p:txBody>
          <a:bodyPr wrap="square" rtlCol="0">
            <a:spAutoFit/>
          </a:bodyPr>
          <a:lstStyle/>
          <a:p>
            <a:pPr algn="ctr"/>
            <a:r>
              <a:rPr lang="en-US" dirty="0" smtClean="0">
                <a:solidFill>
                  <a:srgbClr val="0000FF"/>
                </a:solidFill>
              </a:rPr>
              <a:t>noise artifact</a:t>
            </a:r>
            <a:endParaRPr lang="en-US" dirty="0">
              <a:solidFill>
                <a:srgbClr val="0000FF"/>
              </a:solidFill>
            </a:endParaRPr>
          </a:p>
        </p:txBody>
      </p:sp>
      <p:sp>
        <p:nvSpPr>
          <p:cNvPr id="41" name="TextBox 40"/>
          <p:cNvSpPr txBox="1"/>
          <p:nvPr/>
        </p:nvSpPr>
        <p:spPr>
          <a:xfrm>
            <a:off x="1707505" y="1741348"/>
            <a:ext cx="1082348" cy="369332"/>
          </a:xfrm>
          <a:prstGeom prst="rect">
            <a:avLst/>
          </a:prstGeom>
          <a:noFill/>
        </p:spPr>
        <p:txBody>
          <a:bodyPr wrap="none" rtlCol="0">
            <a:spAutoFit/>
          </a:bodyPr>
          <a:lstStyle/>
          <a:p>
            <a:r>
              <a:rPr lang="en-US" dirty="0" smtClean="0">
                <a:solidFill>
                  <a:srgbClr val="0000FF"/>
                </a:solidFill>
              </a:rPr>
              <a:t>real data</a:t>
            </a:r>
            <a:endParaRPr lang="en-US" dirty="0">
              <a:solidFill>
                <a:srgbClr val="0000FF"/>
              </a:solidFill>
            </a:endParaRPr>
          </a:p>
        </p:txBody>
      </p:sp>
      <p:sp>
        <p:nvSpPr>
          <p:cNvPr id="42" name="TextBox 41"/>
          <p:cNvSpPr txBox="1"/>
          <p:nvPr/>
        </p:nvSpPr>
        <p:spPr>
          <a:xfrm rot="16200000">
            <a:off x="5749116" y="5621866"/>
            <a:ext cx="774571" cy="369332"/>
          </a:xfrm>
          <a:prstGeom prst="rect">
            <a:avLst/>
          </a:prstGeom>
          <a:noFill/>
          <a:ln>
            <a:solidFill>
              <a:schemeClr val="tx1"/>
            </a:solidFill>
          </a:ln>
        </p:spPr>
        <p:txBody>
          <a:bodyPr wrap="none" rtlCol="0">
            <a:spAutoFit/>
          </a:bodyPr>
          <a:lstStyle/>
          <a:p>
            <a:r>
              <a:rPr lang="en-US" dirty="0" smtClean="0"/>
              <a:t>Noise</a:t>
            </a:r>
            <a:endParaRPr lang="en-US" dirty="0"/>
          </a:p>
        </p:txBody>
      </p:sp>
      <p:sp>
        <p:nvSpPr>
          <p:cNvPr id="43" name="TextBox 42"/>
          <p:cNvSpPr txBox="1"/>
          <p:nvPr/>
        </p:nvSpPr>
        <p:spPr>
          <a:xfrm rot="16200000">
            <a:off x="5723468" y="3183466"/>
            <a:ext cx="825867" cy="369332"/>
          </a:xfrm>
          <a:prstGeom prst="rect">
            <a:avLst/>
          </a:prstGeom>
          <a:noFill/>
          <a:ln>
            <a:solidFill>
              <a:schemeClr val="tx1"/>
            </a:solidFill>
          </a:ln>
        </p:spPr>
        <p:txBody>
          <a:bodyPr wrap="none" rtlCol="0">
            <a:spAutoFit/>
          </a:bodyPr>
          <a:lstStyle/>
          <a:p>
            <a:r>
              <a:rPr lang="en-US" dirty="0" smtClean="0"/>
              <a:t>Signal</a:t>
            </a:r>
            <a:endParaRPr lang="en-US" dirty="0"/>
          </a:p>
        </p:txBody>
      </p:sp>
      <p:sp>
        <p:nvSpPr>
          <p:cNvPr id="44" name="TextBox 43"/>
          <p:cNvSpPr txBox="1"/>
          <p:nvPr/>
        </p:nvSpPr>
        <p:spPr>
          <a:xfrm rot="16200000">
            <a:off x="2565715" y="5621869"/>
            <a:ext cx="774571" cy="369332"/>
          </a:xfrm>
          <a:prstGeom prst="rect">
            <a:avLst/>
          </a:prstGeom>
          <a:noFill/>
          <a:ln>
            <a:solidFill>
              <a:schemeClr val="tx1"/>
            </a:solidFill>
          </a:ln>
        </p:spPr>
        <p:txBody>
          <a:bodyPr wrap="none" rtlCol="0">
            <a:spAutoFit/>
          </a:bodyPr>
          <a:lstStyle/>
          <a:p>
            <a:r>
              <a:rPr lang="en-US" dirty="0" smtClean="0"/>
              <a:t>Noise</a:t>
            </a:r>
            <a:endParaRPr lang="en-US" dirty="0"/>
          </a:p>
        </p:txBody>
      </p:sp>
      <p:sp>
        <p:nvSpPr>
          <p:cNvPr id="45" name="TextBox 44"/>
          <p:cNvSpPr txBox="1"/>
          <p:nvPr/>
        </p:nvSpPr>
        <p:spPr>
          <a:xfrm rot="16200000">
            <a:off x="2540067" y="3183469"/>
            <a:ext cx="825867" cy="369332"/>
          </a:xfrm>
          <a:prstGeom prst="rect">
            <a:avLst/>
          </a:prstGeom>
          <a:noFill/>
          <a:ln>
            <a:solidFill>
              <a:schemeClr val="tx1"/>
            </a:solidFill>
          </a:ln>
        </p:spPr>
        <p:txBody>
          <a:bodyPr wrap="none" rtlCol="0">
            <a:spAutoFit/>
          </a:bodyPr>
          <a:lstStyle/>
          <a:p>
            <a:r>
              <a:rPr lang="en-US" dirty="0" smtClean="0"/>
              <a:t>Signal</a:t>
            </a:r>
            <a:endParaRPr lang="en-US" dirty="0"/>
          </a:p>
        </p:txBody>
      </p:sp>
      <p:sp>
        <p:nvSpPr>
          <p:cNvPr id="46" name="TextBox 45"/>
          <p:cNvSpPr txBox="1"/>
          <p:nvPr/>
        </p:nvSpPr>
        <p:spPr>
          <a:xfrm rot="19886186">
            <a:off x="5638800" y="1998135"/>
            <a:ext cx="1253066" cy="523220"/>
          </a:xfrm>
          <a:prstGeom prst="rect">
            <a:avLst/>
          </a:prstGeom>
          <a:noFill/>
          <a:ln>
            <a:solidFill>
              <a:srgbClr val="FF0000"/>
            </a:solidFill>
          </a:ln>
        </p:spPr>
        <p:txBody>
          <a:bodyPr wrap="square" rtlCol="0">
            <a:spAutoFit/>
          </a:bodyPr>
          <a:lstStyle/>
          <a:p>
            <a:pPr algn="ctr"/>
            <a:r>
              <a:rPr lang="en-US" sz="1400" dirty="0" smtClean="0">
                <a:solidFill>
                  <a:srgbClr val="FF0000"/>
                </a:solidFill>
              </a:rPr>
              <a:t>FALSE NEGATIVE</a:t>
            </a:r>
            <a:endParaRPr lang="en-US" sz="1400" dirty="0">
              <a:solidFill>
                <a:srgbClr val="FF0000"/>
              </a:solidFill>
            </a:endParaRPr>
          </a:p>
        </p:txBody>
      </p:sp>
      <p:sp>
        <p:nvSpPr>
          <p:cNvPr id="47" name="TextBox 46"/>
          <p:cNvSpPr txBox="1"/>
          <p:nvPr/>
        </p:nvSpPr>
        <p:spPr>
          <a:xfrm rot="19886186">
            <a:off x="270935" y="3268135"/>
            <a:ext cx="1253066" cy="523220"/>
          </a:xfrm>
          <a:prstGeom prst="rect">
            <a:avLst/>
          </a:prstGeom>
          <a:noFill/>
          <a:ln>
            <a:solidFill>
              <a:srgbClr val="0000FF"/>
            </a:solidFill>
          </a:ln>
        </p:spPr>
        <p:txBody>
          <a:bodyPr wrap="square" rtlCol="0">
            <a:spAutoFit/>
          </a:bodyPr>
          <a:lstStyle/>
          <a:p>
            <a:pPr algn="ctr"/>
            <a:r>
              <a:rPr lang="en-US" sz="1400" dirty="0" smtClean="0">
                <a:solidFill>
                  <a:srgbClr val="0000FF"/>
                </a:solidFill>
              </a:rPr>
              <a:t>FALSE POSITIVE</a:t>
            </a:r>
            <a:endParaRPr lang="en-US" sz="1400" dirty="0">
              <a:solidFill>
                <a:srgbClr val="0000FF"/>
              </a:solidFill>
            </a:endParaRPr>
          </a:p>
        </p:txBody>
      </p:sp>
      <p:cxnSp>
        <p:nvCxnSpPr>
          <p:cNvPr id="49" name="Straight Arrow Connector 48"/>
          <p:cNvCxnSpPr>
            <a:stCxn id="47" idx="2"/>
            <a:endCxn id="40" idx="0"/>
          </p:cNvCxnSpPr>
          <p:nvPr/>
        </p:nvCxnSpPr>
        <p:spPr>
          <a:xfrm>
            <a:off x="1022552" y="3759514"/>
            <a:ext cx="437610" cy="23036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6" idx="0"/>
            <a:endCxn id="32" idx="3"/>
          </p:cNvCxnSpPr>
          <p:nvPr/>
        </p:nvCxnSpPr>
        <p:spPr>
          <a:xfrm flipH="1" flipV="1">
            <a:off x="5819253" y="1923515"/>
            <a:ext cx="320996" cy="1064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144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343526" y="3695044"/>
            <a:ext cx="1018674" cy="1042737"/>
          </a:xfrm>
          <a:custGeom>
            <a:avLst/>
            <a:gdLst>
              <a:gd name="connsiteX0" fmla="*/ 0 w 2550695"/>
              <a:gd name="connsiteY0" fmla="*/ 2374232 h 2374232"/>
              <a:gd name="connsiteX1" fmla="*/ 770021 w 2550695"/>
              <a:gd name="connsiteY1" fmla="*/ 2374232 h 2374232"/>
              <a:gd name="connsiteX2" fmla="*/ 994611 w 2550695"/>
              <a:gd name="connsiteY2" fmla="*/ 0 h 2374232"/>
              <a:gd name="connsiteX3" fmla="*/ 1251285 w 2550695"/>
              <a:gd name="connsiteY3" fmla="*/ 2374232 h 2374232"/>
              <a:gd name="connsiteX4" fmla="*/ 2550695 w 2550695"/>
              <a:gd name="connsiteY4" fmla="*/ 2374232 h 2374232"/>
              <a:gd name="connsiteX0" fmla="*/ 0 w 2550695"/>
              <a:gd name="connsiteY0" fmla="*/ 2338137 h 2338137"/>
              <a:gd name="connsiteX1" fmla="*/ 770021 w 2550695"/>
              <a:gd name="connsiteY1" fmla="*/ 2338137 h 2338137"/>
              <a:gd name="connsiteX2" fmla="*/ 1024293 w 2550695"/>
              <a:gd name="connsiteY2" fmla="*/ 0 h 2338137"/>
              <a:gd name="connsiteX3" fmla="*/ 1251285 w 2550695"/>
              <a:gd name="connsiteY3" fmla="*/ 2338137 h 2338137"/>
              <a:gd name="connsiteX4" fmla="*/ 2550695 w 2550695"/>
              <a:gd name="connsiteY4" fmla="*/ 2338137 h 233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695" h="2338137">
                <a:moveTo>
                  <a:pt x="0" y="2338137"/>
                </a:moveTo>
                <a:lnTo>
                  <a:pt x="770021" y="2338137"/>
                </a:lnTo>
                <a:lnTo>
                  <a:pt x="1024293" y="0"/>
                </a:lnTo>
                <a:lnTo>
                  <a:pt x="1251285" y="2338137"/>
                </a:lnTo>
                <a:lnTo>
                  <a:pt x="2550695" y="2338137"/>
                </a:lnTo>
              </a:path>
            </a:pathLst>
          </a:cu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chemeClr val="tx1"/>
                </a:solidFill>
              </a:ln>
            </a:endParaRPr>
          </a:p>
        </p:txBody>
      </p:sp>
      <p:sp>
        <p:nvSpPr>
          <p:cNvPr id="6" name="Freeform 5"/>
          <p:cNvSpPr/>
          <p:nvPr/>
        </p:nvSpPr>
        <p:spPr>
          <a:xfrm>
            <a:off x="3447800" y="2578480"/>
            <a:ext cx="1443714" cy="2159301"/>
          </a:xfrm>
          <a:custGeom>
            <a:avLst/>
            <a:gdLst>
              <a:gd name="connsiteX0" fmla="*/ 0 w 996950"/>
              <a:gd name="connsiteY0" fmla="*/ 2127250 h 2146300"/>
              <a:gd name="connsiteX1" fmla="*/ 304800 w 996950"/>
              <a:gd name="connsiteY1" fmla="*/ 2133600 h 2146300"/>
              <a:gd name="connsiteX2" fmla="*/ 336550 w 996950"/>
              <a:gd name="connsiteY2" fmla="*/ 0 h 2146300"/>
              <a:gd name="connsiteX3" fmla="*/ 488950 w 996950"/>
              <a:gd name="connsiteY3" fmla="*/ 0 h 2146300"/>
              <a:gd name="connsiteX4" fmla="*/ 514350 w 996950"/>
              <a:gd name="connsiteY4" fmla="*/ 2146300 h 2146300"/>
              <a:gd name="connsiteX5" fmla="*/ 996950 w 996950"/>
              <a:gd name="connsiteY5" fmla="*/ 2146300 h 2146300"/>
              <a:gd name="connsiteX0" fmla="*/ 0 w 996950"/>
              <a:gd name="connsiteY0" fmla="*/ 2127250 h 2155268"/>
              <a:gd name="connsiteX1" fmla="*/ 309134 w 996950"/>
              <a:gd name="connsiteY1" fmla="*/ 2155268 h 2155268"/>
              <a:gd name="connsiteX2" fmla="*/ 336550 w 996950"/>
              <a:gd name="connsiteY2" fmla="*/ 0 h 2155268"/>
              <a:gd name="connsiteX3" fmla="*/ 488950 w 996950"/>
              <a:gd name="connsiteY3" fmla="*/ 0 h 2155268"/>
              <a:gd name="connsiteX4" fmla="*/ 514350 w 996950"/>
              <a:gd name="connsiteY4" fmla="*/ 2146300 h 2155268"/>
              <a:gd name="connsiteX5" fmla="*/ 996950 w 996950"/>
              <a:gd name="connsiteY5" fmla="*/ 2146300 h 2155268"/>
              <a:gd name="connsiteX0" fmla="*/ 1595 w 998545"/>
              <a:gd name="connsiteY0" fmla="*/ 2127250 h 2155268"/>
              <a:gd name="connsiteX1" fmla="*/ 0 w 998545"/>
              <a:gd name="connsiteY1" fmla="*/ 2148738 h 2155268"/>
              <a:gd name="connsiteX2" fmla="*/ 310729 w 998545"/>
              <a:gd name="connsiteY2" fmla="*/ 2155268 h 2155268"/>
              <a:gd name="connsiteX3" fmla="*/ 338145 w 998545"/>
              <a:gd name="connsiteY3" fmla="*/ 0 h 2155268"/>
              <a:gd name="connsiteX4" fmla="*/ 490545 w 998545"/>
              <a:gd name="connsiteY4" fmla="*/ 0 h 2155268"/>
              <a:gd name="connsiteX5" fmla="*/ 515945 w 998545"/>
              <a:gd name="connsiteY5" fmla="*/ 2146300 h 2155268"/>
              <a:gd name="connsiteX6" fmla="*/ 998545 w 998545"/>
              <a:gd name="connsiteY6" fmla="*/ 2146300 h 2155268"/>
              <a:gd name="connsiteX0" fmla="*/ 1595 w 1002879"/>
              <a:gd name="connsiteY0" fmla="*/ 2127250 h 2159301"/>
              <a:gd name="connsiteX1" fmla="*/ 0 w 1002879"/>
              <a:gd name="connsiteY1" fmla="*/ 2148738 h 2159301"/>
              <a:gd name="connsiteX2" fmla="*/ 310729 w 1002879"/>
              <a:gd name="connsiteY2" fmla="*/ 2155268 h 2159301"/>
              <a:gd name="connsiteX3" fmla="*/ 338145 w 1002879"/>
              <a:gd name="connsiteY3" fmla="*/ 0 h 2159301"/>
              <a:gd name="connsiteX4" fmla="*/ 490545 w 1002879"/>
              <a:gd name="connsiteY4" fmla="*/ 0 h 2159301"/>
              <a:gd name="connsiteX5" fmla="*/ 515945 w 1002879"/>
              <a:gd name="connsiteY5" fmla="*/ 2146300 h 2159301"/>
              <a:gd name="connsiteX6" fmla="*/ 1002879 w 1002879"/>
              <a:gd name="connsiteY6" fmla="*/ 2159301 h 2159301"/>
              <a:gd name="connsiteX0" fmla="*/ 1595 w 1002879"/>
              <a:gd name="connsiteY0" fmla="*/ 2127250 h 2159301"/>
              <a:gd name="connsiteX1" fmla="*/ 0 w 1002879"/>
              <a:gd name="connsiteY1" fmla="*/ 2148738 h 2159301"/>
              <a:gd name="connsiteX2" fmla="*/ 310729 w 1002879"/>
              <a:gd name="connsiteY2" fmla="*/ 2155268 h 2159301"/>
              <a:gd name="connsiteX3" fmla="*/ 338145 w 1002879"/>
              <a:gd name="connsiteY3" fmla="*/ 0 h 2159301"/>
              <a:gd name="connsiteX4" fmla="*/ 490545 w 1002879"/>
              <a:gd name="connsiteY4" fmla="*/ 0 h 2159301"/>
              <a:gd name="connsiteX5" fmla="*/ 515945 w 1002879"/>
              <a:gd name="connsiteY5" fmla="*/ 2159301 h 2159301"/>
              <a:gd name="connsiteX6" fmla="*/ 1002879 w 1002879"/>
              <a:gd name="connsiteY6" fmla="*/ 2159301 h 2159301"/>
              <a:gd name="connsiteX0" fmla="*/ 27597 w 1002879"/>
              <a:gd name="connsiteY0" fmla="*/ 2157585 h 2159301"/>
              <a:gd name="connsiteX1" fmla="*/ 0 w 1002879"/>
              <a:gd name="connsiteY1" fmla="*/ 2148738 h 2159301"/>
              <a:gd name="connsiteX2" fmla="*/ 310729 w 1002879"/>
              <a:gd name="connsiteY2" fmla="*/ 2155268 h 2159301"/>
              <a:gd name="connsiteX3" fmla="*/ 338145 w 1002879"/>
              <a:gd name="connsiteY3" fmla="*/ 0 h 2159301"/>
              <a:gd name="connsiteX4" fmla="*/ 490545 w 1002879"/>
              <a:gd name="connsiteY4" fmla="*/ 0 h 2159301"/>
              <a:gd name="connsiteX5" fmla="*/ 515945 w 1002879"/>
              <a:gd name="connsiteY5" fmla="*/ 2159301 h 2159301"/>
              <a:gd name="connsiteX6" fmla="*/ 1002879 w 1002879"/>
              <a:gd name="connsiteY6" fmla="*/ 2159301 h 21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879" h="2159301">
                <a:moveTo>
                  <a:pt x="27597" y="2157585"/>
                </a:moveTo>
                <a:lnTo>
                  <a:pt x="0" y="2148738"/>
                </a:lnTo>
                <a:lnTo>
                  <a:pt x="310729" y="2155268"/>
                </a:lnTo>
                <a:lnTo>
                  <a:pt x="338145" y="0"/>
                </a:lnTo>
                <a:lnTo>
                  <a:pt x="490545" y="0"/>
                </a:lnTo>
                <a:lnTo>
                  <a:pt x="515945" y="2159301"/>
                </a:lnTo>
                <a:lnTo>
                  <a:pt x="1002879" y="2159301"/>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638800" y="2575516"/>
            <a:ext cx="1441450" cy="2162265"/>
          </a:xfrm>
          <a:custGeom>
            <a:avLst/>
            <a:gdLst>
              <a:gd name="connsiteX0" fmla="*/ 0 w 1441450"/>
              <a:gd name="connsiteY0" fmla="*/ 2159000 h 2159000"/>
              <a:gd name="connsiteX1" fmla="*/ 457200 w 1441450"/>
              <a:gd name="connsiteY1" fmla="*/ 2159000 h 2159000"/>
              <a:gd name="connsiteX2" fmla="*/ 501650 w 1441450"/>
              <a:gd name="connsiteY2" fmla="*/ 0 h 2159000"/>
              <a:gd name="connsiteX3" fmla="*/ 539750 w 1441450"/>
              <a:gd name="connsiteY3" fmla="*/ 6350 h 2159000"/>
              <a:gd name="connsiteX4" fmla="*/ 565150 w 1441450"/>
              <a:gd name="connsiteY4" fmla="*/ 615950 h 2159000"/>
              <a:gd name="connsiteX5" fmla="*/ 615950 w 1441450"/>
              <a:gd name="connsiteY5" fmla="*/ 0 h 2159000"/>
              <a:gd name="connsiteX6" fmla="*/ 711200 w 1441450"/>
              <a:gd name="connsiteY6" fmla="*/ 0 h 2159000"/>
              <a:gd name="connsiteX7" fmla="*/ 749300 w 1441450"/>
              <a:gd name="connsiteY7" fmla="*/ 2159000 h 2159000"/>
              <a:gd name="connsiteX8" fmla="*/ 1441450 w 1441450"/>
              <a:gd name="connsiteY8" fmla="*/ 2152650 h 2159000"/>
              <a:gd name="connsiteX0" fmla="*/ 0 w 1441450"/>
              <a:gd name="connsiteY0" fmla="*/ 2159000 h 2159000"/>
              <a:gd name="connsiteX1" fmla="*/ 457200 w 1441450"/>
              <a:gd name="connsiteY1" fmla="*/ 2159000 h 2159000"/>
              <a:gd name="connsiteX2" fmla="*/ 501650 w 1441450"/>
              <a:gd name="connsiteY2" fmla="*/ 0 h 2159000"/>
              <a:gd name="connsiteX3" fmla="*/ 562610 w 1441450"/>
              <a:gd name="connsiteY3" fmla="*/ 6350 h 2159000"/>
              <a:gd name="connsiteX4" fmla="*/ 565150 w 1441450"/>
              <a:gd name="connsiteY4" fmla="*/ 615950 h 2159000"/>
              <a:gd name="connsiteX5" fmla="*/ 615950 w 1441450"/>
              <a:gd name="connsiteY5" fmla="*/ 0 h 2159000"/>
              <a:gd name="connsiteX6" fmla="*/ 711200 w 1441450"/>
              <a:gd name="connsiteY6" fmla="*/ 0 h 2159000"/>
              <a:gd name="connsiteX7" fmla="*/ 749300 w 1441450"/>
              <a:gd name="connsiteY7" fmla="*/ 2159000 h 2159000"/>
              <a:gd name="connsiteX8" fmla="*/ 1441450 w 1441450"/>
              <a:gd name="connsiteY8" fmla="*/ 2152650 h 2159000"/>
              <a:gd name="connsiteX0" fmla="*/ 0 w 1441450"/>
              <a:gd name="connsiteY0" fmla="*/ 2159000 h 2159000"/>
              <a:gd name="connsiteX1" fmla="*/ 457200 w 1441450"/>
              <a:gd name="connsiteY1" fmla="*/ 2159000 h 2159000"/>
              <a:gd name="connsiteX2" fmla="*/ 501650 w 1441450"/>
              <a:gd name="connsiteY2" fmla="*/ 0 h 2159000"/>
              <a:gd name="connsiteX3" fmla="*/ 562610 w 1441450"/>
              <a:gd name="connsiteY3" fmla="*/ 6350 h 2159000"/>
              <a:gd name="connsiteX4" fmla="*/ 597807 w 1441450"/>
              <a:gd name="connsiteY4" fmla="*/ 615950 h 2159000"/>
              <a:gd name="connsiteX5" fmla="*/ 615950 w 1441450"/>
              <a:gd name="connsiteY5" fmla="*/ 0 h 2159000"/>
              <a:gd name="connsiteX6" fmla="*/ 711200 w 1441450"/>
              <a:gd name="connsiteY6" fmla="*/ 0 h 2159000"/>
              <a:gd name="connsiteX7" fmla="*/ 749300 w 1441450"/>
              <a:gd name="connsiteY7" fmla="*/ 2159000 h 2159000"/>
              <a:gd name="connsiteX8" fmla="*/ 1441450 w 1441450"/>
              <a:gd name="connsiteY8" fmla="*/ 2152650 h 2159000"/>
              <a:gd name="connsiteX0" fmla="*/ 0 w 1441450"/>
              <a:gd name="connsiteY0" fmla="*/ 2159000 h 2159000"/>
              <a:gd name="connsiteX1" fmla="*/ 457200 w 1441450"/>
              <a:gd name="connsiteY1" fmla="*/ 2159000 h 2159000"/>
              <a:gd name="connsiteX2" fmla="*/ 501650 w 1441450"/>
              <a:gd name="connsiteY2" fmla="*/ 0 h 2159000"/>
              <a:gd name="connsiteX3" fmla="*/ 562610 w 1441450"/>
              <a:gd name="connsiteY3" fmla="*/ 6350 h 2159000"/>
              <a:gd name="connsiteX4" fmla="*/ 601072 w 1441450"/>
              <a:gd name="connsiteY4" fmla="*/ 756375 h 2159000"/>
              <a:gd name="connsiteX5" fmla="*/ 615950 w 1441450"/>
              <a:gd name="connsiteY5" fmla="*/ 0 h 2159000"/>
              <a:gd name="connsiteX6" fmla="*/ 711200 w 1441450"/>
              <a:gd name="connsiteY6" fmla="*/ 0 h 2159000"/>
              <a:gd name="connsiteX7" fmla="*/ 749300 w 1441450"/>
              <a:gd name="connsiteY7" fmla="*/ 2159000 h 2159000"/>
              <a:gd name="connsiteX8" fmla="*/ 1441450 w 1441450"/>
              <a:gd name="connsiteY8" fmla="*/ 2152650 h 2159000"/>
              <a:gd name="connsiteX0" fmla="*/ 0 w 1441450"/>
              <a:gd name="connsiteY0" fmla="*/ 2159000 h 2159000"/>
              <a:gd name="connsiteX1" fmla="*/ 457200 w 1441450"/>
              <a:gd name="connsiteY1" fmla="*/ 2159000 h 2159000"/>
              <a:gd name="connsiteX2" fmla="*/ 501650 w 1441450"/>
              <a:gd name="connsiteY2" fmla="*/ 0 h 2159000"/>
              <a:gd name="connsiteX3" fmla="*/ 562610 w 1441450"/>
              <a:gd name="connsiteY3" fmla="*/ 6350 h 2159000"/>
              <a:gd name="connsiteX4" fmla="*/ 601072 w 1441450"/>
              <a:gd name="connsiteY4" fmla="*/ 756375 h 2159000"/>
              <a:gd name="connsiteX5" fmla="*/ 615950 w 1441450"/>
              <a:gd name="connsiteY5" fmla="*/ 0 h 2159000"/>
              <a:gd name="connsiteX6" fmla="*/ 711200 w 1441450"/>
              <a:gd name="connsiteY6" fmla="*/ 0 h 2159000"/>
              <a:gd name="connsiteX7" fmla="*/ 749300 w 1441450"/>
              <a:gd name="connsiteY7" fmla="*/ 2159000 h 2159000"/>
              <a:gd name="connsiteX8" fmla="*/ 1441450 w 1441450"/>
              <a:gd name="connsiteY8" fmla="*/ 2152650 h 2159000"/>
              <a:gd name="connsiteX0" fmla="*/ 0 w 1441450"/>
              <a:gd name="connsiteY0" fmla="*/ 2162265 h 2162265"/>
              <a:gd name="connsiteX1" fmla="*/ 457200 w 1441450"/>
              <a:gd name="connsiteY1" fmla="*/ 2162265 h 2162265"/>
              <a:gd name="connsiteX2" fmla="*/ 501650 w 1441450"/>
              <a:gd name="connsiteY2" fmla="*/ 3265 h 2162265"/>
              <a:gd name="connsiteX3" fmla="*/ 562610 w 1441450"/>
              <a:gd name="connsiteY3" fmla="*/ 9615 h 2162265"/>
              <a:gd name="connsiteX4" fmla="*/ 601072 w 1441450"/>
              <a:gd name="connsiteY4" fmla="*/ 759640 h 2162265"/>
              <a:gd name="connsiteX5" fmla="*/ 645341 w 1441450"/>
              <a:gd name="connsiteY5" fmla="*/ 0 h 2162265"/>
              <a:gd name="connsiteX6" fmla="*/ 711200 w 1441450"/>
              <a:gd name="connsiteY6" fmla="*/ 3265 h 2162265"/>
              <a:gd name="connsiteX7" fmla="*/ 749300 w 1441450"/>
              <a:gd name="connsiteY7" fmla="*/ 2162265 h 2162265"/>
              <a:gd name="connsiteX8" fmla="*/ 1441450 w 1441450"/>
              <a:gd name="connsiteY8" fmla="*/ 2155915 h 21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0" h="2162265">
                <a:moveTo>
                  <a:pt x="0" y="2162265"/>
                </a:moveTo>
                <a:lnTo>
                  <a:pt x="457200" y="2162265"/>
                </a:lnTo>
                <a:lnTo>
                  <a:pt x="501650" y="3265"/>
                </a:lnTo>
                <a:lnTo>
                  <a:pt x="562610" y="9615"/>
                </a:lnTo>
                <a:cubicBezTo>
                  <a:pt x="563457" y="212815"/>
                  <a:pt x="600225" y="556440"/>
                  <a:pt x="601072" y="759640"/>
                </a:cubicBezTo>
                <a:lnTo>
                  <a:pt x="645341" y="0"/>
                </a:lnTo>
                <a:lnTo>
                  <a:pt x="711200" y="3265"/>
                </a:lnTo>
                <a:lnTo>
                  <a:pt x="749300" y="2162265"/>
                </a:lnTo>
                <a:lnTo>
                  <a:pt x="1441450" y="215591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861561" y="2194516"/>
            <a:ext cx="1024639" cy="369332"/>
          </a:xfrm>
          <a:prstGeom prst="rect">
            <a:avLst/>
          </a:prstGeom>
          <a:noFill/>
        </p:spPr>
        <p:txBody>
          <a:bodyPr wrap="none" rtlCol="0">
            <a:spAutoFit/>
          </a:bodyPr>
          <a:lstStyle/>
          <a:p>
            <a:r>
              <a:rPr lang="en-US" b="1" dirty="0" smtClean="0">
                <a:solidFill>
                  <a:schemeClr val="bg1">
                    <a:lumMod val="50000"/>
                  </a:schemeClr>
                </a:solidFill>
              </a:rPr>
              <a:t>+32,767</a:t>
            </a:r>
            <a:endParaRPr lang="en-US" b="1" dirty="0">
              <a:solidFill>
                <a:schemeClr val="bg1">
                  <a:lumMod val="50000"/>
                </a:schemeClr>
              </a:solidFill>
            </a:endParaRPr>
          </a:p>
        </p:txBody>
      </p:sp>
      <p:cxnSp>
        <p:nvCxnSpPr>
          <p:cNvPr id="11" name="Straight Connector 10"/>
          <p:cNvCxnSpPr/>
          <p:nvPr/>
        </p:nvCxnSpPr>
        <p:spPr>
          <a:xfrm>
            <a:off x="2895600" y="2575516"/>
            <a:ext cx="1828800"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3108916"/>
            <a:ext cx="1659429" cy="369332"/>
          </a:xfrm>
          <a:prstGeom prst="rect">
            <a:avLst/>
          </a:prstGeom>
          <a:noFill/>
        </p:spPr>
        <p:txBody>
          <a:bodyPr wrap="none" rtlCol="0">
            <a:spAutoFit/>
          </a:bodyPr>
          <a:lstStyle/>
          <a:p>
            <a:pPr algn="ctr"/>
            <a:r>
              <a:rPr lang="en-US" b="1" dirty="0" smtClean="0"/>
              <a:t>on-scale data</a:t>
            </a:r>
            <a:endParaRPr lang="en-US" b="1" dirty="0"/>
          </a:p>
        </p:txBody>
      </p:sp>
      <p:sp>
        <p:nvSpPr>
          <p:cNvPr id="13" name="TextBox 12"/>
          <p:cNvSpPr txBox="1"/>
          <p:nvPr/>
        </p:nvSpPr>
        <p:spPr>
          <a:xfrm>
            <a:off x="4260787" y="1661116"/>
            <a:ext cx="1672254" cy="369332"/>
          </a:xfrm>
          <a:prstGeom prst="rect">
            <a:avLst/>
          </a:prstGeom>
          <a:noFill/>
        </p:spPr>
        <p:txBody>
          <a:bodyPr wrap="none" rtlCol="0">
            <a:spAutoFit/>
          </a:bodyPr>
          <a:lstStyle/>
          <a:p>
            <a:pPr algn="ctr"/>
            <a:r>
              <a:rPr lang="en-US" b="1" dirty="0" smtClean="0"/>
              <a:t>off-scale data</a:t>
            </a:r>
            <a:endParaRPr lang="en-US" b="1" dirty="0"/>
          </a:p>
        </p:txBody>
      </p:sp>
      <p:sp>
        <p:nvSpPr>
          <p:cNvPr id="14" name="TextBox 13"/>
          <p:cNvSpPr txBox="1"/>
          <p:nvPr/>
        </p:nvSpPr>
        <p:spPr>
          <a:xfrm>
            <a:off x="6629400" y="3500096"/>
            <a:ext cx="1981200" cy="738664"/>
          </a:xfrm>
          <a:prstGeom prst="rect">
            <a:avLst/>
          </a:prstGeom>
          <a:noFill/>
        </p:spPr>
        <p:txBody>
          <a:bodyPr wrap="square" rtlCol="0">
            <a:spAutoFit/>
          </a:bodyPr>
          <a:lstStyle/>
          <a:p>
            <a:pPr algn="ctr"/>
            <a:r>
              <a:rPr lang="en-US" sz="1400" b="1" dirty="0" smtClean="0"/>
              <a:t>Dip caused by</a:t>
            </a:r>
          </a:p>
          <a:p>
            <a:pPr algn="ctr"/>
            <a:r>
              <a:rPr lang="en-US" sz="1400" b="1" dirty="0" smtClean="0"/>
              <a:t>spectral subtraction (matrix application)</a:t>
            </a:r>
            <a:endParaRPr lang="en-US" sz="1400" b="1" dirty="0"/>
          </a:p>
        </p:txBody>
      </p:sp>
      <p:cxnSp>
        <p:nvCxnSpPr>
          <p:cNvPr id="16" name="Straight Arrow Connector 15"/>
          <p:cNvCxnSpPr/>
          <p:nvPr/>
        </p:nvCxnSpPr>
        <p:spPr>
          <a:xfrm flipH="1" flipV="1">
            <a:off x="6468472" y="3335156"/>
            <a:ext cx="313328" cy="154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p:nvPr>
        </p:nvSpPr>
        <p:spPr>
          <a:xfrm>
            <a:off x="457200" y="-939618"/>
            <a:ext cx="8229600" cy="792162"/>
          </a:xfrm>
        </p:spPr>
        <p:txBody>
          <a:bodyPr/>
          <a:lstStyle/>
          <a:p>
            <a:r>
              <a:rPr lang="en-US" dirty="0" smtClean="0"/>
              <a:t>Upper Limit for Data Storage</a:t>
            </a:r>
            <a:endParaRPr lang="en-US" dirty="0"/>
          </a:p>
        </p:txBody>
      </p:sp>
      <p:sp>
        <p:nvSpPr>
          <p:cNvPr id="20" name="TextBox 19"/>
          <p:cNvSpPr txBox="1"/>
          <p:nvPr/>
        </p:nvSpPr>
        <p:spPr>
          <a:xfrm>
            <a:off x="4267200" y="2651716"/>
            <a:ext cx="1712328" cy="307777"/>
          </a:xfrm>
          <a:prstGeom prst="rect">
            <a:avLst/>
          </a:prstGeom>
          <a:noFill/>
        </p:spPr>
        <p:txBody>
          <a:bodyPr wrap="none" rtlCol="0">
            <a:spAutoFit/>
          </a:bodyPr>
          <a:lstStyle/>
          <a:p>
            <a:r>
              <a:rPr lang="en-US" sz="1400" b="1" dirty="0" smtClean="0"/>
              <a:t>Flat-topped peaks</a:t>
            </a:r>
            <a:endParaRPr lang="en-US" sz="1400" b="1" dirty="0"/>
          </a:p>
        </p:txBody>
      </p:sp>
      <p:sp>
        <p:nvSpPr>
          <p:cNvPr id="21" name="Freeform 20"/>
          <p:cNvSpPr/>
          <p:nvPr/>
        </p:nvSpPr>
        <p:spPr>
          <a:xfrm>
            <a:off x="3936661" y="1295400"/>
            <a:ext cx="209854" cy="1274391"/>
          </a:xfrm>
          <a:custGeom>
            <a:avLst/>
            <a:gdLst>
              <a:gd name="connsiteX0" fmla="*/ 0 w 240631"/>
              <a:gd name="connsiteY0" fmla="*/ 1283368 h 1299410"/>
              <a:gd name="connsiteX1" fmla="*/ 32084 w 240631"/>
              <a:gd name="connsiteY1" fmla="*/ 96253 h 1299410"/>
              <a:gd name="connsiteX2" fmla="*/ 80210 w 240631"/>
              <a:gd name="connsiteY2" fmla="*/ 0 h 1299410"/>
              <a:gd name="connsiteX3" fmla="*/ 144379 w 240631"/>
              <a:gd name="connsiteY3" fmla="*/ 96253 h 1299410"/>
              <a:gd name="connsiteX4" fmla="*/ 240631 w 240631"/>
              <a:gd name="connsiteY4" fmla="*/ 1299410 h 1299410"/>
              <a:gd name="connsiteX0" fmla="*/ 0 w 240631"/>
              <a:gd name="connsiteY0" fmla="*/ 1267326 h 1283368"/>
              <a:gd name="connsiteX1" fmla="*/ 32084 w 240631"/>
              <a:gd name="connsiteY1" fmla="*/ 80211 h 1283368"/>
              <a:gd name="connsiteX2" fmla="*/ 56147 w 240631"/>
              <a:gd name="connsiteY2" fmla="*/ 0 h 1283368"/>
              <a:gd name="connsiteX3" fmla="*/ 144379 w 240631"/>
              <a:gd name="connsiteY3" fmla="*/ 80211 h 1283368"/>
              <a:gd name="connsiteX4" fmla="*/ 240631 w 240631"/>
              <a:gd name="connsiteY4" fmla="*/ 1283368 h 1283368"/>
              <a:gd name="connsiteX0" fmla="*/ 0 w 240631"/>
              <a:gd name="connsiteY0" fmla="*/ 1267326 h 1283368"/>
              <a:gd name="connsiteX1" fmla="*/ 56147 w 240631"/>
              <a:gd name="connsiteY1" fmla="*/ 76200 h 1283368"/>
              <a:gd name="connsiteX2" fmla="*/ 56147 w 240631"/>
              <a:gd name="connsiteY2" fmla="*/ 0 h 1283368"/>
              <a:gd name="connsiteX3" fmla="*/ 144379 w 240631"/>
              <a:gd name="connsiteY3" fmla="*/ 80211 h 1283368"/>
              <a:gd name="connsiteX4" fmla="*/ 240631 w 240631"/>
              <a:gd name="connsiteY4" fmla="*/ 1283368 h 1283368"/>
              <a:gd name="connsiteX0" fmla="*/ 0 w 240631"/>
              <a:gd name="connsiteY0" fmla="*/ 1343526 h 1359568"/>
              <a:gd name="connsiteX1" fmla="*/ 56147 w 240631"/>
              <a:gd name="connsiteY1" fmla="*/ 152400 h 1359568"/>
              <a:gd name="connsiteX2" fmla="*/ 56147 w 240631"/>
              <a:gd name="connsiteY2" fmla="*/ 0 h 1359568"/>
              <a:gd name="connsiteX3" fmla="*/ 144379 w 240631"/>
              <a:gd name="connsiteY3" fmla="*/ 156411 h 1359568"/>
              <a:gd name="connsiteX4" fmla="*/ 240631 w 240631"/>
              <a:gd name="connsiteY4" fmla="*/ 1359568 h 1359568"/>
              <a:gd name="connsiteX0" fmla="*/ 0 w 240631"/>
              <a:gd name="connsiteY0" fmla="*/ 1338501 h 1354543"/>
              <a:gd name="connsiteX1" fmla="*/ 56147 w 240631"/>
              <a:gd name="connsiteY1" fmla="*/ 147375 h 1354543"/>
              <a:gd name="connsiteX2" fmla="*/ 91316 w 240631"/>
              <a:gd name="connsiteY2" fmla="*/ 0 h 1354543"/>
              <a:gd name="connsiteX3" fmla="*/ 144379 w 240631"/>
              <a:gd name="connsiteY3" fmla="*/ 151386 h 1354543"/>
              <a:gd name="connsiteX4" fmla="*/ 240631 w 240631"/>
              <a:gd name="connsiteY4" fmla="*/ 1354543 h 1354543"/>
              <a:gd name="connsiteX0" fmla="*/ 0 w 215510"/>
              <a:gd name="connsiteY0" fmla="*/ 1353573 h 1354543"/>
              <a:gd name="connsiteX1" fmla="*/ 31026 w 215510"/>
              <a:gd name="connsiteY1" fmla="*/ 147375 h 1354543"/>
              <a:gd name="connsiteX2" fmla="*/ 66195 w 215510"/>
              <a:gd name="connsiteY2" fmla="*/ 0 h 1354543"/>
              <a:gd name="connsiteX3" fmla="*/ 119258 w 215510"/>
              <a:gd name="connsiteY3" fmla="*/ 151386 h 1354543"/>
              <a:gd name="connsiteX4" fmla="*/ 215510 w 215510"/>
              <a:gd name="connsiteY4" fmla="*/ 1354543 h 1354543"/>
              <a:gd name="connsiteX0" fmla="*/ 0 w 215510"/>
              <a:gd name="connsiteY0" fmla="*/ 1353573 h 1354543"/>
              <a:gd name="connsiteX1" fmla="*/ 31026 w 215510"/>
              <a:gd name="connsiteY1" fmla="*/ 147375 h 1354543"/>
              <a:gd name="connsiteX2" fmla="*/ 66195 w 215510"/>
              <a:gd name="connsiteY2" fmla="*/ 0 h 1354543"/>
              <a:gd name="connsiteX3" fmla="*/ 152407 w 215510"/>
              <a:gd name="connsiteY3" fmla="*/ 151386 h 1354543"/>
              <a:gd name="connsiteX4" fmla="*/ 215510 w 215510"/>
              <a:gd name="connsiteY4" fmla="*/ 1354543 h 1354543"/>
              <a:gd name="connsiteX0" fmla="*/ 0 w 215510"/>
              <a:gd name="connsiteY0" fmla="*/ 1353573 h 1354543"/>
              <a:gd name="connsiteX1" fmla="*/ 54703 w 215510"/>
              <a:gd name="connsiteY1" fmla="*/ 147375 h 1354543"/>
              <a:gd name="connsiteX2" fmla="*/ 66195 w 215510"/>
              <a:gd name="connsiteY2" fmla="*/ 0 h 1354543"/>
              <a:gd name="connsiteX3" fmla="*/ 152407 w 215510"/>
              <a:gd name="connsiteY3" fmla="*/ 151386 h 1354543"/>
              <a:gd name="connsiteX4" fmla="*/ 215510 w 215510"/>
              <a:gd name="connsiteY4" fmla="*/ 1354543 h 1354543"/>
              <a:gd name="connsiteX0" fmla="*/ 0 w 215510"/>
              <a:gd name="connsiteY0" fmla="*/ 1333477 h 1334447"/>
              <a:gd name="connsiteX1" fmla="*/ 54703 w 215510"/>
              <a:gd name="connsiteY1" fmla="*/ 127279 h 1334447"/>
              <a:gd name="connsiteX2" fmla="*/ 89873 w 215510"/>
              <a:gd name="connsiteY2" fmla="*/ 0 h 1334447"/>
              <a:gd name="connsiteX3" fmla="*/ 152407 w 215510"/>
              <a:gd name="connsiteY3" fmla="*/ 131290 h 1334447"/>
              <a:gd name="connsiteX4" fmla="*/ 215510 w 215510"/>
              <a:gd name="connsiteY4" fmla="*/ 1334447 h 1334447"/>
              <a:gd name="connsiteX0" fmla="*/ 0 w 215510"/>
              <a:gd name="connsiteY0" fmla="*/ 1333477 h 1334447"/>
              <a:gd name="connsiteX1" fmla="*/ 54703 w 215510"/>
              <a:gd name="connsiteY1" fmla="*/ 127279 h 1334447"/>
              <a:gd name="connsiteX2" fmla="*/ 89873 w 215510"/>
              <a:gd name="connsiteY2" fmla="*/ 0 h 1334447"/>
              <a:gd name="connsiteX3" fmla="*/ 119258 w 215510"/>
              <a:gd name="connsiteY3" fmla="*/ 131290 h 1334447"/>
              <a:gd name="connsiteX4" fmla="*/ 215510 w 215510"/>
              <a:gd name="connsiteY4" fmla="*/ 1334447 h 1334447"/>
              <a:gd name="connsiteX0" fmla="*/ 0 w 215510"/>
              <a:gd name="connsiteY0" fmla="*/ 1333477 h 1334447"/>
              <a:gd name="connsiteX1" fmla="*/ 78381 w 215510"/>
              <a:gd name="connsiteY1" fmla="*/ 122255 h 1334447"/>
              <a:gd name="connsiteX2" fmla="*/ 89873 w 215510"/>
              <a:gd name="connsiteY2" fmla="*/ 0 h 1334447"/>
              <a:gd name="connsiteX3" fmla="*/ 119258 w 215510"/>
              <a:gd name="connsiteY3" fmla="*/ 131290 h 1334447"/>
              <a:gd name="connsiteX4" fmla="*/ 215510 w 215510"/>
              <a:gd name="connsiteY4" fmla="*/ 1334447 h 1334447"/>
              <a:gd name="connsiteX0" fmla="*/ 0 w 215510"/>
              <a:gd name="connsiteY0" fmla="*/ 1288259 h 1289229"/>
              <a:gd name="connsiteX1" fmla="*/ 78381 w 215510"/>
              <a:gd name="connsiteY1" fmla="*/ 77037 h 1289229"/>
              <a:gd name="connsiteX2" fmla="*/ 94609 w 215510"/>
              <a:gd name="connsiteY2" fmla="*/ 0 h 1289229"/>
              <a:gd name="connsiteX3" fmla="*/ 119258 w 215510"/>
              <a:gd name="connsiteY3" fmla="*/ 86072 h 1289229"/>
              <a:gd name="connsiteX4" fmla="*/ 215510 w 215510"/>
              <a:gd name="connsiteY4" fmla="*/ 1289229 h 128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10" h="1289229">
                <a:moveTo>
                  <a:pt x="0" y="1288259"/>
                </a:moveTo>
                <a:lnTo>
                  <a:pt x="78381" y="77037"/>
                </a:lnTo>
                <a:lnTo>
                  <a:pt x="94609" y="0"/>
                </a:lnTo>
                <a:lnTo>
                  <a:pt x="119258" y="86072"/>
                </a:lnTo>
                <a:lnTo>
                  <a:pt x="215510" y="1289229"/>
                </a:lnTo>
              </a:path>
            </a:pathLst>
          </a:cu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448797" y="5242516"/>
            <a:ext cx="684803" cy="584775"/>
          </a:xfrm>
          <a:prstGeom prst="rect">
            <a:avLst/>
          </a:prstGeom>
          <a:noFill/>
        </p:spPr>
        <p:txBody>
          <a:bodyPr wrap="none" rtlCol="0">
            <a:spAutoFit/>
          </a:bodyPr>
          <a:lstStyle/>
          <a:p>
            <a:r>
              <a:rPr lang="en-US" sz="3200" b="1" dirty="0" smtClean="0"/>
              <a:t>(a)</a:t>
            </a:r>
            <a:endParaRPr lang="en-US" sz="3200" b="1" dirty="0"/>
          </a:p>
        </p:txBody>
      </p:sp>
      <p:sp>
        <p:nvSpPr>
          <p:cNvPr id="25" name="TextBox 24"/>
          <p:cNvSpPr txBox="1"/>
          <p:nvPr/>
        </p:nvSpPr>
        <p:spPr>
          <a:xfrm>
            <a:off x="3733800" y="5242516"/>
            <a:ext cx="707245" cy="584775"/>
          </a:xfrm>
          <a:prstGeom prst="rect">
            <a:avLst/>
          </a:prstGeom>
          <a:noFill/>
        </p:spPr>
        <p:txBody>
          <a:bodyPr wrap="none" rtlCol="0">
            <a:spAutoFit/>
          </a:bodyPr>
          <a:lstStyle/>
          <a:p>
            <a:r>
              <a:rPr lang="en-US" sz="3200" b="1" dirty="0" smtClean="0"/>
              <a:t>(b)</a:t>
            </a:r>
            <a:endParaRPr lang="en-US" sz="3200" b="1" dirty="0"/>
          </a:p>
        </p:txBody>
      </p:sp>
      <p:sp>
        <p:nvSpPr>
          <p:cNvPr id="26" name="TextBox 25"/>
          <p:cNvSpPr txBox="1"/>
          <p:nvPr/>
        </p:nvSpPr>
        <p:spPr>
          <a:xfrm>
            <a:off x="5943600" y="5242516"/>
            <a:ext cx="684803" cy="584775"/>
          </a:xfrm>
          <a:prstGeom prst="rect">
            <a:avLst/>
          </a:prstGeom>
          <a:noFill/>
        </p:spPr>
        <p:txBody>
          <a:bodyPr wrap="none" rtlCol="0">
            <a:spAutoFit/>
          </a:bodyPr>
          <a:lstStyle/>
          <a:p>
            <a:r>
              <a:rPr lang="en-US" sz="3200" b="1" dirty="0" smtClean="0"/>
              <a:t>(c)</a:t>
            </a:r>
            <a:endParaRPr lang="en-US" sz="3200" b="1" dirty="0"/>
          </a:p>
        </p:txBody>
      </p:sp>
      <p:sp>
        <p:nvSpPr>
          <p:cNvPr id="17" name="Isosceles Triangle 16"/>
          <p:cNvSpPr/>
          <p:nvPr/>
        </p:nvSpPr>
        <p:spPr>
          <a:xfrm>
            <a:off x="3886200" y="1219200"/>
            <a:ext cx="304800" cy="12954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3599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latin typeface="Arial" charset="0"/>
                <a:cs typeface="Arial" charset="0"/>
              </a:rPr>
              <a:t>Chapter 1 – Data Interpretation Overview</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19470" y="215672"/>
            <a:ext cx="6127567" cy="3806611"/>
            <a:chOff x="1694270" y="1572488"/>
            <a:chExt cx="6127567" cy="3806611"/>
          </a:xfrm>
        </p:grpSpPr>
        <p:grpSp>
          <p:nvGrpSpPr>
            <p:cNvPr id="45" name="Group 44"/>
            <p:cNvGrpSpPr/>
            <p:nvPr/>
          </p:nvGrpSpPr>
          <p:grpSpPr>
            <a:xfrm>
              <a:off x="1694270" y="2336956"/>
              <a:ext cx="6127567" cy="3042143"/>
              <a:chOff x="1976291" y="2564977"/>
              <a:chExt cx="6127567" cy="3042143"/>
            </a:xfrm>
          </p:grpSpPr>
          <p:grpSp>
            <p:nvGrpSpPr>
              <p:cNvPr id="3" name="Group 11"/>
              <p:cNvGrpSpPr/>
              <p:nvPr/>
            </p:nvGrpSpPr>
            <p:grpSpPr>
              <a:xfrm>
                <a:off x="2754949" y="2564977"/>
                <a:ext cx="1497460" cy="2870631"/>
                <a:chOff x="2057400" y="2463691"/>
                <a:chExt cx="3665771" cy="4116496"/>
              </a:xfrm>
            </p:grpSpPr>
            <p:sp>
              <p:nvSpPr>
                <p:cNvPr id="4" name="Freeform 3"/>
                <p:cNvSpPr>
                  <a:spLocks/>
                </p:cNvSpPr>
                <p:nvPr/>
              </p:nvSpPr>
              <p:spPr bwMode="auto">
                <a:xfrm>
                  <a:off x="22860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5" name="Freeform 4"/>
                <p:cNvSpPr>
                  <a:spLocks/>
                </p:cNvSpPr>
                <p:nvPr/>
              </p:nvSpPr>
              <p:spPr bwMode="auto">
                <a:xfrm>
                  <a:off x="2790562" y="5134222"/>
                  <a:ext cx="330829" cy="1410582"/>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6" name="Freeform 5"/>
                <p:cNvSpPr>
                  <a:spLocks/>
                </p:cNvSpPr>
                <p:nvPr/>
              </p:nvSpPr>
              <p:spPr bwMode="auto">
                <a:xfrm>
                  <a:off x="3047997" y="5992813"/>
                  <a:ext cx="908844"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7" name="Freeform 6"/>
                <p:cNvSpPr>
                  <a:spLocks/>
                </p:cNvSpPr>
                <p:nvPr/>
              </p:nvSpPr>
              <p:spPr bwMode="auto">
                <a:xfrm>
                  <a:off x="3962400" y="5992813"/>
                  <a:ext cx="78422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solidFill>
                      <a:schemeClr val="bg1">
                        <a:lumMod val="85000"/>
                      </a:schemeClr>
                    </a:solidFill>
                  </a:endParaRPr>
                </a:p>
              </p:txBody>
            </p:sp>
            <p:sp>
              <p:nvSpPr>
                <p:cNvPr id="8" name="Freeform 7"/>
                <p:cNvSpPr>
                  <a:spLocks/>
                </p:cNvSpPr>
                <p:nvPr/>
              </p:nvSpPr>
              <p:spPr bwMode="auto">
                <a:xfrm>
                  <a:off x="4724400" y="2463691"/>
                  <a:ext cx="214547" cy="4081113"/>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9" name="Freeform 8"/>
                <p:cNvSpPr>
                  <a:spLocks/>
                </p:cNvSpPr>
                <p:nvPr/>
              </p:nvSpPr>
              <p:spPr bwMode="auto">
                <a:xfrm>
                  <a:off x="4938946"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0" name="Freeform 3"/>
                <p:cNvSpPr>
                  <a:spLocks/>
                </p:cNvSpPr>
                <p:nvPr/>
              </p:nvSpPr>
              <p:spPr bwMode="auto">
                <a:xfrm>
                  <a:off x="2057400" y="6282303"/>
                  <a:ext cx="503239" cy="255588"/>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1" name="Freeform 6"/>
                <p:cNvSpPr>
                  <a:spLocks/>
                </p:cNvSpPr>
                <p:nvPr/>
              </p:nvSpPr>
              <p:spPr bwMode="auto">
                <a:xfrm>
                  <a:off x="3559175" y="5738011"/>
                  <a:ext cx="795338" cy="815189"/>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grpSp>
          <p:sp>
            <p:nvSpPr>
              <p:cNvPr id="15" name="Rectangle 14"/>
              <p:cNvSpPr/>
              <p:nvPr/>
            </p:nvSpPr>
            <p:spPr>
              <a:xfrm>
                <a:off x="4797392" y="5011255"/>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4367224" y="5234443"/>
                <a:ext cx="324464" cy="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97392" y="4784027"/>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97392" y="4556799"/>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97392" y="4329571"/>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97392" y="4117091"/>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97392" y="3889863"/>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97392" y="3662635"/>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97392" y="3435407"/>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797392" y="3208179"/>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97392" y="2995699"/>
                <a:ext cx="103239" cy="195393"/>
              </a:xfrm>
              <a:prstGeom prst="rec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2725453" y="2980331"/>
                <a:ext cx="2467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725453" y="5443247"/>
                <a:ext cx="2467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25453" y="4538699"/>
                <a:ext cx="2467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66879" y="4274248"/>
                <a:ext cx="833883" cy="461665"/>
              </a:xfrm>
              <a:prstGeom prst="rect">
                <a:avLst/>
              </a:prstGeom>
              <a:noFill/>
            </p:spPr>
            <p:txBody>
              <a:bodyPr wrap="none" rtlCol="0">
                <a:spAutoFit/>
              </a:bodyPr>
              <a:lstStyle/>
              <a:p>
                <a:r>
                  <a:rPr lang="en-US" sz="2400" b="1" dirty="0" smtClean="0"/>
                  <a:t>LOD</a:t>
                </a:r>
                <a:endParaRPr lang="en-US" sz="2400" b="1" dirty="0"/>
              </a:p>
            </p:txBody>
          </p:sp>
          <p:sp>
            <p:nvSpPr>
              <p:cNvPr id="37" name="TextBox 36"/>
              <p:cNvSpPr txBox="1"/>
              <p:nvPr/>
            </p:nvSpPr>
            <p:spPr>
              <a:xfrm>
                <a:off x="5266879" y="2715880"/>
                <a:ext cx="849913" cy="461665"/>
              </a:xfrm>
              <a:prstGeom prst="rect">
                <a:avLst/>
              </a:prstGeom>
              <a:noFill/>
            </p:spPr>
            <p:txBody>
              <a:bodyPr wrap="none" rtlCol="0">
                <a:spAutoFit/>
              </a:bodyPr>
              <a:lstStyle/>
              <a:p>
                <a:r>
                  <a:rPr lang="en-US" sz="2400" b="1" dirty="0" smtClean="0"/>
                  <a:t>LOQ</a:t>
                </a:r>
                <a:endParaRPr lang="en-US" sz="2400" b="1" dirty="0"/>
              </a:p>
            </p:txBody>
          </p:sp>
          <p:sp>
            <p:nvSpPr>
              <p:cNvPr id="38" name="TextBox 37"/>
              <p:cNvSpPr txBox="1"/>
              <p:nvPr/>
            </p:nvSpPr>
            <p:spPr>
              <a:xfrm>
                <a:off x="5266879" y="5237788"/>
                <a:ext cx="1107996" cy="369332"/>
              </a:xfrm>
              <a:prstGeom prst="rect">
                <a:avLst/>
              </a:prstGeom>
              <a:noFill/>
            </p:spPr>
            <p:txBody>
              <a:bodyPr wrap="none" rtlCol="0">
                <a:spAutoFit/>
              </a:bodyPr>
              <a:lstStyle/>
              <a:p>
                <a:r>
                  <a:rPr lang="en-US" b="1" dirty="0" smtClean="0"/>
                  <a:t>baseline</a:t>
                </a:r>
                <a:endParaRPr lang="en-US" b="1" dirty="0"/>
              </a:p>
            </p:txBody>
          </p:sp>
          <p:sp>
            <p:nvSpPr>
              <p:cNvPr id="39" name="TextBox 38"/>
              <p:cNvSpPr txBox="1"/>
              <p:nvPr/>
            </p:nvSpPr>
            <p:spPr>
              <a:xfrm>
                <a:off x="5064565" y="5032146"/>
                <a:ext cx="2141933" cy="307777"/>
              </a:xfrm>
              <a:prstGeom prst="rect">
                <a:avLst/>
              </a:prstGeom>
              <a:noFill/>
            </p:spPr>
            <p:txBody>
              <a:bodyPr wrap="none" rtlCol="0">
                <a:spAutoFit/>
              </a:bodyPr>
              <a:lstStyle/>
              <a:p>
                <a:r>
                  <a:rPr lang="en-US" sz="1400" b="1" dirty="0">
                    <a:solidFill>
                      <a:srgbClr val="0000FF"/>
                    </a:solidFill>
                  </a:rPr>
                  <a:t>a</a:t>
                </a:r>
                <a:r>
                  <a:rPr lang="en-US" sz="1400" b="1" dirty="0" smtClean="0">
                    <a:solidFill>
                      <a:srgbClr val="0000FF"/>
                    </a:solidFill>
                  </a:rPr>
                  <a:t>verage of noise levels</a:t>
                </a:r>
                <a:endParaRPr lang="en-US" sz="1400" b="1" dirty="0">
                  <a:solidFill>
                    <a:srgbClr val="0000FF"/>
                  </a:solidFill>
                </a:endParaRPr>
              </a:p>
            </p:txBody>
          </p:sp>
          <p:sp>
            <p:nvSpPr>
              <p:cNvPr id="40" name="TextBox 39"/>
              <p:cNvSpPr txBox="1"/>
              <p:nvPr/>
            </p:nvSpPr>
            <p:spPr>
              <a:xfrm>
                <a:off x="5049817" y="4783361"/>
                <a:ext cx="3054041" cy="307777"/>
              </a:xfrm>
              <a:prstGeom prst="rect">
                <a:avLst/>
              </a:prstGeom>
              <a:solidFill>
                <a:schemeClr val="accent5">
                  <a:lumMod val="40000"/>
                  <a:lumOff val="60000"/>
                </a:schemeClr>
              </a:solidFill>
              <a:ln w="28575">
                <a:solidFill>
                  <a:srgbClr val="FF0000"/>
                </a:solidFill>
              </a:ln>
            </p:spPr>
            <p:txBody>
              <a:bodyPr wrap="none" rtlCol="0">
                <a:spAutoFit/>
              </a:bodyPr>
              <a:lstStyle/>
              <a:p>
                <a:r>
                  <a:rPr lang="en-US" sz="1400" b="1" dirty="0">
                    <a:solidFill>
                      <a:schemeClr val="bg1">
                        <a:lumMod val="50000"/>
                      </a:schemeClr>
                    </a:solidFill>
                  </a:rPr>
                  <a:t>s</a:t>
                </a:r>
                <a:r>
                  <a:rPr lang="en-US" sz="1400" b="1" dirty="0" smtClean="0">
                    <a:solidFill>
                      <a:schemeClr val="bg1">
                        <a:lumMod val="50000"/>
                      </a:schemeClr>
                    </a:solidFill>
                  </a:rPr>
                  <a:t>tandard deviation of noise levels</a:t>
                </a:r>
                <a:endParaRPr lang="en-US" sz="1400" b="1" dirty="0">
                  <a:solidFill>
                    <a:schemeClr val="bg1">
                      <a:lumMod val="50000"/>
                    </a:schemeClr>
                  </a:solidFill>
                </a:endParaRPr>
              </a:p>
            </p:txBody>
          </p:sp>
          <p:sp>
            <p:nvSpPr>
              <p:cNvPr id="41" name="TextBox 40"/>
              <p:cNvSpPr txBox="1"/>
              <p:nvPr/>
            </p:nvSpPr>
            <p:spPr>
              <a:xfrm>
                <a:off x="1976291" y="5058813"/>
                <a:ext cx="736099" cy="369332"/>
              </a:xfrm>
              <a:prstGeom prst="rect">
                <a:avLst/>
              </a:prstGeom>
              <a:noFill/>
            </p:spPr>
            <p:txBody>
              <a:bodyPr wrap="none" rtlCol="0">
                <a:spAutoFit/>
              </a:bodyPr>
              <a:lstStyle/>
              <a:p>
                <a:r>
                  <a:rPr lang="en-US" i="1" dirty="0" smtClean="0"/>
                  <a:t>noise</a:t>
                </a:r>
                <a:endParaRPr lang="en-US" i="1" dirty="0"/>
              </a:p>
            </p:txBody>
          </p:sp>
          <p:sp>
            <p:nvSpPr>
              <p:cNvPr id="43" name="TextBox 42"/>
              <p:cNvSpPr txBox="1"/>
              <p:nvPr/>
            </p:nvSpPr>
            <p:spPr>
              <a:xfrm>
                <a:off x="6099781" y="4327889"/>
                <a:ext cx="1754006" cy="338554"/>
              </a:xfrm>
              <a:prstGeom prst="rect">
                <a:avLst/>
              </a:prstGeom>
              <a:noFill/>
            </p:spPr>
            <p:txBody>
              <a:bodyPr wrap="none" rtlCol="0">
                <a:spAutoFit/>
              </a:bodyPr>
              <a:lstStyle/>
              <a:p>
                <a:r>
                  <a:rPr lang="en-US" sz="1600" dirty="0" smtClean="0"/>
                  <a:t>(average + 3 SD)</a:t>
                </a:r>
                <a:endParaRPr lang="en-US" sz="1600" dirty="0"/>
              </a:p>
            </p:txBody>
          </p:sp>
          <p:sp>
            <p:nvSpPr>
              <p:cNvPr id="44" name="TextBox 43"/>
              <p:cNvSpPr txBox="1"/>
              <p:nvPr/>
            </p:nvSpPr>
            <p:spPr>
              <a:xfrm>
                <a:off x="6099781" y="2801148"/>
                <a:ext cx="1867819" cy="338554"/>
              </a:xfrm>
              <a:prstGeom prst="rect">
                <a:avLst/>
              </a:prstGeom>
              <a:noFill/>
            </p:spPr>
            <p:txBody>
              <a:bodyPr wrap="none" rtlCol="0">
                <a:spAutoFit/>
              </a:bodyPr>
              <a:lstStyle/>
              <a:p>
                <a:r>
                  <a:rPr lang="en-US" sz="1600" dirty="0" smtClean="0"/>
                  <a:t>(average + 10 SD)</a:t>
                </a:r>
                <a:endParaRPr lang="en-US" sz="1600" dirty="0"/>
              </a:p>
            </p:txBody>
          </p:sp>
        </p:grpSp>
        <p:sp>
          <p:nvSpPr>
            <p:cNvPr id="46" name="TextBox 45"/>
            <p:cNvSpPr txBox="1"/>
            <p:nvPr/>
          </p:nvSpPr>
          <p:spPr>
            <a:xfrm>
              <a:off x="2493735" y="3411125"/>
              <a:ext cx="740363" cy="646331"/>
            </a:xfrm>
            <a:prstGeom prst="rect">
              <a:avLst/>
            </a:prstGeom>
            <a:noFill/>
          </p:spPr>
          <p:txBody>
            <a:bodyPr wrap="square" rtlCol="0">
              <a:spAutoFit/>
            </a:bodyPr>
            <a:lstStyle/>
            <a:p>
              <a:pPr algn="ctr"/>
              <a:r>
                <a:rPr lang="en-US" dirty="0" smtClean="0">
                  <a:solidFill>
                    <a:srgbClr val="008000"/>
                  </a:solidFill>
                </a:rPr>
                <a:t>Peak </a:t>
              </a:r>
              <a:r>
                <a:rPr lang="en-US" i="1" dirty="0" smtClean="0">
                  <a:solidFill>
                    <a:srgbClr val="008000"/>
                  </a:solidFill>
                </a:rPr>
                <a:t>1</a:t>
              </a:r>
              <a:endParaRPr lang="en-US" i="1" dirty="0">
                <a:solidFill>
                  <a:srgbClr val="008000"/>
                </a:solidFill>
              </a:endParaRPr>
            </a:p>
          </p:txBody>
        </p:sp>
        <p:sp>
          <p:nvSpPr>
            <p:cNvPr id="47" name="TextBox 46"/>
            <p:cNvSpPr txBox="1"/>
            <p:nvPr/>
          </p:nvSpPr>
          <p:spPr>
            <a:xfrm>
              <a:off x="3244773" y="1572488"/>
              <a:ext cx="740363" cy="646331"/>
            </a:xfrm>
            <a:prstGeom prst="rect">
              <a:avLst/>
            </a:prstGeom>
            <a:noFill/>
          </p:spPr>
          <p:txBody>
            <a:bodyPr wrap="square" rtlCol="0">
              <a:spAutoFit/>
            </a:bodyPr>
            <a:lstStyle/>
            <a:p>
              <a:pPr algn="ctr"/>
              <a:r>
                <a:rPr lang="en-US" dirty="0" smtClean="0">
                  <a:solidFill>
                    <a:srgbClr val="008000"/>
                  </a:solidFill>
                </a:rPr>
                <a:t>Peak </a:t>
              </a:r>
              <a:r>
                <a:rPr lang="en-US" i="1" dirty="0" smtClean="0">
                  <a:solidFill>
                    <a:srgbClr val="008000"/>
                  </a:solidFill>
                </a:rPr>
                <a:t>2</a:t>
              </a:r>
              <a:endParaRPr lang="en-US" i="1" dirty="0">
                <a:solidFill>
                  <a:srgbClr val="008000"/>
                </a:solidFill>
              </a:endParaRPr>
            </a:p>
          </p:txBody>
        </p:sp>
      </p:grpSp>
      <p:cxnSp>
        <p:nvCxnSpPr>
          <p:cNvPr id="12" name="Straight Connector 11"/>
          <p:cNvCxnSpPr>
            <a:stCxn id="41" idx="3"/>
          </p:cNvCxnSpPr>
          <p:nvPr/>
        </p:nvCxnSpPr>
        <p:spPr>
          <a:xfrm>
            <a:off x="955569" y="3658642"/>
            <a:ext cx="1654834" cy="1389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547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594" name="Picture 2" descr="http://upload.wikimedia.org/wikipedia/commons/thumb/8/8c/Standard_deviation_diagram.svg/2000px-Standard_deviation_diagram.svg.png"/>
          <p:cNvPicPr>
            <a:picLocks noChangeAspect="1" noChangeArrowheads="1"/>
          </p:cNvPicPr>
          <p:nvPr/>
        </p:nvPicPr>
        <p:blipFill>
          <a:blip r:embed="rId3" cstate="print"/>
          <a:srcRect/>
          <a:stretch>
            <a:fillRect/>
          </a:stretch>
        </p:blipFill>
        <p:spPr bwMode="auto">
          <a:xfrm>
            <a:off x="680266" y="1585595"/>
            <a:ext cx="8228330" cy="4114165"/>
          </a:xfrm>
          <a:prstGeom prst="rect">
            <a:avLst/>
          </a:prstGeom>
          <a:noFill/>
        </p:spPr>
      </p:pic>
      <p:sp>
        <p:nvSpPr>
          <p:cNvPr id="6" name="TextBox 5"/>
          <p:cNvSpPr txBox="1"/>
          <p:nvPr/>
        </p:nvSpPr>
        <p:spPr>
          <a:xfrm>
            <a:off x="1995505" y="5841408"/>
            <a:ext cx="6144435" cy="830997"/>
          </a:xfrm>
          <a:prstGeom prst="rect">
            <a:avLst/>
          </a:prstGeom>
          <a:noFill/>
        </p:spPr>
        <p:txBody>
          <a:bodyPr wrap="square" rtlCol="0">
            <a:spAutoFit/>
          </a:bodyPr>
          <a:lstStyle/>
          <a:p>
            <a:pPr algn="ctr"/>
            <a:r>
              <a:rPr lang="en-US" sz="2400" b="1" dirty="0" smtClean="0">
                <a:solidFill>
                  <a:schemeClr val="bg1">
                    <a:lumMod val="50000"/>
                  </a:schemeClr>
                </a:solidFill>
              </a:rPr>
              <a:t>99.7 % of values fall within 3 standard deviations (</a:t>
            </a:r>
            <a:r>
              <a:rPr lang="el-GR" sz="2400" b="1" i="1" dirty="0" smtClean="0">
                <a:solidFill>
                  <a:schemeClr val="bg1">
                    <a:lumMod val="50000"/>
                  </a:schemeClr>
                </a:solidFill>
              </a:rPr>
              <a:t>σ</a:t>
            </a:r>
            <a:r>
              <a:rPr lang="en-US" sz="2400" b="1" dirty="0" smtClean="0">
                <a:solidFill>
                  <a:schemeClr val="bg1">
                    <a:lumMod val="50000"/>
                  </a:schemeClr>
                </a:solidFill>
              </a:rPr>
              <a:t>) of the mean (</a:t>
            </a:r>
            <a:r>
              <a:rPr lang="el-GR" sz="2400" b="1" i="1" dirty="0" smtClean="0">
                <a:solidFill>
                  <a:schemeClr val="bg1">
                    <a:lumMod val="50000"/>
                  </a:schemeClr>
                </a:solidFill>
              </a:rPr>
              <a:t>μ</a:t>
            </a:r>
            <a:r>
              <a:rPr lang="en-US" sz="2400" b="1" dirty="0" smtClean="0">
                <a:solidFill>
                  <a:schemeClr val="bg1">
                    <a:lumMod val="50000"/>
                  </a:schemeClr>
                </a:solidFill>
              </a:rPr>
              <a:t>)</a:t>
            </a:r>
            <a:endParaRPr lang="en-US" sz="2400" b="1" dirty="0">
              <a:solidFill>
                <a:schemeClr val="bg1">
                  <a:lumMod val="50000"/>
                </a:schemeClr>
              </a:solidFill>
            </a:endParaRPr>
          </a:p>
        </p:txBody>
      </p:sp>
      <p:cxnSp>
        <p:nvCxnSpPr>
          <p:cNvPr id="8" name="Straight Arrow Connector 7"/>
          <p:cNvCxnSpPr/>
          <p:nvPr/>
        </p:nvCxnSpPr>
        <p:spPr>
          <a:xfrm flipV="1">
            <a:off x="2223241" y="5766179"/>
            <a:ext cx="5670511" cy="7092"/>
          </a:xfrm>
          <a:prstGeom prst="straightConnector1">
            <a:avLst/>
          </a:prstGeom>
          <a:ln w="38100">
            <a:solidFill>
              <a:schemeClr val="bg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510122" y="3204128"/>
            <a:ext cx="1864613" cy="523220"/>
          </a:xfrm>
          <a:prstGeom prst="rect">
            <a:avLst/>
          </a:prstGeom>
          <a:noFill/>
        </p:spPr>
        <p:txBody>
          <a:bodyPr wrap="none" rtlCol="0">
            <a:spAutoFit/>
          </a:bodyPr>
          <a:lstStyle/>
          <a:p>
            <a:r>
              <a:rPr lang="en-US" sz="2800" dirty="0" smtClean="0"/>
              <a:t>Probability</a:t>
            </a:r>
            <a:endParaRPr lang="en-US" sz="2800" dirty="0"/>
          </a:p>
        </p:txBody>
      </p:sp>
      <p:sp>
        <p:nvSpPr>
          <p:cNvPr id="17" name="Rectangle 16"/>
          <p:cNvSpPr/>
          <p:nvPr/>
        </p:nvSpPr>
        <p:spPr>
          <a:xfrm>
            <a:off x="3155575" y="1631575"/>
            <a:ext cx="3783107" cy="10765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5074024" y="5504329"/>
            <a:ext cx="0" cy="251012"/>
          </a:xfrm>
          <a:prstGeom prst="straightConnector1">
            <a:avLst/>
          </a:prstGeom>
          <a:ln w="3810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27295" y="1219198"/>
            <a:ext cx="3632726" cy="369332"/>
          </a:xfrm>
          <a:prstGeom prst="rect">
            <a:avLst/>
          </a:prstGeom>
          <a:noFill/>
        </p:spPr>
        <p:txBody>
          <a:bodyPr wrap="none" rtlCol="0">
            <a:spAutoFit/>
          </a:bodyPr>
          <a:lstStyle/>
          <a:p>
            <a:r>
              <a:rPr lang="en-US" b="1" dirty="0" smtClean="0"/>
              <a:t>95 % confidence interval ( ±2 </a:t>
            </a:r>
            <a:r>
              <a:rPr lang="el-GR" b="1" i="1" dirty="0" smtClean="0"/>
              <a:t>σ</a:t>
            </a:r>
            <a:r>
              <a:rPr lang="en-US" b="1" dirty="0" smtClean="0"/>
              <a:t>)</a:t>
            </a:r>
            <a:endParaRPr lang="en-US" b="1" dirty="0"/>
          </a:p>
        </p:txBody>
      </p:sp>
    </p:spTree>
    <p:extLst>
      <p:ext uri="{BB962C8B-B14F-4D97-AF65-F5344CB8AC3E}">
        <p14:creationId xmlns:p14="http://schemas.microsoft.com/office/powerpoint/2010/main" val="3411952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23811" y="980080"/>
            <a:ext cx="8165400" cy="5558476"/>
            <a:chOff x="723811" y="743590"/>
            <a:chExt cx="8165400" cy="5558476"/>
          </a:xfrm>
        </p:grpSpPr>
        <p:grpSp>
          <p:nvGrpSpPr>
            <p:cNvPr id="2" name="Group 11"/>
            <p:cNvGrpSpPr/>
            <p:nvPr/>
          </p:nvGrpSpPr>
          <p:grpSpPr>
            <a:xfrm>
              <a:off x="5741540" y="743590"/>
              <a:ext cx="1497460" cy="4267200"/>
              <a:chOff x="2057400" y="3861786"/>
              <a:chExt cx="3665771" cy="2767614"/>
            </a:xfrm>
          </p:grpSpPr>
          <p:sp>
            <p:nvSpPr>
              <p:cNvPr id="15" name="Freeform 14"/>
              <p:cNvSpPr>
                <a:spLocks/>
              </p:cNvSpPr>
              <p:nvPr/>
            </p:nvSpPr>
            <p:spPr bwMode="auto">
              <a:xfrm>
                <a:off x="22860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6" name="Freeform 15"/>
              <p:cNvSpPr>
                <a:spLocks/>
              </p:cNvSpPr>
              <p:nvPr/>
            </p:nvSpPr>
            <p:spPr bwMode="auto">
              <a:xfrm>
                <a:off x="2819400" y="4190260"/>
                <a:ext cx="228600" cy="2439140"/>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17" name="Freeform 16"/>
              <p:cNvSpPr>
                <a:spLocks/>
              </p:cNvSpPr>
              <p:nvPr/>
            </p:nvSpPr>
            <p:spPr bwMode="auto">
              <a:xfrm>
                <a:off x="3048000" y="5943600"/>
                <a:ext cx="784225" cy="6096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8" name="Freeform 17"/>
              <p:cNvSpPr>
                <a:spLocks/>
              </p:cNvSpPr>
              <p:nvPr/>
            </p:nvSpPr>
            <p:spPr bwMode="auto">
              <a:xfrm>
                <a:off x="3962400" y="5992813"/>
                <a:ext cx="78422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solidFill>
                    <a:schemeClr val="bg1">
                      <a:lumMod val="85000"/>
                    </a:schemeClr>
                  </a:solidFill>
                </a:endParaRPr>
              </a:p>
            </p:txBody>
          </p:sp>
          <p:sp>
            <p:nvSpPr>
              <p:cNvPr id="19" name="Freeform 18"/>
              <p:cNvSpPr>
                <a:spLocks/>
              </p:cNvSpPr>
              <p:nvPr/>
            </p:nvSpPr>
            <p:spPr bwMode="auto">
              <a:xfrm>
                <a:off x="4724400" y="3861786"/>
                <a:ext cx="304800" cy="2767614"/>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20" name="Freeform 19"/>
              <p:cNvSpPr>
                <a:spLocks/>
              </p:cNvSpPr>
              <p:nvPr/>
            </p:nvSpPr>
            <p:spPr bwMode="auto">
              <a:xfrm>
                <a:off x="4938946"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21" name="Freeform 3"/>
              <p:cNvSpPr>
                <a:spLocks/>
              </p:cNvSpPr>
              <p:nvPr/>
            </p:nvSpPr>
            <p:spPr bwMode="auto">
              <a:xfrm>
                <a:off x="20574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22" name="Freeform 6"/>
              <p:cNvSpPr>
                <a:spLocks/>
              </p:cNvSpPr>
              <p:nvPr/>
            </p:nvSpPr>
            <p:spPr bwMode="auto">
              <a:xfrm>
                <a:off x="3559175"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grpSp>
        <p:sp>
          <p:nvSpPr>
            <p:cNvPr id="24" name="TextBox 23"/>
            <p:cNvSpPr txBox="1"/>
            <p:nvPr/>
          </p:nvSpPr>
          <p:spPr>
            <a:xfrm>
              <a:off x="5943600" y="5655735"/>
              <a:ext cx="1210588" cy="646331"/>
            </a:xfrm>
            <a:prstGeom prst="rect">
              <a:avLst/>
            </a:prstGeom>
            <a:noFill/>
          </p:spPr>
          <p:txBody>
            <a:bodyPr wrap="none" rtlCol="0">
              <a:spAutoFit/>
            </a:bodyPr>
            <a:lstStyle/>
            <a:p>
              <a:r>
                <a:rPr lang="en-US" sz="3600" b="1" dirty="0" smtClean="0">
                  <a:solidFill>
                    <a:srgbClr val="0000FF"/>
                  </a:solidFill>
                </a:rPr>
                <a:t>3500</a:t>
              </a:r>
              <a:endParaRPr lang="en-US" sz="3600" b="1" dirty="0">
                <a:solidFill>
                  <a:srgbClr val="0000FF"/>
                </a:solidFill>
              </a:endParaRPr>
            </a:p>
          </p:txBody>
        </p:sp>
        <p:grpSp>
          <p:nvGrpSpPr>
            <p:cNvPr id="3" name="Group 55"/>
            <p:cNvGrpSpPr/>
            <p:nvPr/>
          </p:nvGrpSpPr>
          <p:grpSpPr>
            <a:xfrm>
              <a:off x="4038600" y="3486790"/>
              <a:ext cx="1524000" cy="1981200"/>
              <a:chOff x="4038600" y="4038600"/>
              <a:chExt cx="1524000" cy="1981200"/>
            </a:xfrm>
          </p:grpSpPr>
          <p:sp>
            <p:nvSpPr>
              <p:cNvPr id="29" name="TextBox 28"/>
              <p:cNvSpPr txBox="1"/>
              <p:nvPr/>
            </p:nvSpPr>
            <p:spPr>
              <a:xfrm>
                <a:off x="4038600" y="5100935"/>
                <a:ext cx="1023037" cy="461665"/>
              </a:xfrm>
              <a:prstGeom prst="rect">
                <a:avLst/>
              </a:prstGeom>
              <a:noFill/>
            </p:spPr>
            <p:txBody>
              <a:bodyPr wrap="none" rtlCol="0">
                <a:spAutoFit/>
              </a:bodyPr>
              <a:lstStyle/>
              <a:p>
                <a:r>
                  <a:rPr lang="en-US" sz="2400" b="1" dirty="0" smtClean="0">
                    <a:solidFill>
                      <a:srgbClr val="FF0000"/>
                    </a:solidFill>
                  </a:rPr>
                  <a:t>Noise</a:t>
                </a:r>
                <a:endParaRPr lang="en-US" sz="2400" b="1" dirty="0">
                  <a:solidFill>
                    <a:srgbClr val="FF0000"/>
                  </a:solidFill>
                </a:endParaRPr>
              </a:p>
            </p:txBody>
          </p:sp>
          <p:sp>
            <p:nvSpPr>
              <p:cNvPr id="32" name="Rectangle 31"/>
              <p:cNvSpPr/>
              <p:nvPr/>
            </p:nvSpPr>
            <p:spPr>
              <a:xfrm>
                <a:off x="5410200" y="525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10200" y="50292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10200" y="48006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10200" y="45720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5486400" y="4038600"/>
                <a:ext cx="0" cy="5334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486400" y="5486400"/>
                <a:ext cx="0" cy="53340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56"/>
            <p:cNvGrpSpPr/>
            <p:nvPr/>
          </p:nvGrpSpPr>
          <p:grpSpPr>
            <a:xfrm>
              <a:off x="723811" y="2789432"/>
              <a:ext cx="2933789" cy="3512634"/>
              <a:chOff x="723811" y="3341242"/>
              <a:chExt cx="2933789" cy="3512634"/>
            </a:xfrm>
          </p:grpSpPr>
          <p:grpSp>
            <p:nvGrpSpPr>
              <p:cNvPr id="14" name="Group 11"/>
              <p:cNvGrpSpPr/>
              <p:nvPr/>
            </p:nvGrpSpPr>
            <p:grpSpPr>
              <a:xfrm>
                <a:off x="1828800" y="4302026"/>
                <a:ext cx="1497460" cy="1184374"/>
                <a:chOff x="2057400" y="3861786"/>
                <a:chExt cx="3665771" cy="2767614"/>
              </a:xfrm>
            </p:grpSpPr>
            <p:sp>
              <p:nvSpPr>
                <p:cNvPr id="6" name="Freeform 5"/>
                <p:cNvSpPr>
                  <a:spLocks/>
                </p:cNvSpPr>
                <p:nvPr/>
              </p:nvSpPr>
              <p:spPr bwMode="auto">
                <a:xfrm>
                  <a:off x="22860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7" name="Freeform 6"/>
                <p:cNvSpPr>
                  <a:spLocks/>
                </p:cNvSpPr>
                <p:nvPr/>
              </p:nvSpPr>
              <p:spPr bwMode="auto">
                <a:xfrm>
                  <a:off x="2819400" y="4190260"/>
                  <a:ext cx="228600" cy="2439140"/>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8" name="Freeform 7"/>
                <p:cNvSpPr>
                  <a:spLocks/>
                </p:cNvSpPr>
                <p:nvPr/>
              </p:nvSpPr>
              <p:spPr bwMode="auto">
                <a:xfrm>
                  <a:off x="3048000" y="5943600"/>
                  <a:ext cx="784225" cy="6096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9" name="Freeform 8"/>
                <p:cNvSpPr>
                  <a:spLocks/>
                </p:cNvSpPr>
                <p:nvPr/>
              </p:nvSpPr>
              <p:spPr bwMode="auto">
                <a:xfrm>
                  <a:off x="3962400" y="5992813"/>
                  <a:ext cx="78422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solidFill>
                      <a:schemeClr val="bg1">
                        <a:lumMod val="85000"/>
                      </a:schemeClr>
                    </a:solidFill>
                  </a:endParaRPr>
                </a:p>
              </p:txBody>
            </p:sp>
            <p:sp>
              <p:nvSpPr>
                <p:cNvPr id="10" name="Freeform 9"/>
                <p:cNvSpPr>
                  <a:spLocks/>
                </p:cNvSpPr>
                <p:nvPr/>
              </p:nvSpPr>
              <p:spPr bwMode="auto">
                <a:xfrm>
                  <a:off x="4724400" y="3861786"/>
                  <a:ext cx="304800" cy="2767614"/>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bg1">
                      <a:lumMod val="50000"/>
                    </a:schemeClr>
                  </a:solidFill>
                  <a:round/>
                  <a:headEnd/>
                  <a:tailEnd/>
                </a:ln>
              </p:spPr>
              <p:txBody>
                <a:bodyPr/>
                <a:lstStyle/>
                <a:p>
                  <a:endParaRPr lang="en-US"/>
                </a:p>
              </p:txBody>
            </p:sp>
            <p:sp>
              <p:nvSpPr>
                <p:cNvPr id="11" name="Freeform 10"/>
                <p:cNvSpPr>
                  <a:spLocks/>
                </p:cNvSpPr>
                <p:nvPr/>
              </p:nvSpPr>
              <p:spPr bwMode="auto">
                <a:xfrm>
                  <a:off x="4938946"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2" name="Freeform 3"/>
                <p:cNvSpPr>
                  <a:spLocks/>
                </p:cNvSpPr>
                <p:nvPr/>
              </p:nvSpPr>
              <p:spPr bwMode="auto">
                <a:xfrm>
                  <a:off x="2057400" y="60198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sp>
              <p:nvSpPr>
                <p:cNvPr id="13" name="Freeform 6"/>
                <p:cNvSpPr>
                  <a:spLocks/>
                </p:cNvSpPr>
                <p:nvPr/>
              </p:nvSpPr>
              <p:spPr bwMode="auto">
                <a:xfrm>
                  <a:off x="3559175" y="60960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bg1">
                      <a:lumMod val="50000"/>
                    </a:schemeClr>
                  </a:solidFill>
                  <a:round/>
                  <a:headEnd/>
                  <a:tailEnd/>
                </a:ln>
              </p:spPr>
              <p:txBody>
                <a:bodyPr/>
                <a:lstStyle/>
                <a:p>
                  <a:endParaRPr lang="en-US"/>
                </a:p>
              </p:txBody>
            </p:sp>
          </p:grpSp>
          <p:sp>
            <p:nvSpPr>
              <p:cNvPr id="23" name="TextBox 22"/>
              <p:cNvSpPr txBox="1"/>
              <p:nvPr/>
            </p:nvSpPr>
            <p:spPr>
              <a:xfrm>
                <a:off x="1981200" y="6207545"/>
                <a:ext cx="1210588" cy="646331"/>
              </a:xfrm>
              <a:prstGeom prst="rect">
                <a:avLst/>
              </a:prstGeom>
              <a:noFill/>
            </p:spPr>
            <p:txBody>
              <a:bodyPr wrap="none" rtlCol="0">
                <a:spAutoFit/>
              </a:bodyPr>
              <a:lstStyle/>
              <a:p>
                <a:r>
                  <a:rPr lang="en-US" sz="3600" b="1" dirty="0" smtClean="0">
                    <a:solidFill>
                      <a:srgbClr val="0000FF"/>
                    </a:solidFill>
                  </a:rPr>
                  <a:t>3130</a:t>
                </a:r>
                <a:endParaRPr lang="en-US" sz="3600" b="1" dirty="0">
                  <a:solidFill>
                    <a:srgbClr val="0000FF"/>
                  </a:solidFill>
                </a:endParaRPr>
              </a:p>
            </p:txBody>
          </p:sp>
          <p:sp>
            <p:nvSpPr>
              <p:cNvPr id="30" name="TextBox 29"/>
              <p:cNvSpPr txBox="1"/>
              <p:nvPr/>
            </p:nvSpPr>
            <p:spPr>
              <a:xfrm>
                <a:off x="723811" y="3341242"/>
                <a:ext cx="1279517" cy="830997"/>
              </a:xfrm>
              <a:prstGeom prst="rect">
                <a:avLst/>
              </a:prstGeom>
              <a:noFill/>
            </p:spPr>
            <p:txBody>
              <a:bodyPr wrap="none" rtlCol="0">
                <a:spAutoFit/>
              </a:bodyPr>
              <a:lstStyle/>
              <a:p>
                <a:pPr algn="ctr"/>
                <a:r>
                  <a:rPr lang="en-US" sz="2800" b="1" dirty="0" smtClean="0">
                    <a:solidFill>
                      <a:srgbClr val="008000"/>
                    </a:solidFill>
                  </a:rPr>
                  <a:t>Signal</a:t>
                </a:r>
              </a:p>
              <a:p>
                <a:pPr algn="ctr"/>
                <a:r>
                  <a:rPr lang="en-US" sz="2000" b="1" dirty="0" smtClean="0">
                    <a:solidFill>
                      <a:srgbClr val="008000"/>
                    </a:solidFill>
                  </a:rPr>
                  <a:t>(1x level)</a:t>
                </a:r>
                <a:endParaRPr lang="en-US" sz="2000" b="1" dirty="0">
                  <a:solidFill>
                    <a:srgbClr val="008000"/>
                  </a:solidFill>
                </a:endParaRPr>
              </a:p>
            </p:txBody>
          </p:sp>
          <p:sp>
            <p:nvSpPr>
              <p:cNvPr id="31" name="Rectangle 30"/>
              <p:cNvSpPr/>
              <p:nvPr/>
            </p:nvSpPr>
            <p:spPr>
              <a:xfrm>
                <a:off x="3505200" y="5257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1" idx="0"/>
              </p:cNvCxnSpPr>
              <p:nvPr/>
            </p:nvCxnSpPr>
            <p:spPr>
              <a:xfrm>
                <a:off x="3581400" y="4724400"/>
                <a:ext cx="0" cy="533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81400" y="5486400"/>
                <a:ext cx="0" cy="5334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371600" y="4419600"/>
                <a:ext cx="0" cy="1066800"/>
              </a:xfrm>
              <a:prstGeom prst="straightConnector1">
                <a:avLst/>
              </a:prstGeom>
              <a:ln w="5715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4400" y="4419600"/>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14400" y="5486400"/>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54"/>
            <p:cNvGrpSpPr/>
            <p:nvPr/>
          </p:nvGrpSpPr>
          <p:grpSpPr>
            <a:xfrm>
              <a:off x="5943600" y="1200790"/>
              <a:ext cx="2945611" cy="3733800"/>
              <a:chOff x="5943600" y="1752600"/>
              <a:chExt cx="2945611" cy="3733800"/>
            </a:xfrm>
          </p:grpSpPr>
          <p:cxnSp>
            <p:nvCxnSpPr>
              <p:cNvPr id="43" name="Straight Arrow Connector 42"/>
              <p:cNvCxnSpPr/>
              <p:nvPr/>
            </p:nvCxnSpPr>
            <p:spPr>
              <a:xfrm>
                <a:off x="7543800" y="1752600"/>
                <a:ext cx="0" cy="3733800"/>
              </a:xfrm>
              <a:prstGeom prst="straightConnector1">
                <a:avLst/>
              </a:prstGeom>
              <a:ln w="5715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1752600"/>
                <a:ext cx="2057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53200" y="5486400"/>
                <a:ext cx="1447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609694" y="2971800"/>
                <a:ext cx="1279517" cy="830997"/>
              </a:xfrm>
              <a:prstGeom prst="rect">
                <a:avLst/>
              </a:prstGeom>
              <a:noFill/>
            </p:spPr>
            <p:txBody>
              <a:bodyPr wrap="none" rtlCol="0">
                <a:spAutoFit/>
              </a:bodyPr>
              <a:lstStyle/>
              <a:p>
                <a:pPr algn="ctr"/>
                <a:r>
                  <a:rPr lang="en-US" sz="2800" b="1" dirty="0" smtClean="0">
                    <a:solidFill>
                      <a:srgbClr val="008000"/>
                    </a:solidFill>
                  </a:rPr>
                  <a:t>Signal</a:t>
                </a:r>
              </a:p>
              <a:p>
                <a:pPr algn="ctr"/>
                <a:r>
                  <a:rPr lang="en-US" sz="2000" b="1" dirty="0" smtClean="0">
                    <a:solidFill>
                      <a:srgbClr val="008000"/>
                    </a:solidFill>
                  </a:rPr>
                  <a:t>(4x level)</a:t>
                </a:r>
              </a:p>
            </p:txBody>
          </p:sp>
        </p:grpSp>
      </p:grpSp>
      <p:sp>
        <p:nvSpPr>
          <p:cNvPr id="27" name="TextBox 26"/>
          <p:cNvSpPr txBox="1"/>
          <p:nvPr/>
        </p:nvSpPr>
        <p:spPr>
          <a:xfrm>
            <a:off x="1119936" y="170977"/>
            <a:ext cx="3011802" cy="954107"/>
          </a:xfrm>
          <a:prstGeom prst="rect">
            <a:avLst/>
          </a:prstGeom>
          <a:noFill/>
        </p:spPr>
        <p:txBody>
          <a:bodyPr wrap="square" rtlCol="0">
            <a:spAutoFit/>
          </a:bodyPr>
          <a:lstStyle/>
          <a:p>
            <a:pPr algn="ctr"/>
            <a:r>
              <a:rPr lang="en-US" sz="2800" b="1" dirty="0" smtClean="0"/>
              <a:t>1x</a:t>
            </a:r>
            <a:r>
              <a:rPr lang="en-US" sz="2800" dirty="0" smtClean="0"/>
              <a:t> relative signal RFU scaling</a:t>
            </a:r>
            <a:endParaRPr lang="en-US" sz="2800" dirty="0"/>
          </a:p>
        </p:txBody>
      </p:sp>
      <p:sp>
        <p:nvSpPr>
          <p:cNvPr id="50" name="TextBox 49"/>
          <p:cNvSpPr txBox="1"/>
          <p:nvPr/>
        </p:nvSpPr>
        <p:spPr>
          <a:xfrm>
            <a:off x="5603493" y="170977"/>
            <a:ext cx="2952834" cy="954107"/>
          </a:xfrm>
          <a:prstGeom prst="rect">
            <a:avLst/>
          </a:prstGeom>
          <a:noFill/>
        </p:spPr>
        <p:txBody>
          <a:bodyPr wrap="square" rtlCol="0">
            <a:spAutoFit/>
          </a:bodyPr>
          <a:lstStyle/>
          <a:p>
            <a:pPr algn="ctr"/>
            <a:r>
              <a:rPr lang="en-US" sz="2800" b="1" dirty="0" smtClean="0"/>
              <a:t>4x</a:t>
            </a:r>
            <a:r>
              <a:rPr lang="en-US" sz="2800" dirty="0" smtClean="0"/>
              <a:t> relative signal RFU scaling</a:t>
            </a:r>
            <a:endParaRPr lang="en-US" sz="2800" dirty="0"/>
          </a:p>
        </p:txBody>
      </p:sp>
    </p:spTree>
    <p:custDataLst>
      <p:tags r:id="rId1"/>
    </p:custDataLst>
    <p:extLst>
      <p:ext uri="{BB962C8B-B14F-4D97-AF65-F5344CB8AC3E}">
        <p14:creationId xmlns:p14="http://schemas.microsoft.com/office/powerpoint/2010/main" val="3679851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9" name="Group 10"/>
          <p:cNvGrpSpPr>
            <a:grpSpLocks/>
          </p:cNvGrpSpPr>
          <p:nvPr/>
        </p:nvGrpSpPr>
        <p:grpSpPr bwMode="auto">
          <a:xfrm>
            <a:off x="76200" y="1329840"/>
            <a:ext cx="8915400" cy="4343400"/>
            <a:chOff x="76200" y="2133600"/>
            <a:chExt cx="8915400" cy="4343400"/>
          </a:xfrm>
        </p:grpSpPr>
        <p:pic>
          <p:nvPicPr>
            <p:cNvPr id="31756" name="Picture 2"/>
            <p:cNvPicPr>
              <a:picLocks noChangeAspect="1" noChangeArrowheads="1"/>
            </p:cNvPicPr>
            <p:nvPr/>
          </p:nvPicPr>
          <p:blipFill>
            <a:blip r:embed="rId4" cstate="print"/>
            <a:srcRect l="346" t="13715" r="1430" b="7048"/>
            <a:stretch>
              <a:fillRect/>
            </a:stretch>
          </p:blipFill>
          <p:spPr bwMode="auto">
            <a:xfrm>
              <a:off x="76200" y="2133600"/>
              <a:ext cx="8915400" cy="4343400"/>
            </a:xfrm>
            <a:prstGeom prst="rect">
              <a:avLst/>
            </a:prstGeom>
            <a:noFill/>
            <a:ln w="9525">
              <a:noFill/>
              <a:miter lim="800000"/>
              <a:headEnd/>
              <a:tailEnd/>
            </a:ln>
          </p:spPr>
        </p:pic>
        <p:sp>
          <p:nvSpPr>
            <p:cNvPr id="13" name="TextBox 12"/>
            <p:cNvSpPr txBox="1"/>
            <p:nvPr/>
          </p:nvSpPr>
          <p:spPr>
            <a:xfrm>
              <a:off x="152400" y="2400300"/>
              <a:ext cx="365125" cy="800100"/>
            </a:xfrm>
            <a:prstGeom prst="rect">
              <a:avLst/>
            </a:prstGeom>
            <a:solidFill>
              <a:schemeClr val="bg1"/>
            </a:solidFill>
          </p:spPr>
          <p:txBody>
            <a:bodyPr>
              <a:spAutoFit/>
            </a:bodyPr>
            <a:lstStyle/>
            <a:p>
              <a:pPr algn="r">
                <a:defRPr/>
              </a:pPr>
              <a:r>
                <a:rPr lang="en-US" sz="1150" dirty="0"/>
                <a:t>15</a:t>
              </a:r>
            </a:p>
            <a:p>
              <a:pPr algn="r">
                <a:defRPr/>
              </a:pPr>
              <a:endParaRPr lang="en-US" sz="1150" dirty="0"/>
            </a:p>
            <a:p>
              <a:pPr algn="r">
                <a:defRPr/>
              </a:pPr>
              <a:endParaRPr lang="en-US" sz="1150" dirty="0"/>
            </a:p>
            <a:p>
              <a:pPr algn="r">
                <a:defRPr/>
              </a:pPr>
              <a:r>
                <a:rPr lang="en-US" sz="1150" dirty="0"/>
                <a:t>0</a:t>
              </a:r>
            </a:p>
          </p:txBody>
        </p:sp>
        <p:sp>
          <p:nvSpPr>
            <p:cNvPr id="8" name="TextBox 7"/>
            <p:cNvSpPr txBox="1"/>
            <p:nvPr/>
          </p:nvSpPr>
          <p:spPr>
            <a:xfrm>
              <a:off x="152400" y="3467100"/>
              <a:ext cx="365125" cy="800100"/>
            </a:xfrm>
            <a:prstGeom prst="rect">
              <a:avLst/>
            </a:prstGeom>
            <a:solidFill>
              <a:schemeClr val="bg1"/>
            </a:solidFill>
          </p:spPr>
          <p:txBody>
            <a:bodyPr>
              <a:spAutoFit/>
            </a:bodyPr>
            <a:lstStyle/>
            <a:p>
              <a:pPr algn="r">
                <a:defRPr/>
              </a:pPr>
              <a:r>
                <a:rPr lang="en-US" sz="1150" dirty="0"/>
                <a:t>15</a:t>
              </a:r>
            </a:p>
            <a:p>
              <a:pPr algn="r">
                <a:defRPr/>
              </a:pPr>
              <a:endParaRPr lang="en-US" sz="1150" dirty="0"/>
            </a:p>
            <a:p>
              <a:pPr algn="r">
                <a:defRPr/>
              </a:pPr>
              <a:endParaRPr lang="en-US" sz="1150" dirty="0"/>
            </a:p>
            <a:p>
              <a:pPr algn="r">
                <a:defRPr/>
              </a:pPr>
              <a:r>
                <a:rPr lang="en-US" sz="1150" dirty="0"/>
                <a:t>0</a:t>
              </a:r>
            </a:p>
          </p:txBody>
        </p:sp>
        <p:sp>
          <p:nvSpPr>
            <p:cNvPr id="9" name="TextBox 8"/>
            <p:cNvSpPr txBox="1"/>
            <p:nvPr/>
          </p:nvSpPr>
          <p:spPr>
            <a:xfrm>
              <a:off x="152400" y="4533900"/>
              <a:ext cx="365125" cy="800100"/>
            </a:xfrm>
            <a:prstGeom prst="rect">
              <a:avLst/>
            </a:prstGeom>
            <a:solidFill>
              <a:schemeClr val="bg1"/>
            </a:solidFill>
          </p:spPr>
          <p:txBody>
            <a:bodyPr>
              <a:spAutoFit/>
            </a:bodyPr>
            <a:lstStyle/>
            <a:p>
              <a:pPr algn="r">
                <a:defRPr/>
              </a:pPr>
              <a:r>
                <a:rPr lang="en-US" sz="1150" dirty="0"/>
                <a:t>15</a:t>
              </a:r>
            </a:p>
            <a:p>
              <a:pPr algn="r">
                <a:defRPr/>
              </a:pPr>
              <a:endParaRPr lang="en-US" sz="1150" dirty="0"/>
            </a:p>
            <a:p>
              <a:pPr algn="r">
                <a:defRPr/>
              </a:pPr>
              <a:endParaRPr lang="en-US" sz="1150" dirty="0"/>
            </a:p>
            <a:p>
              <a:pPr algn="r">
                <a:defRPr/>
              </a:pPr>
              <a:r>
                <a:rPr lang="en-US" sz="1150" dirty="0"/>
                <a:t>0</a:t>
              </a:r>
            </a:p>
          </p:txBody>
        </p:sp>
        <p:sp>
          <p:nvSpPr>
            <p:cNvPr id="10" name="TextBox 9"/>
            <p:cNvSpPr txBox="1"/>
            <p:nvPr/>
          </p:nvSpPr>
          <p:spPr>
            <a:xfrm>
              <a:off x="137652" y="5600700"/>
              <a:ext cx="365125" cy="800100"/>
            </a:xfrm>
            <a:prstGeom prst="rect">
              <a:avLst/>
            </a:prstGeom>
            <a:solidFill>
              <a:schemeClr val="bg1"/>
            </a:solidFill>
          </p:spPr>
          <p:txBody>
            <a:bodyPr>
              <a:spAutoFit/>
            </a:bodyPr>
            <a:lstStyle/>
            <a:p>
              <a:pPr algn="r">
                <a:defRPr/>
              </a:pPr>
              <a:r>
                <a:rPr lang="en-US" sz="1150" dirty="0"/>
                <a:t>15</a:t>
              </a:r>
            </a:p>
            <a:p>
              <a:pPr algn="r">
                <a:defRPr/>
              </a:pPr>
              <a:endParaRPr lang="en-US" sz="1150" dirty="0"/>
            </a:p>
            <a:p>
              <a:pPr algn="r">
                <a:defRPr/>
              </a:pPr>
              <a:endParaRPr lang="en-US" sz="1150" dirty="0"/>
            </a:p>
            <a:p>
              <a:pPr algn="r">
                <a:defRPr/>
              </a:pPr>
              <a:r>
                <a:rPr lang="en-US" sz="1150" dirty="0"/>
                <a:t>0</a:t>
              </a:r>
            </a:p>
          </p:txBody>
        </p:sp>
      </p:grpSp>
      <p:grpSp>
        <p:nvGrpSpPr>
          <p:cNvPr id="33" name="Group 32"/>
          <p:cNvGrpSpPr>
            <a:grpSpLocks/>
          </p:cNvGrpSpPr>
          <p:nvPr/>
        </p:nvGrpSpPr>
        <p:grpSpPr bwMode="auto">
          <a:xfrm>
            <a:off x="5029200" y="2244240"/>
            <a:ext cx="3962400" cy="2895600"/>
            <a:chOff x="4876800" y="3048000"/>
            <a:chExt cx="3962400" cy="2895600"/>
          </a:xfrm>
        </p:grpSpPr>
        <p:sp>
          <p:nvSpPr>
            <p:cNvPr id="18" name="Line Callout 2 (Border and Accent Bar) 17"/>
            <p:cNvSpPr/>
            <p:nvPr/>
          </p:nvSpPr>
          <p:spPr>
            <a:xfrm>
              <a:off x="6172200" y="4260850"/>
              <a:ext cx="2667000" cy="609600"/>
            </a:xfrm>
            <a:prstGeom prst="accentBorderCallout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Green and Blue channels seem ‘quieter’ than yellow and red</a:t>
              </a:r>
            </a:p>
          </p:txBody>
        </p:sp>
        <p:cxnSp>
          <p:nvCxnSpPr>
            <p:cNvPr id="20" name="Straight Connector 19"/>
            <p:cNvCxnSpPr/>
            <p:nvPr/>
          </p:nvCxnSpPr>
          <p:spPr>
            <a:xfrm rot="16200000" flipV="1">
              <a:off x="4762500" y="3390900"/>
              <a:ext cx="1295400" cy="6096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a:xfrm rot="10800000">
              <a:off x="5029200" y="4133850"/>
              <a:ext cx="685800" cy="2286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a:xfrm rot="5400000">
              <a:off x="4495800" y="4724400"/>
              <a:ext cx="1600200" cy="8382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grpSp>
      <p:sp>
        <p:nvSpPr>
          <p:cNvPr id="32" name="Line Callout 2 (Border and Accent Bar) 31"/>
          <p:cNvSpPr/>
          <p:nvPr/>
        </p:nvSpPr>
        <p:spPr>
          <a:xfrm>
            <a:off x="1676400" y="1558440"/>
            <a:ext cx="2667000" cy="457200"/>
          </a:xfrm>
          <a:prstGeom prst="accentBorderCallout2">
            <a:avLst>
              <a:gd name="adj1" fmla="val 18750"/>
              <a:gd name="adj2" fmla="val -8333"/>
              <a:gd name="adj3" fmla="val 18750"/>
              <a:gd name="adj4" fmla="val -16667"/>
              <a:gd name="adj5" fmla="val 146843"/>
              <a:gd name="adj6" fmla="val -4701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Baseline is never below 0 RFU</a:t>
            </a:r>
          </a:p>
          <a:p>
            <a:pPr algn="ctr">
              <a:defRPr/>
            </a:pPr>
            <a:r>
              <a:rPr lang="en-US" sz="1400" b="1" dirty="0">
                <a:solidFill>
                  <a:schemeClr val="tx1"/>
                </a:solidFill>
              </a:rPr>
              <a:t>Processed data!</a:t>
            </a:r>
          </a:p>
        </p:txBody>
      </p:sp>
    </p:spTree>
    <p:custDataLst>
      <p:tags r:id="rId1"/>
    </p:custDataLst>
    <p:extLst>
      <p:ext uri="{BB962C8B-B14F-4D97-AF65-F5344CB8AC3E}">
        <p14:creationId xmlns:p14="http://schemas.microsoft.com/office/powerpoint/2010/main" val="18732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latin typeface="Arial" charset="0"/>
                <a:cs typeface="Arial" charset="0"/>
              </a:rPr>
              <a:t>Chapter 3 – STR Alleles and Artifacts</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dirty="0" smtClean="0"/>
          </a:p>
        </p:txBody>
      </p:sp>
    </p:spTree>
    <p:custDataLst>
      <p:tags r:id="rId1"/>
    </p:custDataLst>
    <p:extLst>
      <p:ext uri="{BB962C8B-B14F-4D97-AF65-F5344CB8AC3E}">
        <p14:creationId xmlns:p14="http://schemas.microsoft.com/office/powerpoint/2010/main" val="2135559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flipH="1">
            <a:off x="2016125" y="2292350"/>
            <a:ext cx="17463" cy="811213"/>
          </a:xfrm>
          <a:prstGeom prst="line">
            <a:avLst/>
          </a:prstGeom>
          <a:noFill/>
          <a:ln w="76200">
            <a:solidFill>
              <a:srgbClr val="C0C0C0"/>
            </a:solidFill>
            <a:round/>
            <a:headEnd/>
            <a:tailEnd type="triangle" w="med" len="med"/>
          </a:ln>
          <a:effectLst/>
        </p:spPr>
        <p:txBody>
          <a:bodyPr/>
          <a:lstStyle/>
          <a:p>
            <a:endParaRPr lang="en-US" dirty="0"/>
          </a:p>
        </p:txBody>
      </p:sp>
      <p:grpSp>
        <p:nvGrpSpPr>
          <p:cNvPr id="2" name="Group 4"/>
          <p:cNvGrpSpPr>
            <a:grpSpLocks/>
          </p:cNvGrpSpPr>
          <p:nvPr/>
        </p:nvGrpSpPr>
        <p:grpSpPr bwMode="auto">
          <a:xfrm>
            <a:off x="1357313" y="1670050"/>
            <a:ext cx="1409700" cy="428625"/>
            <a:chOff x="737" y="709"/>
            <a:chExt cx="888" cy="270"/>
          </a:xfrm>
        </p:grpSpPr>
        <p:sp>
          <p:nvSpPr>
            <p:cNvPr id="71" name="Freeform 5"/>
            <p:cNvSpPr>
              <a:spLocks/>
            </p:cNvSpPr>
            <p:nvPr/>
          </p:nvSpPr>
          <p:spPr bwMode="auto">
            <a:xfrm>
              <a:off x="775" y="709"/>
              <a:ext cx="850" cy="270"/>
            </a:xfrm>
            <a:custGeom>
              <a:avLst/>
              <a:gdLst/>
              <a:ahLst/>
              <a:cxnLst>
                <a:cxn ang="0">
                  <a:pos x="0" y="217"/>
                </a:cxn>
                <a:cxn ang="0">
                  <a:pos x="49" y="217"/>
                </a:cxn>
                <a:cxn ang="0">
                  <a:pos x="56" y="7"/>
                </a:cxn>
                <a:cxn ang="0">
                  <a:pos x="64" y="219"/>
                </a:cxn>
                <a:cxn ang="0">
                  <a:pos x="233" y="219"/>
                </a:cxn>
                <a:cxn ang="0">
                  <a:pos x="243" y="11"/>
                </a:cxn>
                <a:cxn ang="0">
                  <a:pos x="253" y="222"/>
                </a:cxn>
                <a:cxn ang="0">
                  <a:pos x="377" y="222"/>
                </a:cxn>
                <a:cxn ang="0">
                  <a:pos x="388" y="12"/>
                </a:cxn>
                <a:cxn ang="0">
                  <a:pos x="403" y="222"/>
                </a:cxn>
                <a:cxn ang="0">
                  <a:pos x="626" y="222"/>
                </a:cxn>
                <a:cxn ang="0">
                  <a:pos x="644" y="0"/>
                </a:cxn>
                <a:cxn ang="0">
                  <a:pos x="650" y="222"/>
                </a:cxn>
                <a:cxn ang="0">
                  <a:pos x="712" y="222"/>
                </a:cxn>
                <a:cxn ang="0">
                  <a:pos x="714" y="218"/>
                </a:cxn>
                <a:cxn ang="0">
                  <a:pos x="722" y="4"/>
                </a:cxn>
                <a:cxn ang="0">
                  <a:pos x="736" y="220"/>
                </a:cxn>
                <a:cxn ang="0">
                  <a:pos x="850" y="220"/>
                </a:cxn>
              </a:cxnLst>
              <a:rect l="0" t="0" r="r" b="b"/>
              <a:pathLst>
                <a:path w="850" h="222">
                  <a:moveTo>
                    <a:pt x="0" y="217"/>
                  </a:moveTo>
                  <a:lnTo>
                    <a:pt x="49" y="217"/>
                  </a:lnTo>
                  <a:lnTo>
                    <a:pt x="56" y="7"/>
                  </a:lnTo>
                  <a:lnTo>
                    <a:pt x="64" y="219"/>
                  </a:lnTo>
                  <a:lnTo>
                    <a:pt x="233" y="219"/>
                  </a:lnTo>
                  <a:lnTo>
                    <a:pt x="243" y="11"/>
                  </a:lnTo>
                  <a:lnTo>
                    <a:pt x="253" y="222"/>
                  </a:lnTo>
                  <a:lnTo>
                    <a:pt x="377" y="222"/>
                  </a:lnTo>
                  <a:lnTo>
                    <a:pt x="388" y="12"/>
                  </a:lnTo>
                  <a:lnTo>
                    <a:pt x="403" y="222"/>
                  </a:lnTo>
                  <a:lnTo>
                    <a:pt x="626" y="222"/>
                  </a:lnTo>
                  <a:lnTo>
                    <a:pt x="644" y="0"/>
                  </a:lnTo>
                  <a:lnTo>
                    <a:pt x="650" y="222"/>
                  </a:lnTo>
                  <a:lnTo>
                    <a:pt x="712" y="222"/>
                  </a:lnTo>
                  <a:lnTo>
                    <a:pt x="714" y="218"/>
                  </a:lnTo>
                  <a:lnTo>
                    <a:pt x="722" y="4"/>
                  </a:lnTo>
                  <a:lnTo>
                    <a:pt x="736" y="220"/>
                  </a:lnTo>
                  <a:lnTo>
                    <a:pt x="850" y="220"/>
                  </a:lnTo>
                </a:path>
              </a:pathLst>
            </a:custGeom>
            <a:noFill/>
            <a:ln w="12700" cmpd="sng">
              <a:solidFill>
                <a:srgbClr val="FF9900"/>
              </a:solidFill>
              <a:round/>
              <a:headEnd/>
              <a:tailEnd/>
            </a:ln>
            <a:effectLst/>
          </p:spPr>
          <p:txBody>
            <a:bodyPr/>
            <a:lstStyle/>
            <a:p>
              <a:endParaRPr lang="en-US" dirty="0"/>
            </a:p>
          </p:txBody>
        </p:sp>
        <p:sp>
          <p:nvSpPr>
            <p:cNvPr id="72" name="Freeform 6"/>
            <p:cNvSpPr>
              <a:spLocks/>
            </p:cNvSpPr>
            <p:nvPr/>
          </p:nvSpPr>
          <p:spPr bwMode="auto">
            <a:xfrm>
              <a:off x="737" y="783"/>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chemeClr val="tx1"/>
              </a:solidFill>
              <a:round/>
              <a:headEnd/>
              <a:tailEnd/>
            </a:ln>
            <a:effectLst/>
          </p:spPr>
          <p:txBody>
            <a:bodyPr/>
            <a:lstStyle/>
            <a:p>
              <a:endParaRPr lang="en-US" dirty="0"/>
            </a:p>
          </p:txBody>
        </p:sp>
        <p:sp>
          <p:nvSpPr>
            <p:cNvPr id="73" name="Freeform 7"/>
            <p:cNvSpPr>
              <a:spLocks/>
            </p:cNvSpPr>
            <p:nvPr/>
          </p:nvSpPr>
          <p:spPr bwMode="auto">
            <a:xfrm>
              <a:off x="1017" y="787"/>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rgbClr val="3333FF"/>
              </a:solidFill>
              <a:round/>
              <a:headEnd/>
              <a:tailEnd/>
            </a:ln>
            <a:effectLst/>
          </p:spPr>
          <p:txBody>
            <a:bodyPr/>
            <a:lstStyle/>
            <a:p>
              <a:endParaRPr lang="en-US" dirty="0"/>
            </a:p>
          </p:txBody>
        </p:sp>
        <p:sp>
          <p:nvSpPr>
            <p:cNvPr id="74" name="Freeform 8"/>
            <p:cNvSpPr>
              <a:spLocks/>
            </p:cNvSpPr>
            <p:nvPr/>
          </p:nvSpPr>
          <p:spPr bwMode="auto">
            <a:xfrm>
              <a:off x="769" y="787"/>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rgbClr val="FF0000"/>
              </a:solidFill>
              <a:round/>
              <a:headEnd/>
              <a:tailEnd/>
            </a:ln>
            <a:effectLst/>
          </p:spPr>
          <p:txBody>
            <a:bodyPr/>
            <a:lstStyle/>
            <a:p>
              <a:endParaRPr lang="en-US" dirty="0"/>
            </a:p>
          </p:txBody>
        </p:sp>
        <p:sp>
          <p:nvSpPr>
            <p:cNvPr id="75" name="Freeform 9"/>
            <p:cNvSpPr>
              <a:spLocks/>
            </p:cNvSpPr>
            <p:nvPr/>
          </p:nvSpPr>
          <p:spPr bwMode="auto">
            <a:xfrm>
              <a:off x="1045" y="787"/>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rgbClr val="008000"/>
              </a:solidFill>
              <a:round/>
              <a:headEnd/>
              <a:tailEnd/>
            </a:ln>
            <a:effectLst/>
          </p:spPr>
          <p:txBody>
            <a:bodyPr/>
            <a:lstStyle/>
            <a:p>
              <a:endParaRPr lang="en-US" dirty="0"/>
            </a:p>
          </p:txBody>
        </p:sp>
      </p:grpSp>
      <p:grpSp>
        <p:nvGrpSpPr>
          <p:cNvPr id="4" name="Group 10"/>
          <p:cNvGrpSpPr>
            <a:grpSpLocks/>
          </p:cNvGrpSpPr>
          <p:nvPr/>
        </p:nvGrpSpPr>
        <p:grpSpPr bwMode="auto">
          <a:xfrm>
            <a:off x="1357313" y="3281363"/>
            <a:ext cx="1409700" cy="1943100"/>
            <a:chOff x="737" y="1369"/>
            <a:chExt cx="888" cy="1224"/>
          </a:xfrm>
        </p:grpSpPr>
        <p:sp>
          <p:nvSpPr>
            <p:cNvPr id="65" name="Freeform 11"/>
            <p:cNvSpPr>
              <a:spLocks/>
            </p:cNvSpPr>
            <p:nvPr/>
          </p:nvSpPr>
          <p:spPr bwMode="auto">
            <a:xfrm>
              <a:off x="1017" y="1369"/>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rgbClr val="3333FF"/>
              </a:solidFill>
              <a:round/>
              <a:headEnd/>
              <a:tailEnd/>
            </a:ln>
            <a:effectLst/>
          </p:spPr>
          <p:txBody>
            <a:bodyPr/>
            <a:lstStyle/>
            <a:p>
              <a:endParaRPr lang="en-US" dirty="0"/>
            </a:p>
          </p:txBody>
        </p:sp>
        <p:grpSp>
          <p:nvGrpSpPr>
            <p:cNvPr id="5" name="Group 12"/>
            <p:cNvGrpSpPr>
              <a:grpSpLocks/>
            </p:cNvGrpSpPr>
            <p:nvPr/>
          </p:nvGrpSpPr>
          <p:grpSpPr bwMode="auto">
            <a:xfrm>
              <a:off x="737" y="1627"/>
              <a:ext cx="888" cy="966"/>
              <a:chOff x="737" y="1627"/>
              <a:chExt cx="888" cy="966"/>
            </a:xfrm>
          </p:grpSpPr>
          <p:sp>
            <p:nvSpPr>
              <p:cNvPr id="67" name="Freeform 13"/>
              <p:cNvSpPr>
                <a:spLocks/>
              </p:cNvSpPr>
              <p:nvPr/>
            </p:nvSpPr>
            <p:spPr bwMode="auto">
              <a:xfrm>
                <a:off x="775" y="2443"/>
                <a:ext cx="850" cy="150"/>
              </a:xfrm>
              <a:custGeom>
                <a:avLst/>
                <a:gdLst/>
                <a:ahLst/>
                <a:cxnLst>
                  <a:cxn ang="0">
                    <a:pos x="0" y="217"/>
                  </a:cxn>
                  <a:cxn ang="0">
                    <a:pos x="49" y="217"/>
                  </a:cxn>
                  <a:cxn ang="0">
                    <a:pos x="56" y="7"/>
                  </a:cxn>
                  <a:cxn ang="0">
                    <a:pos x="64" y="219"/>
                  </a:cxn>
                  <a:cxn ang="0">
                    <a:pos x="233" y="219"/>
                  </a:cxn>
                  <a:cxn ang="0">
                    <a:pos x="243" y="11"/>
                  </a:cxn>
                  <a:cxn ang="0">
                    <a:pos x="253" y="222"/>
                  </a:cxn>
                  <a:cxn ang="0">
                    <a:pos x="377" y="222"/>
                  </a:cxn>
                  <a:cxn ang="0">
                    <a:pos x="388" y="12"/>
                  </a:cxn>
                  <a:cxn ang="0">
                    <a:pos x="403" y="222"/>
                  </a:cxn>
                  <a:cxn ang="0">
                    <a:pos x="626" y="222"/>
                  </a:cxn>
                  <a:cxn ang="0">
                    <a:pos x="644" y="0"/>
                  </a:cxn>
                  <a:cxn ang="0">
                    <a:pos x="650" y="222"/>
                  </a:cxn>
                  <a:cxn ang="0">
                    <a:pos x="712" y="222"/>
                  </a:cxn>
                  <a:cxn ang="0">
                    <a:pos x="714" y="218"/>
                  </a:cxn>
                  <a:cxn ang="0">
                    <a:pos x="722" y="4"/>
                  </a:cxn>
                  <a:cxn ang="0">
                    <a:pos x="736" y="220"/>
                  </a:cxn>
                  <a:cxn ang="0">
                    <a:pos x="850" y="220"/>
                  </a:cxn>
                </a:cxnLst>
                <a:rect l="0" t="0" r="r" b="b"/>
                <a:pathLst>
                  <a:path w="850" h="222">
                    <a:moveTo>
                      <a:pt x="0" y="217"/>
                    </a:moveTo>
                    <a:lnTo>
                      <a:pt x="49" y="217"/>
                    </a:lnTo>
                    <a:lnTo>
                      <a:pt x="56" y="7"/>
                    </a:lnTo>
                    <a:lnTo>
                      <a:pt x="64" y="219"/>
                    </a:lnTo>
                    <a:lnTo>
                      <a:pt x="233" y="219"/>
                    </a:lnTo>
                    <a:lnTo>
                      <a:pt x="243" y="11"/>
                    </a:lnTo>
                    <a:lnTo>
                      <a:pt x="253" y="222"/>
                    </a:lnTo>
                    <a:lnTo>
                      <a:pt x="377" y="222"/>
                    </a:lnTo>
                    <a:lnTo>
                      <a:pt x="388" y="12"/>
                    </a:lnTo>
                    <a:lnTo>
                      <a:pt x="403" y="222"/>
                    </a:lnTo>
                    <a:lnTo>
                      <a:pt x="626" y="222"/>
                    </a:lnTo>
                    <a:lnTo>
                      <a:pt x="644" y="0"/>
                    </a:lnTo>
                    <a:lnTo>
                      <a:pt x="650" y="222"/>
                    </a:lnTo>
                    <a:lnTo>
                      <a:pt x="712" y="222"/>
                    </a:lnTo>
                    <a:lnTo>
                      <a:pt x="714" y="218"/>
                    </a:lnTo>
                    <a:lnTo>
                      <a:pt x="722" y="4"/>
                    </a:lnTo>
                    <a:lnTo>
                      <a:pt x="736" y="220"/>
                    </a:lnTo>
                    <a:lnTo>
                      <a:pt x="850" y="220"/>
                    </a:lnTo>
                  </a:path>
                </a:pathLst>
              </a:custGeom>
              <a:noFill/>
              <a:ln w="12700" cmpd="sng">
                <a:solidFill>
                  <a:srgbClr val="FF9900"/>
                </a:solidFill>
                <a:round/>
                <a:headEnd/>
                <a:tailEnd/>
              </a:ln>
              <a:effectLst/>
            </p:spPr>
            <p:txBody>
              <a:bodyPr/>
              <a:lstStyle/>
              <a:p>
                <a:endParaRPr lang="en-US" dirty="0"/>
              </a:p>
            </p:txBody>
          </p:sp>
          <p:sp>
            <p:nvSpPr>
              <p:cNvPr id="68" name="Freeform 14"/>
              <p:cNvSpPr>
                <a:spLocks/>
              </p:cNvSpPr>
              <p:nvPr/>
            </p:nvSpPr>
            <p:spPr bwMode="auto">
              <a:xfrm>
                <a:off x="737" y="1911"/>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chemeClr val="tx1"/>
                </a:solidFill>
                <a:round/>
                <a:headEnd/>
                <a:tailEnd/>
              </a:ln>
              <a:effectLst/>
            </p:spPr>
            <p:txBody>
              <a:bodyPr/>
              <a:lstStyle/>
              <a:p>
                <a:endParaRPr lang="en-US" dirty="0"/>
              </a:p>
            </p:txBody>
          </p:sp>
          <p:sp>
            <p:nvSpPr>
              <p:cNvPr id="69" name="Freeform 15"/>
              <p:cNvSpPr>
                <a:spLocks/>
              </p:cNvSpPr>
              <p:nvPr/>
            </p:nvSpPr>
            <p:spPr bwMode="auto">
              <a:xfrm>
                <a:off x="769" y="2173"/>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rgbClr val="FF0000"/>
                </a:solidFill>
                <a:round/>
                <a:headEnd/>
                <a:tailEnd/>
              </a:ln>
              <a:effectLst/>
            </p:spPr>
            <p:txBody>
              <a:bodyPr/>
              <a:lstStyle/>
              <a:p>
                <a:endParaRPr lang="en-US" dirty="0"/>
              </a:p>
            </p:txBody>
          </p:sp>
          <p:sp>
            <p:nvSpPr>
              <p:cNvPr id="70" name="Freeform 16"/>
              <p:cNvSpPr>
                <a:spLocks/>
              </p:cNvSpPr>
              <p:nvPr/>
            </p:nvSpPr>
            <p:spPr bwMode="auto">
              <a:xfrm>
                <a:off x="1045" y="1627"/>
                <a:ext cx="572" cy="188"/>
              </a:xfrm>
              <a:custGeom>
                <a:avLst/>
                <a:gdLst/>
                <a:ahLst/>
                <a:cxnLst>
                  <a:cxn ang="0">
                    <a:pos x="0" y="448"/>
                  </a:cxn>
                  <a:cxn ang="0">
                    <a:pos x="128" y="448"/>
                  </a:cxn>
                  <a:cxn ang="0">
                    <a:pos x="200" y="92"/>
                  </a:cxn>
                  <a:cxn ang="0">
                    <a:pos x="260" y="452"/>
                  </a:cxn>
                  <a:cxn ang="0">
                    <a:pos x="364" y="452"/>
                  </a:cxn>
                  <a:cxn ang="0">
                    <a:pos x="416" y="92"/>
                  </a:cxn>
                  <a:cxn ang="0">
                    <a:pos x="472" y="460"/>
                  </a:cxn>
                  <a:cxn ang="0">
                    <a:pos x="568" y="460"/>
                  </a:cxn>
                  <a:cxn ang="0">
                    <a:pos x="620" y="56"/>
                  </a:cxn>
                  <a:cxn ang="0">
                    <a:pos x="676" y="460"/>
                  </a:cxn>
                  <a:cxn ang="0">
                    <a:pos x="824" y="460"/>
                  </a:cxn>
                  <a:cxn ang="0">
                    <a:pos x="868" y="4"/>
                  </a:cxn>
                  <a:cxn ang="0">
                    <a:pos x="960" y="464"/>
                  </a:cxn>
                  <a:cxn ang="0">
                    <a:pos x="1088" y="464"/>
                  </a:cxn>
                  <a:cxn ang="0">
                    <a:pos x="1140" y="44"/>
                  </a:cxn>
                  <a:cxn ang="0">
                    <a:pos x="1208" y="468"/>
                  </a:cxn>
                  <a:cxn ang="0">
                    <a:pos x="1340" y="468"/>
                  </a:cxn>
                  <a:cxn ang="0">
                    <a:pos x="1388" y="0"/>
                  </a:cxn>
                  <a:cxn ang="0">
                    <a:pos x="1444" y="468"/>
                  </a:cxn>
                  <a:cxn ang="0">
                    <a:pos x="1688" y="468"/>
                  </a:cxn>
                </a:cxnLst>
                <a:rect l="0" t="0" r="r" b="b"/>
                <a:pathLst>
                  <a:path w="1688" h="468">
                    <a:moveTo>
                      <a:pt x="0" y="448"/>
                    </a:moveTo>
                    <a:lnTo>
                      <a:pt x="128" y="448"/>
                    </a:lnTo>
                    <a:lnTo>
                      <a:pt x="200" y="92"/>
                    </a:lnTo>
                    <a:lnTo>
                      <a:pt x="260" y="452"/>
                    </a:lnTo>
                    <a:lnTo>
                      <a:pt x="364" y="452"/>
                    </a:lnTo>
                    <a:lnTo>
                      <a:pt x="416" y="92"/>
                    </a:lnTo>
                    <a:lnTo>
                      <a:pt x="472" y="460"/>
                    </a:lnTo>
                    <a:lnTo>
                      <a:pt x="568" y="460"/>
                    </a:lnTo>
                    <a:lnTo>
                      <a:pt x="620" y="56"/>
                    </a:lnTo>
                    <a:lnTo>
                      <a:pt x="676" y="460"/>
                    </a:lnTo>
                    <a:lnTo>
                      <a:pt x="824" y="460"/>
                    </a:lnTo>
                    <a:lnTo>
                      <a:pt x="868" y="4"/>
                    </a:lnTo>
                    <a:lnTo>
                      <a:pt x="960" y="464"/>
                    </a:lnTo>
                    <a:lnTo>
                      <a:pt x="1088" y="464"/>
                    </a:lnTo>
                    <a:lnTo>
                      <a:pt x="1140" y="44"/>
                    </a:lnTo>
                    <a:lnTo>
                      <a:pt x="1208" y="468"/>
                    </a:lnTo>
                    <a:lnTo>
                      <a:pt x="1340" y="468"/>
                    </a:lnTo>
                    <a:lnTo>
                      <a:pt x="1388" y="0"/>
                    </a:lnTo>
                    <a:lnTo>
                      <a:pt x="1444" y="468"/>
                    </a:lnTo>
                    <a:lnTo>
                      <a:pt x="1688" y="468"/>
                    </a:lnTo>
                  </a:path>
                </a:pathLst>
              </a:custGeom>
              <a:noFill/>
              <a:ln w="28575" cmpd="sng">
                <a:solidFill>
                  <a:srgbClr val="008000"/>
                </a:solidFill>
                <a:round/>
                <a:headEnd/>
                <a:tailEnd/>
              </a:ln>
              <a:effectLst/>
            </p:spPr>
            <p:txBody>
              <a:bodyPr/>
              <a:lstStyle/>
              <a:p>
                <a:endParaRPr lang="en-US" dirty="0"/>
              </a:p>
            </p:txBody>
          </p:sp>
        </p:grpSp>
      </p:grpSp>
      <p:grpSp>
        <p:nvGrpSpPr>
          <p:cNvPr id="6" name="Group 17"/>
          <p:cNvGrpSpPr>
            <a:grpSpLocks/>
          </p:cNvGrpSpPr>
          <p:nvPr/>
        </p:nvGrpSpPr>
        <p:grpSpPr bwMode="auto">
          <a:xfrm>
            <a:off x="6983413" y="3249613"/>
            <a:ext cx="1409700" cy="1917700"/>
            <a:chOff x="4281" y="1349"/>
            <a:chExt cx="888" cy="1208"/>
          </a:xfrm>
        </p:grpSpPr>
        <p:sp>
          <p:nvSpPr>
            <p:cNvPr id="60" name="Freeform 18"/>
            <p:cNvSpPr>
              <a:spLocks/>
            </p:cNvSpPr>
            <p:nvPr/>
          </p:nvSpPr>
          <p:spPr bwMode="auto">
            <a:xfrm>
              <a:off x="4319" y="2407"/>
              <a:ext cx="850" cy="150"/>
            </a:xfrm>
            <a:custGeom>
              <a:avLst/>
              <a:gdLst/>
              <a:ahLst/>
              <a:cxnLst>
                <a:cxn ang="0">
                  <a:pos x="0" y="217"/>
                </a:cxn>
                <a:cxn ang="0">
                  <a:pos x="49" y="217"/>
                </a:cxn>
                <a:cxn ang="0">
                  <a:pos x="56" y="7"/>
                </a:cxn>
                <a:cxn ang="0">
                  <a:pos x="64" y="219"/>
                </a:cxn>
                <a:cxn ang="0">
                  <a:pos x="233" y="219"/>
                </a:cxn>
                <a:cxn ang="0">
                  <a:pos x="243" y="11"/>
                </a:cxn>
                <a:cxn ang="0">
                  <a:pos x="253" y="222"/>
                </a:cxn>
                <a:cxn ang="0">
                  <a:pos x="377" y="222"/>
                </a:cxn>
                <a:cxn ang="0">
                  <a:pos x="388" y="12"/>
                </a:cxn>
                <a:cxn ang="0">
                  <a:pos x="403" y="222"/>
                </a:cxn>
                <a:cxn ang="0">
                  <a:pos x="626" y="222"/>
                </a:cxn>
                <a:cxn ang="0">
                  <a:pos x="644" y="0"/>
                </a:cxn>
                <a:cxn ang="0">
                  <a:pos x="650" y="222"/>
                </a:cxn>
                <a:cxn ang="0">
                  <a:pos x="712" y="222"/>
                </a:cxn>
                <a:cxn ang="0">
                  <a:pos x="714" y="218"/>
                </a:cxn>
                <a:cxn ang="0">
                  <a:pos x="722" y="4"/>
                </a:cxn>
                <a:cxn ang="0">
                  <a:pos x="736" y="220"/>
                </a:cxn>
                <a:cxn ang="0">
                  <a:pos x="850" y="220"/>
                </a:cxn>
              </a:cxnLst>
              <a:rect l="0" t="0" r="r" b="b"/>
              <a:pathLst>
                <a:path w="850" h="222">
                  <a:moveTo>
                    <a:pt x="0" y="217"/>
                  </a:moveTo>
                  <a:lnTo>
                    <a:pt x="49" y="217"/>
                  </a:lnTo>
                  <a:lnTo>
                    <a:pt x="56" y="7"/>
                  </a:lnTo>
                  <a:lnTo>
                    <a:pt x="64" y="219"/>
                  </a:lnTo>
                  <a:lnTo>
                    <a:pt x="233" y="219"/>
                  </a:lnTo>
                  <a:lnTo>
                    <a:pt x="243" y="11"/>
                  </a:lnTo>
                  <a:lnTo>
                    <a:pt x="253" y="222"/>
                  </a:lnTo>
                  <a:lnTo>
                    <a:pt x="377" y="222"/>
                  </a:lnTo>
                  <a:lnTo>
                    <a:pt x="388" y="12"/>
                  </a:lnTo>
                  <a:lnTo>
                    <a:pt x="403" y="222"/>
                  </a:lnTo>
                  <a:lnTo>
                    <a:pt x="626" y="222"/>
                  </a:lnTo>
                  <a:lnTo>
                    <a:pt x="644" y="0"/>
                  </a:lnTo>
                  <a:lnTo>
                    <a:pt x="650" y="222"/>
                  </a:lnTo>
                  <a:lnTo>
                    <a:pt x="712" y="222"/>
                  </a:lnTo>
                  <a:lnTo>
                    <a:pt x="714" y="218"/>
                  </a:lnTo>
                  <a:lnTo>
                    <a:pt x="722" y="4"/>
                  </a:lnTo>
                  <a:lnTo>
                    <a:pt x="736" y="220"/>
                  </a:lnTo>
                  <a:lnTo>
                    <a:pt x="850" y="220"/>
                  </a:lnTo>
                </a:path>
              </a:pathLst>
            </a:custGeom>
            <a:noFill/>
            <a:ln w="12700" cmpd="sng">
              <a:solidFill>
                <a:srgbClr val="FF9900"/>
              </a:solidFill>
              <a:round/>
              <a:headEnd/>
              <a:tailEnd/>
            </a:ln>
            <a:effectLst/>
          </p:spPr>
          <p:txBody>
            <a:bodyPr/>
            <a:lstStyle/>
            <a:p>
              <a:endParaRPr lang="en-US" dirty="0"/>
            </a:p>
          </p:txBody>
        </p:sp>
        <p:sp>
          <p:nvSpPr>
            <p:cNvPr id="61" name="Freeform 19"/>
            <p:cNvSpPr>
              <a:spLocks/>
            </p:cNvSpPr>
            <p:nvPr/>
          </p:nvSpPr>
          <p:spPr bwMode="auto">
            <a:xfrm>
              <a:off x="4281" y="1875"/>
              <a:ext cx="572" cy="189"/>
            </a:xfrm>
            <a:custGeom>
              <a:avLst/>
              <a:gdLst/>
              <a:ahLst/>
              <a:cxnLst>
                <a:cxn ang="0">
                  <a:pos x="0" y="180"/>
                </a:cxn>
                <a:cxn ang="0">
                  <a:pos x="43" y="180"/>
                </a:cxn>
                <a:cxn ang="0">
                  <a:pos x="70" y="180"/>
                </a:cxn>
                <a:cxn ang="0">
                  <a:pos x="88" y="182"/>
                </a:cxn>
                <a:cxn ang="0">
                  <a:pos x="123" y="182"/>
                </a:cxn>
                <a:cxn ang="0">
                  <a:pos x="140" y="183"/>
                </a:cxn>
                <a:cxn ang="0">
                  <a:pos x="160" y="185"/>
                </a:cxn>
                <a:cxn ang="0">
                  <a:pos x="192" y="185"/>
                </a:cxn>
                <a:cxn ang="0">
                  <a:pos x="211" y="175"/>
                </a:cxn>
                <a:cxn ang="0">
                  <a:pos x="229" y="185"/>
                </a:cxn>
                <a:cxn ang="0">
                  <a:pos x="279" y="185"/>
                </a:cxn>
                <a:cxn ang="0">
                  <a:pos x="301" y="0"/>
                </a:cxn>
                <a:cxn ang="0">
                  <a:pos x="325" y="186"/>
                </a:cxn>
                <a:cxn ang="0">
                  <a:pos x="369" y="186"/>
                </a:cxn>
                <a:cxn ang="0">
                  <a:pos x="388" y="189"/>
                </a:cxn>
                <a:cxn ang="0">
                  <a:pos x="409" y="188"/>
                </a:cxn>
                <a:cxn ang="0">
                  <a:pos x="454" y="188"/>
                </a:cxn>
                <a:cxn ang="0">
                  <a:pos x="472" y="189"/>
                </a:cxn>
                <a:cxn ang="0">
                  <a:pos x="489" y="188"/>
                </a:cxn>
                <a:cxn ang="0">
                  <a:pos x="572" y="188"/>
                </a:cxn>
              </a:cxnLst>
              <a:rect l="0" t="0" r="r" b="b"/>
              <a:pathLst>
                <a:path w="572" h="189">
                  <a:moveTo>
                    <a:pt x="0" y="180"/>
                  </a:moveTo>
                  <a:lnTo>
                    <a:pt x="43" y="180"/>
                  </a:lnTo>
                  <a:lnTo>
                    <a:pt x="70" y="180"/>
                  </a:lnTo>
                  <a:lnTo>
                    <a:pt x="88" y="182"/>
                  </a:lnTo>
                  <a:lnTo>
                    <a:pt x="123" y="182"/>
                  </a:lnTo>
                  <a:lnTo>
                    <a:pt x="140" y="183"/>
                  </a:lnTo>
                  <a:lnTo>
                    <a:pt x="160" y="185"/>
                  </a:lnTo>
                  <a:lnTo>
                    <a:pt x="192" y="185"/>
                  </a:lnTo>
                  <a:lnTo>
                    <a:pt x="211" y="175"/>
                  </a:lnTo>
                  <a:lnTo>
                    <a:pt x="229" y="185"/>
                  </a:lnTo>
                  <a:lnTo>
                    <a:pt x="279" y="185"/>
                  </a:lnTo>
                  <a:lnTo>
                    <a:pt x="301" y="0"/>
                  </a:lnTo>
                  <a:lnTo>
                    <a:pt x="325" y="186"/>
                  </a:lnTo>
                  <a:lnTo>
                    <a:pt x="369" y="186"/>
                  </a:lnTo>
                  <a:lnTo>
                    <a:pt x="388" y="189"/>
                  </a:lnTo>
                  <a:lnTo>
                    <a:pt x="409" y="188"/>
                  </a:lnTo>
                  <a:lnTo>
                    <a:pt x="454" y="188"/>
                  </a:lnTo>
                  <a:lnTo>
                    <a:pt x="472" y="189"/>
                  </a:lnTo>
                  <a:lnTo>
                    <a:pt x="489" y="188"/>
                  </a:lnTo>
                  <a:lnTo>
                    <a:pt x="572" y="188"/>
                  </a:lnTo>
                </a:path>
              </a:pathLst>
            </a:custGeom>
            <a:noFill/>
            <a:ln w="28575" cmpd="sng">
              <a:solidFill>
                <a:schemeClr val="tx1"/>
              </a:solidFill>
              <a:round/>
              <a:headEnd/>
              <a:tailEnd/>
            </a:ln>
            <a:effectLst/>
          </p:spPr>
          <p:txBody>
            <a:bodyPr/>
            <a:lstStyle/>
            <a:p>
              <a:endParaRPr lang="en-US" dirty="0"/>
            </a:p>
          </p:txBody>
        </p:sp>
        <p:sp>
          <p:nvSpPr>
            <p:cNvPr id="62" name="Freeform 20"/>
            <p:cNvSpPr>
              <a:spLocks/>
            </p:cNvSpPr>
            <p:nvPr/>
          </p:nvSpPr>
          <p:spPr bwMode="auto">
            <a:xfrm>
              <a:off x="4561" y="1349"/>
              <a:ext cx="572" cy="170"/>
            </a:xfrm>
            <a:custGeom>
              <a:avLst/>
              <a:gdLst/>
              <a:ahLst/>
              <a:cxnLst>
                <a:cxn ang="0">
                  <a:pos x="0" y="162"/>
                </a:cxn>
                <a:cxn ang="0">
                  <a:pos x="43" y="162"/>
                </a:cxn>
                <a:cxn ang="0">
                  <a:pos x="64" y="164"/>
                </a:cxn>
                <a:cxn ang="0">
                  <a:pos x="88" y="164"/>
                </a:cxn>
                <a:cxn ang="0">
                  <a:pos x="123" y="164"/>
                </a:cxn>
                <a:cxn ang="0">
                  <a:pos x="138" y="157"/>
                </a:cxn>
                <a:cxn ang="0">
                  <a:pos x="160" y="167"/>
                </a:cxn>
                <a:cxn ang="0">
                  <a:pos x="192" y="167"/>
                </a:cxn>
                <a:cxn ang="0">
                  <a:pos x="210" y="4"/>
                </a:cxn>
                <a:cxn ang="0">
                  <a:pos x="229" y="167"/>
                </a:cxn>
                <a:cxn ang="0">
                  <a:pos x="279" y="167"/>
                </a:cxn>
                <a:cxn ang="0">
                  <a:pos x="300" y="160"/>
                </a:cxn>
                <a:cxn ang="0">
                  <a:pos x="325" y="168"/>
                </a:cxn>
                <a:cxn ang="0">
                  <a:pos x="369" y="168"/>
                </a:cxn>
                <a:cxn ang="0">
                  <a:pos x="386" y="0"/>
                </a:cxn>
                <a:cxn ang="0">
                  <a:pos x="409" y="170"/>
                </a:cxn>
                <a:cxn ang="0">
                  <a:pos x="454" y="170"/>
                </a:cxn>
                <a:cxn ang="0">
                  <a:pos x="469" y="169"/>
                </a:cxn>
                <a:cxn ang="0">
                  <a:pos x="489" y="170"/>
                </a:cxn>
                <a:cxn ang="0">
                  <a:pos x="572" y="170"/>
                </a:cxn>
              </a:cxnLst>
              <a:rect l="0" t="0" r="r" b="b"/>
              <a:pathLst>
                <a:path w="572" h="170">
                  <a:moveTo>
                    <a:pt x="0" y="162"/>
                  </a:moveTo>
                  <a:lnTo>
                    <a:pt x="43" y="162"/>
                  </a:lnTo>
                  <a:lnTo>
                    <a:pt x="64" y="164"/>
                  </a:lnTo>
                  <a:lnTo>
                    <a:pt x="88" y="164"/>
                  </a:lnTo>
                  <a:lnTo>
                    <a:pt x="123" y="164"/>
                  </a:lnTo>
                  <a:lnTo>
                    <a:pt x="138" y="157"/>
                  </a:lnTo>
                  <a:lnTo>
                    <a:pt x="160" y="167"/>
                  </a:lnTo>
                  <a:lnTo>
                    <a:pt x="192" y="167"/>
                  </a:lnTo>
                  <a:lnTo>
                    <a:pt x="210" y="4"/>
                  </a:lnTo>
                  <a:lnTo>
                    <a:pt x="229" y="167"/>
                  </a:lnTo>
                  <a:lnTo>
                    <a:pt x="279" y="167"/>
                  </a:lnTo>
                  <a:lnTo>
                    <a:pt x="300" y="160"/>
                  </a:lnTo>
                  <a:lnTo>
                    <a:pt x="325" y="168"/>
                  </a:lnTo>
                  <a:lnTo>
                    <a:pt x="369" y="168"/>
                  </a:lnTo>
                  <a:lnTo>
                    <a:pt x="386" y="0"/>
                  </a:lnTo>
                  <a:lnTo>
                    <a:pt x="409" y="170"/>
                  </a:lnTo>
                  <a:lnTo>
                    <a:pt x="454" y="170"/>
                  </a:lnTo>
                  <a:lnTo>
                    <a:pt x="469" y="169"/>
                  </a:lnTo>
                  <a:lnTo>
                    <a:pt x="489" y="170"/>
                  </a:lnTo>
                  <a:lnTo>
                    <a:pt x="572" y="170"/>
                  </a:lnTo>
                </a:path>
              </a:pathLst>
            </a:custGeom>
            <a:noFill/>
            <a:ln w="28575" cmpd="sng">
              <a:solidFill>
                <a:srgbClr val="3333FF"/>
              </a:solidFill>
              <a:round/>
              <a:headEnd/>
              <a:tailEnd/>
            </a:ln>
            <a:effectLst/>
          </p:spPr>
          <p:txBody>
            <a:bodyPr/>
            <a:lstStyle/>
            <a:p>
              <a:endParaRPr lang="en-US" dirty="0"/>
            </a:p>
          </p:txBody>
        </p:sp>
        <p:sp>
          <p:nvSpPr>
            <p:cNvPr id="63" name="Freeform 21"/>
            <p:cNvSpPr>
              <a:spLocks/>
            </p:cNvSpPr>
            <p:nvPr/>
          </p:nvSpPr>
          <p:spPr bwMode="auto">
            <a:xfrm>
              <a:off x="4313" y="2159"/>
              <a:ext cx="572" cy="166"/>
            </a:xfrm>
            <a:custGeom>
              <a:avLst/>
              <a:gdLst/>
              <a:ahLst/>
              <a:cxnLst>
                <a:cxn ang="0">
                  <a:pos x="0" y="158"/>
                </a:cxn>
                <a:cxn ang="0">
                  <a:pos x="43" y="158"/>
                </a:cxn>
                <a:cxn ang="0">
                  <a:pos x="66" y="149"/>
                </a:cxn>
                <a:cxn ang="0">
                  <a:pos x="88" y="160"/>
                </a:cxn>
                <a:cxn ang="0">
                  <a:pos x="123" y="160"/>
                </a:cxn>
                <a:cxn ang="0">
                  <a:pos x="141" y="15"/>
                </a:cxn>
                <a:cxn ang="0">
                  <a:pos x="160" y="163"/>
                </a:cxn>
                <a:cxn ang="0">
                  <a:pos x="192" y="163"/>
                </a:cxn>
                <a:cxn ang="0">
                  <a:pos x="210" y="0"/>
                </a:cxn>
                <a:cxn ang="0">
                  <a:pos x="229" y="163"/>
                </a:cxn>
                <a:cxn ang="0">
                  <a:pos x="279" y="163"/>
                </a:cxn>
                <a:cxn ang="0">
                  <a:pos x="302" y="163"/>
                </a:cxn>
                <a:cxn ang="0">
                  <a:pos x="325" y="164"/>
                </a:cxn>
                <a:cxn ang="0">
                  <a:pos x="369" y="164"/>
                </a:cxn>
                <a:cxn ang="0">
                  <a:pos x="386" y="164"/>
                </a:cxn>
                <a:cxn ang="0">
                  <a:pos x="409" y="166"/>
                </a:cxn>
                <a:cxn ang="0">
                  <a:pos x="454" y="166"/>
                </a:cxn>
                <a:cxn ang="0">
                  <a:pos x="473" y="166"/>
                </a:cxn>
                <a:cxn ang="0">
                  <a:pos x="489" y="166"/>
                </a:cxn>
                <a:cxn ang="0">
                  <a:pos x="572" y="166"/>
                </a:cxn>
              </a:cxnLst>
              <a:rect l="0" t="0" r="r" b="b"/>
              <a:pathLst>
                <a:path w="572" h="166">
                  <a:moveTo>
                    <a:pt x="0" y="158"/>
                  </a:moveTo>
                  <a:lnTo>
                    <a:pt x="43" y="158"/>
                  </a:lnTo>
                  <a:lnTo>
                    <a:pt x="66" y="149"/>
                  </a:lnTo>
                  <a:lnTo>
                    <a:pt x="88" y="160"/>
                  </a:lnTo>
                  <a:lnTo>
                    <a:pt x="123" y="160"/>
                  </a:lnTo>
                  <a:lnTo>
                    <a:pt x="141" y="15"/>
                  </a:lnTo>
                  <a:lnTo>
                    <a:pt x="160" y="163"/>
                  </a:lnTo>
                  <a:lnTo>
                    <a:pt x="192" y="163"/>
                  </a:lnTo>
                  <a:lnTo>
                    <a:pt x="210" y="0"/>
                  </a:lnTo>
                  <a:lnTo>
                    <a:pt x="229" y="163"/>
                  </a:lnTo>
                  <a:lnTo>
                    <a:pt x="279" y="163"/>
                  </a:lnTo>
                  <a:lnTo>
                    <a:pt x="302" y="163"/>
                  </a:lnTo>
                  <a:lnTo>
                    <a:pt x="325" y="164"/>
                  </a:lnTo>
                  <a:lnTo>
                    <a:pt x="369" y="164"/>
                  </a:lnTo>
                  <a:lnTo>
                    <a:pt x="386" y="164"/>
                  </a:lnTo>
                  <a:lnTo>
                    <a:pt x="409" y="166"/>
                  </a:lnTo>
                  <a:lnTo>
                    <a:pt x="454" y="166"/>
                  </a:lnTo>
                  <a:lnTo>
                    <a:pt x="473" y="166"/>
                  </a:lnTo>
                  <a:lnTo>
                    <a:pt x="489" y="166"/>
                  </a:lnTo>
                  <a:lnTo>
                    <a:pt x="572" y="166"/>
                  </a:lnTo>
                </a:path>
              </a:pathLst>
            </a:custGeom>
            <a:noFill/>
            <a:ln w="28575" cmpd="sng">
              <a:solidFill>
                <a:srgbClr val="FF0000"/>
              </a:solidFill>
              <a:round/>
              <a:headEnd/>
              <a:tailEnd/>
            </a:ln>
            <a:effectLst/>
          </p:spPr>
          <p:txBody>
            <a:bodyPr/>
            <a:lstStyle/>
            <a:p>
              <a:endParaRPr lang="en-US" dirty="0"/>
            </a:p>
          </p:txBody>
        </p:sp>
        <p:sp>
          <p:nvSpPr>
            <p:cNvPr id="64" name="Freeform 22"/>
            <p:cNvSpPr>
              <a:spLocks/>
            </p:cNvSpPr>
            <p:nvPr/>
          </p:nvSpPr>
          <p:spPr bwMode="auto">
            <a:xfrm>
              <a:off x="4589" y="1591"/>
              <a:ext cx="572" cy="188"/>
            </a:xfrm>
            <a:custGeom>
              <a:avLst/>
              <a:gdLst/>
              <a:ahLst/>
              <a:cxnLst>
                <a:cxn ang="0">
                  <a:pos x="0" y="180"/>
                </a:cxn>
                <a:cxn ang="0">
                  <a:pos x="43" y="180"/>
                </a:cxn>
                <a:cxn ang="0">
                  <a:pos x="65" y="180"/>
                </a:cxn>
                <a:cxn ang="0">
                  <a:pos x="88" y="182"/>
                </a:cxn>
                <a:cxn ang="0">
                  <a:pos x="123" y="182"/>
                </a:cxn>
                <a:cxn ang="0">
                  <a:pos x="141" y="182"/>
                </a:cxn>
                <a:cxn ang="0">
                  <a:pos x="160" y="185"/>
                </a:cxn>
                <a:cxn ang="0">
                  <a:pos x="192" y="185"/>
                </a:cxn>
                <a:cxn ang="0">
                  <a:pos x="204" y="182"/>
                </a:cxn>
                <a:cxn ang="0">
                  <a:pos x="229" y="185"/>
                </a:cxn>
                <a:cxn ang="0">
                  <a:pos x="279" y="185"/>
                </a:cxn>
                <a:cxn ang="0">
                  <a:pos x="296" y="176"/>
                </a:cxn>
                <a:cxn ang="0">
                  <a:pos x="325" y="186"/>
                </a:cxn>
                <a:cxn ang="0">
                  <a:pos x="369" y="186"/>
                </a:cxn>
                <a:cxn ang="0">
                  <a:pos x="386" y="18"/>
                </a:cxn>
                <a:cxn ang="0">
                  <a:pos x="409" y="188"/>
                </a:cxn>
                <a:cxn ang="0">
                  <a:pos x="454" y="188"/>
                </a:cxn>
                <a:cxn ang="0">
                  <a:pos x="470" y="0"/>
                </a:cxn>
                <a:cxn ang="0">
                  <a:pos x="489" y="188"/>
                </a:cxn>
                <a:cxn ang="0">
                  <a:pos x="572" y="188"/>
                </a:cxn>
              </a:cxnLst>
              <a:rect l="0" t="0" r="r" b="b"/>
              <a:pathLst>
                <a:path w="572" h="188">
                  <a:moveTo>
                    <a:pt x="0" y="180"/>
                  </a:moveTo>
                  <a:lnTo>
                    <a:pt x="43" y="180"/>
                  </a:lnTo>
                  <a:lnTo>
                    <a:pt x="65" y="180"/>
                  </a:lnTo>
                  <a:lnTo>
                    <a:pt x="88" y="182"/>
                  </a:lnTo>
                  <a:lnTo>
                    <a:pt x="123" y="182"/>
                  </a:lnTo>
                  <a:lnTo>
                    <a:pt x="141" y="182"/>
                  </a:lnTo>
                  <a:lnTo>
                    <a:pt x="160" y="185"/>
                  </a:lnTo>
                  <a:lnTo>
                    <a:pt x="192" y="185"/>
                  </a:lnTo>
                  <a:lnTo>
                    <a:pt x="204" y="182"/>
                  </a:lnTo>
                  <a:lnTo>
                    <a:pt x="229" y="185"/>
                  </a:lnTo>
                  <a:lnTo>
                    <a:pt x="279" y="185"/>
                  </a:lnTo>
                  <a:lnTo>
                    <a:pt x="296" y="176"/>
                  </a:lnTo>
                  <a:lnTo>
                    <a:pt x="325" y="186"/>
                  </a:lnTo>
                  <a:lnTo>
                    <a:pt x="369" y="186"/>
                  </a:lnTo>
                  <a:lnTo>
                    <a:pt x="386" y="18"/>
                  </a:lnTo>
                  <a:lnTo>
                    <a:pt x="409" y="188"/>
                  </a:lnTo>
                  <a:lnTo>
                    <a:pt x="454" y="188"/>
                  </a:lnTo>
                  <a:lnTo>
                    <a:pt x="470" y="0"/>
                  </a:lnTo>
                  <a:lnTo>
                    <a:pt x="489" y="188"/>
                  </a:lnTo>
                  <a:lnTo>
                    <a:pt x="572" y="188"/>
                  </a:lnTo>
                </a:path>
              </a:pathLst>
            </a:custGeom>
            <a:noFill/>
            <a:ln w="28575" cmpd="sng">
              <a:solidFill>
                <a:srgbClr val="008000"/>
              </a:solidFill>
              <a:round/>
              <a:headEnd/>
              <a:tailEnd/>
            </a:ln>
            <a:effectLst/>
          </p:spPr>
          <p:txBody>
            <a:bodyPr/>
            <a:lstStyle/>
            <a:p>
              <a:endParaRPr lang="en-US" dirty="0"/>
            </a:p>
          </p:txBody>
        </p:sp>
      </p:grpSp>
      <p:grpSp>
        <p:nvGrpSpPr>
          <p:cNvPr id="7" name="Group 23"/>
          <p:cNvGrpSpPr>
            <a:grpSpLocks/>
          </p:cNvGrpSpPr>
          <p:nvPr/>
        </p:nvGrpSpPr>
        <p:grpSpPr bwMode="auto">
          <a:xfrm>
            <a:off x="6996113" y="1670050"/>
            <a:ext cx="1409700" cy="441325"/>
            <a:chOff x="4289" y="662"/>
            <a:chExt cx="888" cy="278"/>
          </a:xfrm>
        </p:grpSpPr>
        <p:sp>
          <p:nvSpPr>
            <p:cNvPr id="55" name="Freeform 24"/>
            <p:cNvSpPr>
              <a:spLocks/>
            </p:cNvSpPr>
            <p:nvPr/>
          </p:nvSpPr>
          <p:spPr bwMode="auto">
            <a:xfrm>
              <a:off x="4327" y="662"/>
              <a:ext cx="850" cy="272"/>
            </a:xfrm>
            <a:custGeom>
              <a:avLst/>
              <a:gdLst/>
              <a:ahLst/>
              <a:cxnLst>
                <a:cxn ang="0">
                  <a:pos x="0" y="217"/>
                </a:cxn>
                <a:cxn ang="0">
                  <a:pos x="49" y="217"/>
                </a:cxn>
                <a:cxn ang="0">
                  <a:pos x="56" y="7"/>
                </a:cxn>
                <a:cxn ang="0">
                  <a:pos x="64" y="219"/>
                </a:cxn>
                <a:cxn ang="0">
                  <a:pos x="233" y="219"/>
                </a:cxn>
                <a:cxn ang="0">
                  <a:pos x="243" y="11"/>
                </a:cxn>
                <a:cxn ang="0">
                  <a:pos x="253" y="222"/>
                </a:cxn>
                <a:cxn ang="0">
                  <a:pos x="377" y="222"/>
                </a:cxn>
                <a:cxn ang="0">
                  <a:pos x="388" y="12"/>
                </a:cxn>
                <a:cxn ang="0">
                  <a:pos x="403" y="222"/>
                </a:cxn>
                <a:cxn ang="0">
                  <a:pos x="626" y="222"/>
                </a:cxn>
                <a:cxn ang="0">
                  <a:pos x="644" y="0"/>
                </a:cxn>
                <a:cxn ang="0">
                  <a:pos x="650" y="222"/>
                </a:cxn>
                <a:cxn ang="0">
                  <a:pos x="712" y="222"/>
                </a:cxn>
                <a:cxn ang="0">
                  <a:pos x="714" y="218"/>
                </a:cxn>
                <a:cxn ang="0">
                  <a:pos x="722" y="4"/>
                </a:cxn>
                <a:cxn ang="0">
                  <a:pos x="736" y="220"/>
                </a:cxn>
                <a:cxn ang="0">
                  <a:pos x="850" y="220"/>
                </a:cxn>
              </a:cxnLst>
              <a:rect l="0" t="0" r="r" b="b"/>
              <a:pathLst>
                <a:path w="850" h="222">
                  <a:moveTo>
                    <a:pt x="0" y="217"/>
                  </a:moveTo>
                  <a:lnTo>
                    <a:pt x="49" y="217"/>
                  </a:lnTo>
                  <a:lnTo>
                    <a:pt x="56" y="7"/>
                  </a:lnTo>
                  <a:lnTo>
                    <a:pt x="64" y="219"/>
                  </a:lnTo>
                  <a:lnTo>
                    <a:pt x="233" y="219"/>
                  </a:lnTo>
                  <a:lnTo>
                    <a:pt x="243" y="11"/>
                  </a:lnTo>
                  <a:lnTo>
                    <a:pt x="253" y="222"/>
                  </a:lnTo>
                  <a:lnTo>
                    <a:pt x="377" y="222"/>
                  </a:lnTo>
                  <a:lnTo>
                    <a:pt x="388" y="12"/>
                  </a:lnTo>
                  <a:lnTo>
                    <a:pt x="403" y="222"/>
                  </a:lnTo>
                  <a:lnTo>
                    <a:pt x="626" y="222"/>
                  </a:lnTo>
                  <a:lnTo>
                    <a:pt x="644" y="0"/>
                  </a:lnTo>
                  <a:lnTo>
                    <a:pt x="650" y="222"/>
                  </a:lnTo>
                  <a:lnTo>
                    <a:pt x="712" y="222"/>
                  </a:lnTo>
                  <a:lnTo>
                    <a:pt x="714" y="218"/>
                  </a:lnTo>
                  <a:lnTo>
                    <a:pt x="722" y="4"/>
                  </a:lnTo>
                  <a:lnTo>
                    <a:pt x="736" y="220"/>
                  </a:lnTo>
                  <a:lnTo>
                    <a:pt x="850" y="220"/>
                  </a:lnTo>
                </a:path>
              </a:pathLst>
            </a:custGeom>
            <a:noFill/>
            <a:ln w="12700" cmpd="sng">
              <a:solidFill>
                <a:srgbClr val="FF9900"/>
              </a:solidFill>
              <a:round/>
              <a:headEnd/>
              <a:tailEnd/>
            </a:ln>
            <a:effectLst/>
          </p:spPr>
          <p:txBody>
            <a:bodyPr/>
            <a:lstStyle/>
            <a:p>
              <a:endParaRPr lang="en-US" dirty="0"/>
            </a:p>
          </p:txBody>
        </p:sp>
        <p:sp>
          <p:nvSpPr>
            <p:cNvPr id="56" name="Freeform 25"/>
            <p:cNvSpPr>
              <a:spLocks/>
            </p:cNvSpPr>
            <p:nvPr/>
          </p:nvSpPr>
          <p:spPr bwMode="auto">
            <a:xfrm>
              <a:off x="4289" y="748"/>
              <a:ext cx="572" cy="189"/>
            </a:xfrm>
            <a:custGeom>
              <a:avLst/>
              <a:gdLst/>
              <a:ahLst/>
              <a:cxnLst>
                <a:cxn ang="0">
                  <a:pos x="0" y="180"/>
                </a:cxn>
                <a:cxn ang="0">
                  <a:pos x="43" y="180"/>
                </a:cxn>
                <a:cxn ang="0">
                  <a:pos x="70" y="180"/>
                </a:cxn>
                <a:cxn ang="0">
                  <a:pos x="88" y="182"/>
                </a:cxn>
                <a:cxn ang="0">
                  <a:pos x="123" y="182"/>
                </a:cxn>
                <a:cxn ang="0">
                  <a:pos x="140" y="183"/>
                </a:cxn>
                <a:cxn ang="0">
                  <a:pos x="160" y="185"/>
                </a:cxn>
                <a:cxn ang="0">
                  <a:pos x="192" y="185"/>
                </a:cxn>
                <a:cxn ang="0">
                  <a:pos x="211" y="175"/>
                </a:cxn>
                <a:cxn ang="0">
                  <a:pos x="229" y="185"/>
                </a:cxn>
                <a:cxn ang="0">
                  <a:pos x="279" y="185"/>
                </a:cxn>
                <a:cxn ang="0">
                  <a:pos x="301" y="0"/>
                </a:cxn>
                <a:cxn ang="0">
                  <a:pos x="325" y="186"/>
                </a:cxn>
                <a:cxn ang="0">
                  <a:pos x="369" y="186"/>
                </a:cxn>
                <a:cxn ang="0">
                  <a:pos x="388" y="189"/>
                </a:cxn>
                <a:cxn ang="0">
                  <a:pos x="409" y="188"/>
                </a:cxn>
                <a:cxn ang="0">
                  <a:pos x="454" y="188"/>
                </a:cxn>
                <a:cxn ang="0">
                  <a:pos x="472" y="189"/>
                </a:cxn>
                <a:cxn ang="0">
                  <a:pos x="489" y="188"/>
                </a:cxn>
                <a:cxn ang="0">
                  <a:pos x="572" y="188"/>
                </a:cxn>
              </a:cxnLst>
              <a:rect l="0" t="0" r="r" b="b"/>
              <a:pathLst>
                <a:path w="572" h="189">
                  <a:moveTo>
                    <a:pt x="0" y="180"/>
                  </a:moveTo>
                  <a:lnTo>
                    <a:pt x="43" y="180"/>
                  </a:lnTo>
                  <a:lnTo>
                    <a:pt x="70" y="180"/>
                  </a:lnTo>
                  <a:lnTo>
                    <a:pt x="88" y="182"/>
                  </a:lnTo>
                  <a:lnTo>
                    <a:pt x="123" y="182"/>
                  </a:lnTo>
                  <a:lnTo>
                    <a:pt x="140" y="183"/>
                  </a:lnTo>
                  <a:lnTo>
                    <a:pt x="160" y="185"/>
                  </a:lnTo>
                  <a:lnTo>
                    <a:pt x="192" y="185"/>
                  </a:lnTo>
                  <a:lnTo>
                    <a:pt x="211" y="175"/>
                  </a:lnTo>
                  <a:lnTo>
                    <a:pt x="229" y="185"/>
                  </a:lnTo>
                  <a:lnTo>
                    <a:pt x="279" y="185"/>
                  </a:lnTo>
                  <a:lnTo>
                    <a:pt x="301" y="0"/>
                  </a:lnTo>
                  <a:lnTo>
                    <a:pt x="325" y="186"/>
                  </a:lnTo>
                  <a:lnTo>
                    <a:pt x="369" y="186"/>
                  </a:lnTo>
                  <a:lnTo>
                    <a:pt x="388" y="189"/>
                  </a:lnTo>
                  <a:lnTo>
                    <a:pt x="409" y="188"/>
                  </a:lnTo>
                  <a:lnTo>
                    <a:pt x="454" y="188"/>
                  </a:lnTo>
                  <a:lnTo>
                    <a:pt x="472" y="189"/>
                  </a:lnTo>
                  <a:lnTo>
                    <a:pt x="489" y="188"/>
                  </a:lnTo>
                  <a:lnTo>
                    <a:pt x="572" y="188"/>
                  </a:lnTo>
                </a:path>
              </a:pathLst>
            </a:custGeom>
            <a:noFill/>
            <a:ln w="28575" cmpd="sng">
              <a:solidFill>
                <a:schemeClr val="tx1"/>
              </a:solidFill>
              <a:round/>
              <a:headEnd/>
              <a:tailEnd/>
            </a:ln>
            <a:effectLst/>
          </p:spPr>
          <p:txBody>
            <a:bodyPr/>
            <a:lstStyle/>
            <a:p>
              <a:endParaRPr lang="en-US" dirty="0"/>
            </a:p>
          </p:txBody>
        </p:sp>
        <p:sp>
          <p:nvSpPr>
            <p:cNvPr id="57" name="Freeform 26"/>
            <p:cNvSpPr>
              <a:spLocks/>
            </p:cNvSpPr>
            <p:nvPr/>
          </p:nvSpPr>
          <p:spPr bwMode="auto">
            <a:xfrm>
              <a:off x="4569" y="762"/>
              <a:ext cx="572" cy="170"/>
            </a:xfrm>
            <a:custGeom>
              <a:avLst/>
              <a:gdLst/>
              <a:ahLst/>
              <a:cxnLst>
                <a:cxn ang="0">
                  <a:pos x="0" y="162"/>
                </a:cxn>
                <a:cxn ang="0">
                  <a:pos x="43" y="162"/>
                </a:cxn>
                <a:cxn ang="0">
                  <a:pos x="64" y="164"/>
                </a:cxn>
                <a:cxn ang="0">
                  <a:pos x="88" y="164"/>
                </a:cxn>
                <a:cxn ang="0">
                  <a:pos x="123" y="164"/>
                </a:cxn>
                <a:cxn ang="0">
                  <a:pos x="138" y="157"/>
                </a:cxn>
                <a:cxn ang="0">
                  <a:pos x="160" y="167"/>
                </a:cxn>
                <a:cxn ang="0">
                  <a:pos x="192" y="167"/>
                </a:cxn>
                <a:cxn ang="0">
                  <a:pos x="210" y="4"/>
                </a:cxn>
                <a:cxn ang="0">
                  <a:pos x="229" y="167"/>
                </a:cxn>
                <a:cxn ang="0">
                  <a:pos x="279" y="167"/>
                </a:cxn>
                <a:cxn ang="0">
                  <a:pos x="300" y="160"/>
                </a:cxn>
                <a:cxn ang="0">
                  <a:pos x="325" y="168"/>
                </a:cxn>
                <a:cxn ang="0">
                  <a:pos x="369" y="168"/>
                </a:cxn>
                <a:cxn ang="0">
                  <a:pos x="386" y="0"/>
                </a:cxn>
                <a:cxn ang="0">
                  <a:pos x="409" y="170"/>
                </a:cxn>
                <a:cxn ang="0">
                  <a:pos x="454" y="170"/>
                </a:cxn>
                <a:cxn ang="0">
                  <a:pos x="469" y="169"/>
                </a:cxn>
                <a:cxn ang="0">
                  <a:pos x="489" y="170"/>
                </a:cxn>
                <a:cxn ang="0">
                  <a:pos x="572" y="170"/>
                </a:cxn>
              </a:cxnLst>
              <a:rect l="0" t="0" r="r" b="b"/>
              <a:pathLst>
                <a:path w="572" h="170">
                  <a:moveTo>
                    <a:pt x="0" y="162"/>
                  </a:moveTo>
                  <a:lnTo>
                    <a:pt x="43" y="162"/>
                  </a:lnTo>
                  <a:lnTo>
                    <a:pt x="64" y="164"/>
                  </a:lnTo>
                  <a:lnTo>
                    <a:pt x="88" y="164"/>
                  </a:lnTo>
                  <a:lnTo>
                    <a:pt x="123" y="164"/>
                  </a:lnTo>
                  <a:lnTo>
                    <a:pt x="138" y="157"/>
                  </a:lnTo>
                  <a:lnTo>
                    <a:pt x="160" y="167"/>
                  </a:lnTo>
                  <a:lnTo>
                    <a:pt x="192" y="167"/>
                  </a:lnTo>
                  <a:lnTo>
                    <a:pt x="210" y="4"/>
                  </a:lnTo>
                  <a:lnTo>
                    <a:pt x="229" y="167"/>
                  </a:lnTo>
                  <a:lnTo>
                    <a:pt x="279" y="167"/>
                  </a:lnTo>
                  <a:lnTo>
                    <a:pt x="300" y="160"/>
                  </a:lnTo>
                  <a:lnTo>
                    <a:pt x="325" y="168"/>
                  </a:lnTo>
                  <a:lnTo>
                    <a:pt x="369" y="168"/>
                  </a:lnTo>
                  <a:lnTo>
                    <a:pt x="386" y="0"/>
                  </a:lnTo>
                  <a:lnTo>
                    <a:pt x="409" y="170"/>
                  </a:lnTo>
                  <a:lnTo>
                    <a:pt x="454" y="170"/>
                  </a:lnTo>
                  <a:lnTo>
                    <a:pt x="469" y="169"/>
                  </a:lnTo>
                  <a:lnTo>
                    <a:pt x="489" y="170"/>
                  </a:lnTo>
                  <a:lnTo>
                    <a:pt x="572" y="170"/>
                  </a:lnTo>
                </a:path>
              </a:pathLst>
            </a:custGeom>
            <a:noFill/>
            <a:ln w="28575" cmpd="sng">
              <a:solidFill>
                <a:srgbClr val="3333FF"/>
              </a:solidFill>
              <a:round/>
              <a:headEnd/>
              <a:tailEnd/>
            </a:ln>
            <a:effectLst/>
          </p:spPr>
          <p:txBody>
            <a:bodyPr/>
            <a:lstStyle/>
            <a:p>
              <a:endParaRPr lang="en-US" dirty="0"/>
            </a:p>
          </p:txBody>
        </p:sp>
        <p:sp>
          <p:nvSpPr>
            <p:cNvPr id="58" name="Freeform 27"/>
            <p:cNvSpPr>
              <a:spLocks/>
            </p:cNvSpPr>
            <p:nvPr/>
          </p:nvSpPr>
          <p:spPr bwMode="auto">
            <a:xfrm>
              <a:off x="4321" y="770"/>
              <a:ext cx="572" cy="166"/>
            </a:xfrm>
            <a:custGeom>
              <a:avLst/>
              <a:gdLst/>
              <a:ahLst/>
              <a:cxnLst>
                <a:cxn ang="0">
                  <a:pos x="0" y="158"/>
                </a:cxn>
                <a:cxn ang="0">
                  <a:pos x="43" y="158"/>
                </a:cxn>
                <a:cxn ang="0">
                  <a:pos x="66" y="149"/>
                </a:cxn>
                <a:cxn ang="0">
                  <a:pos x="88" y="160"/>
                </a:cxn>
                <a:cxn ang="0">
                  <a:pos x="123" y="160"/>
                </a:cxn>
                <a:cxn ang="0">
                  <a:pos x="141" y="15"/>
                </a:cxn>
                <a:cxn ang="0">
                  <a:pos x="160" y="163"/>
                </a:cxn>
                <a:cxn ang="0">
                  <a:pos x="192" y="163"/>
                </a:cxn>
                <a:cxn ang="0">
                  <a:pos x="210" y="0"/>
                </a:cxn>
                <a:cxn ang="0">
                  <a:pos x="229" y="163"/>
                </a:cxn>
                <a:cxn ang="0">
                  <a:pos x="279" y="163"/>
                </a:cxn>
                <a:cxn ang="0">
                  <a:pos x="302" y="163"/>
                </a:cxn>
                <a:cxn ang="0">
                  <a:pos x="325" y="164"/>
                </a:cxn>
                <a:cxn ang="0">
                  <a:pos x="369" y="164"/>
                </a:cxn>
                <a:cxn ang="0">
                  <a:pos x="386" y="164"/>
                </a:cxn>
                <a:cxn ang="0">
                  <a:pos x="409" y="166"/>
                </a:cxn>
                <a:cxn ang="0">
                  <a:pos x="454" y="166"/>
                </a:cxn>
                <a:cxn ang="0">
                  <a:pos x="473" y="166"/>
                </a:cxn>
                <a:cxn ang="0">
                  <a:pos x="489" y="166"/>
                </a:cxn>
                <a:cxn ang="0">
                  <a:pos x="572" y="166"/>
                </a:cxn>
              </a:cxnLst>
              <a:rect l="0" t="0" r="r" b="b"/>
              <a:pathLst>
                <a:path w="572" h="166">
                  <a:moveTo>
                    <a:pt x="0" y="158"/>
                  </a:moveTo>
                  <a:lnTo>
                    <a:pt x="43" y="158"/>
                  </a:lnTo>
                  <a:lnTo>
                    <a:pt x="66" y="149"/>
                  </a:lnTo>
                  <a:lnTo>
                    <a:pt x="88" y="160"/>
                  </a:lnTo>
                  <a:lnTo>
                    <a:pt x="123" y="160"/>
                  </a:lnTo>
                  <a:lnTo>
                    <a:pt x="141" y="15"/>
                  </a:lnTo>
                  <a:lnTo>
                    <a:pt x="160" y="163"/>
                  </a:lnTo>
                  <a:lnTo>
                    <a:pt x="192" y="163"/>
                  </a:lnTo>
                  <a:lnTo>
                    <a:pt x="210" y="0"/>
                  </a:lnTo>
                  <a:lnTo>
                    <a:pt x="229" y="163"/>
                  </a:lnTo>
                  <a:lnTo>
                    <a:pt x="279" y="163"/>
                  </a:lnTo>
                  <a:lnTo>
                    <a:pt x="302" y="163"/>
                  </a:lnTo>
                  <a:lnTo>
                    <a:pt x="325" y="164"/>
                  </a:lnTo>
                  <a:lnTo>
                    <a:pt x="369" y="164"/>
                  </a:lnTo>
                  <a:lnTo>
                    <a:pt x="386" y="164"/>
                  </a:lnTo>
                  <a:lnTo>
                    <a:pt x="409" y="166"/>
                  </a:lnTo>
                  <a:lnTo>
                    <a:pt x="454" y="166"/>
                  </a:lnTo>
                  <a:lnTo>
                    <a:pt x="473" y="166"/>
                  </a:lnTo>
                  <a:lnTo>
                    <a:pt x="489" y="166"/>
                  </a:lnTo>
                  <a:lnTo>
                    <a:pt x="572" y="166"/>
                  </a:lnTo>
                </a:path>
              </a:pathLst>
            </a:custGeom>
            <a:noFill/>
            <a:ln w="28575" cmpd="sng">
              <a:solidFill>
                <a:srgbClr val="FF0000"/>
              </a:solidFill>
              <a:round/>
              <a:headEnd/>
              <a:tailEnd/>
            </a:ln>
            <a:effectLst/>
          </p:spPr>
          <p:txBody>
            <a:bodyPr/>
            <a:lstStyle/>
            <a:p>
              <a:endParaRPr lang="en-US" dirty="0"/>
            </a:p>
          </p:txBody>
        </p:sp>
        <p:sp>
          <p:nvSpPr>
            <p:cNvPr id="59" name="Freeform 28"/>
            <p:cNvSpPr>
              <a:spLocks/>
            </p:cNvSpPr>
            <p:nvPr/>
          </p:nvSpPr>
          <p:spPr bwMode="auto">
            <a:xfrm>
              <a:off x="4597" y="752"/>
              <a:ext cx="572" cy="188"/>
            </a:xfrm>
            <a:custGeom>
              <a:avLst/>
              <a:gdLst/>
              <a:ahLst/>
              <a:cxnLst>
                <a:cxn ang="0">
                  <a:pos x="0" y="180"/>
                </a:cxn>
                <a:cxn ang="0">
                  <a:pos x="43" y="180"/>
                </a:cxn>
                <a:cxn ang="0">
                  <a:pos x="65" y="180"/>
                </a:cxn>
                <a:cxn ang="0">
                  <a:pos x="88" y="182"/>
                </a:cxn>
                <a:cxn ang="0">
                  <a:pos x="123" y="182"/>
                </a:cxn>
                <a:cxn ang="0">
                  <a:pos x="141" y="182"/>
                </a:cxn>
                <a:cxn ang="0">
                  <a:pos x="160" y="185"/>
                </a:cxn>
                <a:cxn ang="0">
                  <a:pos x="192" y="185"/>
                </a:cxn>
                <a:cxn ang="0">
                  <a:pos x="204" y="182"/>
                </a:cxn>
                <a:cxn ang="0">
                  <a:pos x="229" y="185"/>
                </a:cxn>
                <a:cxn ang="0">
                  <a:pos x="279" y="185"/>
                </a:cxn>
                <a:cxn ang="0">
                  <a:pos x="296" y="176"/>
                </a:cxn>
                <a:cxn ang="0">
                  <a:pos x="325" y="186"/>
                </a:cxn>
                <a:cxn ang="0">
                  <a:pos x="369" y="186"/>
                </a:cxn>
                <a:cxn ang="0">
                  <a:pos x="386" y="18"/>
                </a:cxn>
                <a:cxn ang="0">
                  <a:pos x="409" y="188"/>
                </a:cxn>
                <a:cxn ang="0">
                  <a:pos x="454" y="188"/>
                </a:cxn>
                <a:cxn ang="0">
                  <a:pos x="470" y="0"/>
                </a:cxn>
                <a:cxn ang="0">
                  <a:pos x="489" y="188"/>
                </a:cxn>
                <a:cxn ang="0">
                  <a:pos x="572" y="188"/>
                </a:cxn>
              </a:cxnLst>
              <a:rect l="0" t="0" r="r" b="b"/>
              <a:pathLst>
                <a:path w="572" h="188">
                  <a:moveTo>
                    <a:pt x="0" y="180"/>
                  </a:moveTo>
                  <a:lnTo>
                    <a:pt x="43" y="180"/>
                  </a:lnTo>
                  <a:lnTo>
                    <a:pt x="65" y="180"/>
                  </a:lnTo>
                  <a:lnTo>
                    <a:pt x="88" y="182"/>
                  </a:lnTo>
                  <a:lnTo>
                    <a:pt x="123" y="182"/>
                  </a:lnTo>
                  <a:lnTo>
                    <a:pt x="141" y="182"/>
                  </a:lnTo>
                  <a:lnTo>
                    <a:pt x="160" y="185"/>
                  </a:lnTo>
                  <a:lnTo>
                    <a:pt x="192" y="185"/>
                  </a:lnTo>
                  <a:lnTo>
                    <a:pt x="204" y="182"/>
                  </a:lnTo>
                  <a:lnTo>
                    <a:pt x="229" y="185"/>
                  </a:lnTo>
                  <a:lnTo>
                    <a:pt x="279" y="185"/>
                  </a:lnTo>
                  <a:lnTo>
                    <a:pt x="296" y="176"/>
                  </a:lnTo>
                  <a:lnTo>
                    <a:pt x="325" y="186"/>
                  </a:lnTo>
                  <a:lnTo>
                    <a:pt x="369" y="186"/>
                  </a:lnTo>
                  <a:lnTo>
                    <a:pt x="386" y="18"/>
                  </a:lnTo>
                  <a:lnTo>
                    <a:pt x="409" y="188"/>
                  </a:lnTo>
                  <a:lnTo>
                    <a:pt x="454" y="188"/>
                  </a:lnTo>
                  <a:lnTo>
                    <a:pt x="470" y="0"/>
                  </a:lnTo>
                  <a:lnTo>
                    <a:pt x="489" y="188"/>
                  </a:lnTo>
                  <a:lnTo>
                    <a:pt x="572" y="188"/>
                  </a:lnTo>
                </a:path>
              </a:pathLst>
            </a:custGeom>
            <a:noFill/>
            <a:ln w="28575" cmpd="sng">
              <a:solidFill>
                <a:srgbClr val="008000"/>
              </a:solidFill>
              <a:round/>
              <a:headEnd/>
              <a:tailEnd/>
            </a:ln>
            <a:effectLst/>
          </p:spPr>
          <p:txBody>
            <a:bodyPr/>
            <a:lstStyle/>
            <a:p>
              <a:endParaRPr lang="en-US" dirty="0"/>
            </a:p>
          </p:txBody>
        </p:sp>
      </p:grpSp>
      <p:sp>
        <p:nvSpPr>
          <p:cNvPr id="8" name="Text Box 29"/>
          <p:cNvSpPr txBox="1">
            <a:spLocks noChangeArrowheads="1"/>
          </p:cNvSpPr>
          <p:nvPr/>
        </p:nvSpPr>
        <p:spPr bwMode="auto">
          <a:xfrm>
            <a:off x="1200150" y="990600"/>
            <a:ext cx="1606550" cy="366713"/>
          </a:xfrm>
          <a:prstGeom prst="rect">
            <a:avLst/>
          </a:prstGeom>
          <a:noFill/>
          <a:ln w="9525">
            <a:noFill/>
            <a:miter lim="800000"/>
            <a:headEnd/>
            <a:tailEnd/>
          </a:ln>
          <a:effectLst/>
        </p:spPr>
        <p:txBody>
          <a:bodyPr wrap="none">
            <a:spAutoFit/>
          </a:bodyPr>
          <a:lstStyle/>
          <a:p>
            <a:r>
              <a:rPr lang="en-US" b="1" dirty="0"/>
              <a:t>Allelic ladder</a:t>
            </a:r>
          </a:p>
        </p:txBody>
      </p:sp>
      <p:sp>
        <p:nvSpPr>
          <p:cNvPr id="9" name="Text Box 30"/>
          <p:cNvSpPr txBox="1">
            <a:spLocks noChangeArrowheads="1"/>
          </p:cNvSpPr>
          <p:nvPr/>
        </p:nvSpPr>
        <p:spPr bwMode="auto">
          <a:xfrm>
            <a:off x="6405563" y="990600"/>
            <a:ext cx="2597150" cy="366713"/>
          </a:xfrm>
          <a:prstGeom prst="rect">
            <a:avLst/>
          </a:prstGeom>
          <a:noFill/>
          <a:ln w="9525">
            <a:noFill/>
            <a:miter lim="800000"/>
            <a:headEnd/>
            <a:tailEnd/>
          </a:ln>
          <a:effectLst/>
        </p:spPr>
        <p:txBody>
          <a:bodyPr wrap="none">
            <a:spAutoFit/>
          </a:bodyPr>
          <a:lstStyle/>
          <a:p>
            <a:r>
              <a:rPr lang="en-US" b="1" dirty="0"/>
              <a:t>PCR-amplified sample</a:t>
            </a:r>
          </a:p>
        </p:txBody>
      </p:sp>
      <p:sp>
        <p:nvSpPr>
          <p:cNvPr id="10" name="Text Box 31"/>
          <p:cNvSpPr txBox="1">
            <a:spLocks noChangeArrowheads="1"/>
          </p:cNvSpPr>
          <p:nvPr/>
        </p:nvSpPr>
        <p:spPr bwMode="auto">
          <a:xfrm>
            <a:off x="1198563" y="5208588"/>
            <a:ext cx="1751013" cy="274638"/>
          </a:xfrm>
          <a:prstGeom prst="rect">
            <a:avLst/>
          </a:prstGeom>
          <a:noFill/>
          <a:ln w="9525">
            <a:noFill/>
            <a:miter lim="800000"/>
            <a:headEnd/>
            <a:tailEnd/>
          </a:ln>
          <a:effectLst/>
        </p:spPr>
        <p:txBody>
          <a:bodyPr wrap="none">
            <a:spAutoFit/>
          </a:bodyPr>
          <a:lstStyle/>
          <a:p>
            <a:r>
              <a:rPr lang="en-US" sz="1200" b="1" dirty="0"/>
              <a:t>Internal size standard</a:t>
            </a:r>
          </a:p>
        </p:txBody>
      </p:sp>
      <p:sp>
        <p:nvSpPr>
          <p:cNvPr id="11" name="Text Box 32"/>
          <p:cNvSpPr txBox="1">
            <a:spLocks noChangeArrowheads="1"/>
          </p:cNvSpPr>
          <p:nvPr/>
        </p:nvSpPr>
        <p:spPr bwMode="auto">
          <a:xfrm>
            <a:off x="6819900" y="5153025"/>
            <a:ext cx="1751013" cy="274638"/>
          </a:xfrm>
          <a:prstGeom prst="rect">
            <a:avLst/>
          </a:prstGeom>
          <a:noFill/>
          <a:ln w="9525">
            <a:noFill/>
            <a:miter lim="800000"/>
            <a:headEnd/>
            <a:tailEnd/>
          </a:ln>
          <a:effectLst/>
        </p:spPr>
        <p:txBody>
          <a:bodyPr wrap="none">
            <a:spAutoFit/>
          </a:bodyPr>
          <a:lstStyle/>
          <a:p>
            <a:r>
              <a:rPr lang="en-US" sz="1200" b="1" dirty="0"/>
              <a:t>Internal size standard</a:t>
            </a:r>
          </a:p>
        </p:txBody>
      </p:sp>
      <p:sp>
        <p:nvSpPr>
          <p:cNvPr id="12" name="Text Box 33"/>
          <p:cNvSpPr txBox="1">
            <a:spLocks noChangeArrowheads="1"/>
          </p:cNvSpPr>
          <p:nvPr/>
        </p:nvSpPr>
        <p:spPr bwMode="auto">
          <a:xfrm rot="16200000">
            <a:off x="-609600" y="4152900"/>
            <a:ext cx="2497138" cy="517525"/>
          </a:xfrm>
          <a:prstGeom prst="rect">
            <a:avLst/>
          </a:prstGeom>
          <a:noFill/>
          <a:ln w="9525">
            <a:noFill/>
            <a:miter lim="800000"/>
            <a:headEnd/>
            <a:tailEnd/>
          </a:ln>
          <a:effectLst/>
        </p:spPr>
        <p:txBody>
          <a:bodyPr>
            <a:spAutoFit/>
          </a:bodyPr>
          <a:lstStyle/>
          <a:p>
            <a:pPr algn="ctr"/>
            <a:r>
              <a:rPr lang="en-US" sz="1400" b="1" dirty="0"/>
              <a:t>Color-separated and sized allele peaks for each locus</a:t>
            </a:r>
          </a:p>
        </p:txBody>
      </p:sp>
      <p:sp>
        <p:nvSpPr>
          <p:cNvPr id="13" name="Freeform 34"/>
          <p:cNvSpPr>
            <a:spLocks/>
          </p:cNvSpPr>
          <p:nvPr/>
        </p:nvSpPr>
        <p:spPr bwMode="auto">
          <a:xfrm>
            <a:off x="3794125" y="3890963"/>
            <a:ext cx="2017713" cy="457200"/>
          </a:xfrm>
          <a:custGeom>
            <a:avLst/>
            <a:gdLst/>
            <a:ahLst/>
            <a:cxnLst>
              <a:cxn ang="0">
                <a:pos x="0" y="323"/>
              </a:cxn>
              <a:cxn ang="0">
                <a:pos x="112" y="323"/>
              </a:cxn>
              <a:cxn ang="0">
                <a:pos x="143" y="65"/>
              </a:cxn>
              <a:cxn ang="0">
                <a:pos x="176" y="323"/>
              </a:cxn>
              <a:cxn ang="0">
                <a:pos x="284" y="323"/>
              </a:cxn>
              <a:cxn ang="0">
                <a:pos x="306" y="65"/>
              </a:cxn>
              <a:cxn ang="0">
                <a:pos x="344" y="319"/>
              </a:cxn>
              <a:cxn ang="0">
                <a:pos x="349" y="326"/>
              </a:cxn>
              <a:cxn ang="0">
                <a:pos x="432" y="323"/>
              </a:cxn>
              <a:cxn ang="0">
                <a:pos x="461" y="40"/>
              </a:cxn>
              <a:cxn ang="0">
                <a:pos x="488" y="319"/>
              </a:cxn>
              <a:cxn ang="0">
                <a:pos x="496" y="327"/>
              </a:cxn>
              <a:cxn ang="0">
                <a:pos x="616" y="327"/>
              </a:cxn>
              <a:cxn ang="0">
                <a:pos x="652" y="19"/>
              </a:cxn>
              <a:cxn ang="0">
                <a:pos x="649" y="3"/>
              </a:cxn>
              <a:cxn ang="0">
                <a:pos x="680" y="327"/>
              </a:cxn>
              <a:cxn ang="0">
                <a:pos x="828" y="331"/>
              </a:cxn>
              <a:cxn ang="0">
                <a:pos x="860" y="31"/>
              </a:cxn>
              <a:cxn ang="0">
                <a:pos x="884" y="331"/>
              </a:cxn>
              <a:cxn ang="0">
                <a:pos x="1024" y="331"/>
              </a:cxn>
              <a:cxn ang="0">
                <a:pos x="1044" y="0"/>
              </a:cxn>
              <a:cxn ang="0">
                <a:pos x="1080" y="331"/>
              </a:cxn>
              <a:cxn ang="0">
                <a:pos x="1271" y="332"/>
              </a:cxn>
            </a:cxnLst>
            <a:rect l="0" t="0" r="r" b="b"/>
            <a:pathLst>
              <a:path w="1271" h="332">
                <a:moveTo>
                  <a:pt x="0" y="323"/>
                </a:moveTo>
                <a:lnTo>
                  <a:pt x="112" y="323"/>
                </a:lnTo>
                <a:lnTo>
                  <a:pt x="143" y="65"/>
                </a:lnTo>
                <a:lnTo>
                  <a:pt x="176" y="323"/>
                </a:lnTo>
                <a:lnTo>
                  <a:pt x="284" y="323"/>
                </a:lnTo>
                <a:lnTo>
                  <a:pt x="306" y="65"/>
                </a:lnTo>
                <a:lnTo>
                  <a:pt x="344" y="319"/>
                </a:lnTo>
                <a:lnTo>
                  <a:pt x="349" y="326"/>
                </a:lnTo>
                <a:lnTo>
                  <a:pt x="432" y="323"/>
                </a:lnTo>
                <a:lnTo>
                  <a:pt x="461" y="40"/>
                </a:lnTo>
                <a:lnTo>
                  <a:pt x="488" y="319"/>
                </a:lnTo>
                <a:lnTo>
                  <a:pt x="496" y="327"/>
                </a:lnTo>
                <a:lnTo>
                  <a:pt x="616" y="327"/>
                </a:lnTo>
                <a:lnTo>
                  <a:pt x="652" y="19"/>
                </a:lnTo>
                <a:lnTo>
                  <a:pt x="649" y="3"/>
                </a:lnTo>
                <a:lnTo>
                  <a:pt x="680" y="327"/>
                </a:lnTo>
                <a:lnTo>
                  <a:pt x="828" y="331"/>
                </a:lnTo>
                <a:lnTo>
                  <a:pt x="860" y="31"/>
                </a:lnTo>
                <a:lnTo>
                  <a:pt x="884" y="331"/>
                </a:lnTo>
                <a:lnTo>
                  <a:pt x="1024" y="331"/>
                </a:lnTo>
                <a:lnTo>
                  <a:pt x="1044" y="0"/>
                </a:lnTo>
                <a:lnTo>
                  <a:pt x="1080" y="331"/>
                </a:lnTo>
                <a:lnTo>
                  <a:pt x="1271" y="332"/>
                </a:lnTo>
              </a:path>
            </a:pathLst>
          </a:custGeom>
          <a:noFill/>
          <a:ln w="28575" cmpd="sng">
            <a:solidFill>
              <a:srgbClr val="3333FF"/>
            </a:solidFill>
            <a:round/>
            <a:headEnd/>
            <a:tailEnd/>
          </a:ln>
          <a:effectLst/>
        </p:spPr>
        <p:txBody>
          <a:bodyPr/>
          <a:lstStyle/>
          <a:p>
            <a:endParaRPr lang="en-US" dirty="0"/>
          </a:p>
        </p:txBody>
      </p:sp>
      <p:sp>
        <p:nvSpPr>
          <p:cNvPr id="14" name="Freeform 35"/>
          <p:cNvSpPr>
            <a:spLocks/>
          </p:cNvSpPr>
          <p:nvPr/>
        </p:nvSpPr>
        <p:spPr bwMode="auto">
          <a:xfrm>
            <a:off x="3768725" y="4498975"/>
            <a:ext cx="2063750" cy="581025"/>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3333FF"/>
            </a:solidFill>
            <a:round/>
            <a:headEnd/>
            <a:tailEnd/>
          </a:ln>
          <a:effectLst/>
        </p:spPr>
        <p:txBody>
          <a:bodyPr/>
          <a:lstStyle/>
          <a:p>
            <a:endParaRPr lang="en-US" dirty="0"/>
          </a:p>
        </p:txBody>
      </p:sp>
      <p:sp>
        <p:nvSpPr>
          <p:cNvPr id="15" name="Line 36"/>
          <p:cNvSpPr>
            <a:spLocks noChangeShapeType="1"/>
          </p:cNvSpPr>
          <p:nvPr/>
        </p:nvSpPr>
        <p:spPr bwMode="auto">
          <a:xfrm>
            <a:off x="3971925" y="3771900"/>
            <a:ext cx="0" cy="1470025"/>
          </a:xfrm>
          <a:prstGeom prst="line">
            <a:avLst/>
          </a:prstGeom>
          <a:noFill/>
          <a:ln w="9525">
            <a:solidFill>
              <a:srgbClr val="C0C0C0"/>
            </a:solidFill>
            <a:prstDash val="sysDot"/>
            <a:round/>
            <a:headEnd/>
            <a:tailEnd/>
          </a:ln>
          <a:effectLst/>
        </p:spPr>
        <p:txBody>
          <a:bodyPr/>
          <a:lstStyle/>
          <a:p>
            <a:endParaRPr lang="en-US" dirty="0"/>
          </a:p>
        </p:txBody>
      </p:sp>
      <p:sp>
        <p:nvSpPr>
          <p:cNvPr id="16" name="Line 37"/>
          <p:cNvSpPr>
            <a:spLocks noChangeShapeType="1"/>
          </p:cNvSpPr>
          <p:nvPr/>
        </p:nvSpPr>
        <p:spPr bwMode="auto">
          <a:xfrm>
            <a:off x="4067175" y="3771900"/>
            <a:ext cx="0" cy="1470025"/>
          </a:xfrm>
          <a:prstGeom prst="line">
            <a:avLst/>
          </a:prstGeom>
          <a:noFill/>
          <a:ln w="9525">
            <a:solidFill>
              <a:srgbClr val="C0C0C0"/>
            </a:solidFill>
            <a:prstDash val="sysDot"/>
            <a:round/>
            <a:headEnd/>
            <a:tailEnd/>
          </a:ln>
          <a:effectLst/>
        </p:spPr>
        <p:txBody>
          <a:bodyPr/>
          <a:lstStyle/>
          <a:p>
            <a:endParaRPr lang="en-US" dirty="0"/>
          </a:p>
        </p:txBody>
      </p:sp>
      <p:sp>
        <p:nvSpPr>
          <p:cNvPr id="17" name="AutoShape 38"/>
          <p:cNvSpPr>
            <a:spLocks/>
          </p:cNvSpPr>
          <p:nvPr/>
        </p:nvSpPr>
        <p:spPr bwMode="auto">
          <a:xfrm rot="16200000">
            <a:off x="3989388" y="3716338"/>
            <a:ext cx="47625" cy="95250"/>
          </a:xfrm>
          <a:prstGeom prst="rightBracket">
            <a:avLst>
              <a:gd name="adj" fmla="val 16667"/>
            </a:avLst>
          </a:prstGeom>
          <a:noFill/>
          <a:ln w="38100">
            <a:solidFill>
              <a:srgbClr val="C0C0C0"/>
            </a:solidFill>
            <a:round/>
            <a:headEnd/>
            <a:tailEnd/>
          </a:ln>
          <a:effectLst/>
        </p:spPr>
        <p:txBody>
          <a:bodyPr wrap="none" anchor="ctr"/>
          <a:lstStyle/>
          <a:p>
            <a:endParaRPr lang="en-US" dirty="0"/>
          </a:p>
        </p:txBody>
      </p:sp>
      <p:sp>
        <p:nvSpPr>
          <p:cNvPr id="18" name="Text Box 39"/>
          <p:cNvSpPr txBox="1">
            <a:spLocks noChangeArrowheads="1"/>
          </p:cNvSpPr>
          <p:nvPr/>
        </p:nvSpPr>
        <p:spPr bwMode="auto">
          <a:xfrm>
            <a:off x="3836048" y="3500438"/>
            <a:ext cx="325731" cy="246221"/>
          </a:xfrm>
          <a:prstGeom prst="rect">
            <a:avLst/>
          </a:prstGeom>
          <a:noFill/>
          <a:ln w="9525">
            <a:noFill/>
            <a:miter lim="800000"/>
            <a:headEnd/>
            <a:tailEnd/>
          </a:ln>
          <a:effectLst/>
        </p:spPr>
        <p:txBody>
          <a:bodyPr wrap="none">
            <a:spAutoFit/>
          </a:bodyPr>
          <a:lstStyle/>
          <a:p>
            <a:pPr algn="ctr"/>
            <a:r>
              <a:rPr lang="en-US" sz="1000" b="1" dirty="0" smtClean="0"/>
              <a:t>12</a:t>
            </a:r>
            <a:endParaRPr lang="en-US" sz="1000" b="1" dirty="0"/>
          </a:p>
        </p:txBody>
      </p:sp>
      <p:sp>
        <p:nvSpPr>
          <p:cNvPr id="19" name="Line 40"/>
          <p:cNvSpPr>
            <a:spLocks noChangeShapeType="1"/>
          </p:cNvSpPr>
          <p:nvPr/>
        </p:nvSpPr>
        <p:spPr bwMode="auto">
          <a:xfrm>
            <a:off x="4232275" y="3771900"/>
            <a:ext cx="0" cy="1470025"/>
          </a:xfrm>
          <a:prstGeom prst="line">
            <a:avLst/>
          </a:prstGeom>
          <a:noFill/>
          <a:ln w="9525">
            <a:solidFill>
              <a:srgbClr val="C0C0C0"/>
            </a:solidFill>
            <a:prstDash val="sysDot"/>
            <a:round/>
            <a:headEnd/>
            <a:tailEnd/>
          </a:ln>
          <a:effectLst/>
        </p:spPr>
        <p:txBody>
          <a:bodyPr/>
          <a:lstStyle/>
          <a:p>
            <a:endParaRPr lang="en-US" dirty="0"/>
          </a:p>
        </p:txBody>
      </p:sp>
      <p:sp>
        <p:nvSpPr>
          <p:cNvPr id="20" name="Line 41"/>
          <p:cNvSpPr>
            <a:spLocks noChangeShapeType="1"/>
          </p:cNvSpPr>
          <p:nvPr/>
        </p:nvSpPr>
        <p:spPr bwMode="auto">
          <a:xfrm>
            <a:off x="4327525" y="3771900"/>
            <a:ext cx="0" cy="1470025"/>
          </a:xfrm>
          <a:prstGeom prst="line">
            <a:avLst/>
          </a:prstGeom>
          <a:noFill/>
          <a:ln w="9525">
            <a:solidFill>
              <a:srgbClr val="C0C0C0"/>
            </a:solidFill>
            <a:prstDash val="sysDot"/>
            <a:round/>
            <a:headEnd/>
            <a:tailEnd/>
          </a:ln>
          <a:effectLst/>
        </p:spPr>
        <p:txBody>
          <a:bodyPr/>
          <a:lstStyle/>
          <a:p>
            <a:endParaRPr lang="en-US" dirty="0"/>
          </a:p>
        </p:txBody>
      </p:sp>
      <p:sp>
        <p:nvSpPr>
          <p:cNvPr id="21" name="AutoShape 42"/>
          <p:cNvSpPr>
            <a:spLocks/>
          </p:cNvSpPr>
          <p:nvPr/>
        </p:nvSpPr>
        <p:spPr bwMode="auto">
          <a:xfrm rot="16200000">
            <a:off x="4249738" y="3716338"/>
            <a:ext cx="47625" cy="95250"/>
          </a:xfrm>
          <a:prstGeom prst="rightBracket">
            <a:avLst>
              <a:gd name="adj" fmla="val 16667"/>
            </a:avLst>
          </a:prstGeom>
          <a:noFill/>
          <a:ln w="38100">
            <a:solidFill>
              <a:srgbClr val="C0C0C0"/>
            </a:solidFill>
            <a:round/>
            <a:headEnd/>
            <a:tailEnd/>
          </a:ln>
          <a:effectLst/>
        </p:spPr>
        <p:txBody>
          <a:bodyPr wrap="none" anchor="ctr"/>
          <a:lstStyle/>
          <a:p>
            <a:endParaRPr lang="en-US" dirty="0"/>
          </a:p>
        </p:txBody>
      </p:sp>
      <p:sp>
        <p:nvSpPr>
          <p:cNvPr id="22" name="Text Box 43"/>
          <p:cNvSpPr txBox="1">
            <a:spLocks noChangeArrowheads="1"/>
          </p:cNvSpPr>
          <p:nvPr/>
        </p:nvSpPr>
        <p:spPr bwMode="auto">
          <a:xfrm>
            <a:off x="4105923" y="3500438"/>
            <a:ext cx="325731" cy="246221"/>
          </a:xfrm>
          <a:prstGeom prst="rect">
            <a:avLst/>
          </a:prstGeom>
          <a:noFill/>
          <a:ln w="9525">
            <a:noFill/>
            <a:miter lim="800000"/>
            <a:headEnd/>
            <a:tailEnd/>
          </a:ln>
          <a:effectLst/>
        </p:spPr>
        <p:txBody>
          <a:bodyPr wrap="none">
            <a:spAutoFit/>
          </a:bodyPr>
          <a:lstStyle/>
          <a:p>
            <a:pPr algn="ctr"/>
            <a:r>
              <a:rPr lang="en-US" sz="1000" b="1" dirty="0" smtClean="0"/>
              <a:t>13</a:t>
            </a:r>
            <a:endParaRPr lang="en-US" sz="1000" b="1" dirty="0"/>
          </a:p>
        </p:txBody>
      </p:sp>
      <p:sp>
        <p:nvSpPr>
          <p:cNvPr id="23" name="Line 44"/>
          <p:cNvSpPr>
            <a:spLocks noChangeShapeType="1"/>
          </p:cNvSpPr>
          <p:nvPr/>
        </p:nvSpPr>
        <p:spPr bwMode="auto">
          <a:xfrm>
            <a:off x="4486275" y="3770313"/>
            <a:ext cx="0" cy="1458913"/>
          </a:xfrm>
          <a:prstGeom prst="line">
            <a:avLst/>
          </a:prstGeom>
          <a:noFill/>
          <a:ln w="9525">
            <a:solidFill>
              <a:srgbClr val="C0C0C0"/>
            </a:solidFill>
            <a:prstDash val="sysDot"/>
            <a:round/>
            <a:headEnd/>
            <a:tailEnd/>
          </a:ln>
          <a:effectLst/>
        </p:spPr>
        <p:txBody>
          <a:bodyPr/>
          <a:lstStyle/>
          <a:p>
            <a:endParaRPr lang="en-US" dirty="0"/>
          </a:p>
        </p:txBody>
      </p:sp>
      <p:sp>
        <p:nvSpPr>
          <p:cNvPr id="24" name="Line 45"/>
          <p:cNvSpPr>
            <a:spLocks noChangeShapeType="1"/>
          </p:cNvSpPr>
          <p:nvPr/>
        </p:nvSpPr>
        <p:spPr bwMode="auto">
          <a:xfrm>
            <a:off x="4581525" y="3770313"/>
            <a:ext cx="0" cy="1458913"/>
          </a:xfrm>
          <a:prstGeom prst="line">
            <a:avLst/>
          </a:prstGeom>
          <a:noFill/>
          <a:ln w="9525">
            <a:solidFill>
              <a:srgbClr val="C0C0C0"/>
            </a:solidFill>
            <a:prstDash val="sysDot"/>
            <a:round/>
            <a:headEnd/>
            <a:tailEnd/>
          </a:ln>
          <a:effectLst/>
        </p:spPr>
        <p:txBody>
          <a:bodyPr/>
          <a:lstStyle/>
          <a:p>
            <a:endParaRPr lang="en-US" dirty="0"/>
          </a:p>
        </p:txBody>
      </p:sp>
      <p:sp>
        <p:nvSpPr>
          <p:cNvPr id="25" name="AutoShape 46"/>
          <p:cNvSpPr>
            <a:spLocks/>
          </p:cNvSpPr>
          <p:nvPr/>
        </p:nvSpPr>
        <p:spPr bwMode="auto">
          <a:xfrm rot="16200000">
            <a:off x="4510088" y="3714750"/>
            <a:ext cx="47625" cy="95250"/>
          </a:xfrm>
          <a:prstGeom prst="rightBracket">
            <a:avLst>
              <a:gd name="adj" fmla="val 16667"/>
            </a:avLst>
          </a:prstGeom>
          <a:noFill/>
          <a:ln w="38100">
            <a:solidFill>
              <a:srgbClr val="C0C0C0"/>
            </a:solidFill>
            <a:round/>
            <a:headEnd/>
            <a:tailEnd/>
          </a:ln>
          <a:effectLst/>
        </p:spPr>
        <p:txBody>
          <a:bodyPr wrap="none" anchor="ctr"/>
          <a:lstStyle/>
          <a:p>
            <a:endParaRPr lang="en-US" dirty="0"/>
          </a:p>
        </p:txBody>
      </p:sp>
      <p:sp>
        <p:nvSpPr>
          <p:cNvPr id="26" name="Text Box 47"/>
          <p:cNvSpPr txBox="1">
            <a:spLocks noChangeArrowheads="1"/>
          </p:cNvSpPr>
          <p:nvPr/>
        </p:nvSpPr>
        <p:spPr bwMode="auto">
          <a:xfrm>
            <a:off x="4369448" y="3500438"/>
            <a:ext cx="325731" cy="246221"/>
          </a:xfrm>
          <a:prstGeom prst="rect">
            <a:avLst/>
          </a:prstGeom>
          <a:noFill/>
          <a:ln w="9525">
            <a:noFill/>
            <a:miter lim="800000"/>
            <a:headEnd/>
            <a:tailEnd/>
          </a:ln>
          <a:effectLst/>
        </p:spPr>
        <p:txBody>
          <a:bodyPr wrap="none">
            <a:spAutoFit/>
          </a:bodyPr>
          <a:lstStyle/>
          <a:p>
            <a:pPr algn="ctr"/>
            <a:r>
              <a:rPr lang="en-US" sz="1000" b="1" dirty="0" smtClean="0"/>
              <a:t>14</a:t>
            </a:r>
            <a:endParaRPr lang="en-US" sz="1000" b="1" dirty="0"/>
          </a:p>
        </p:txBody>
      </p:sp>
      <p:sp>
        <p:nvSpPr>
          <p:cNvPr id="27" name="Line 48"/>
          <p:cNvSpPr>
            <a:spLocks noChangeShapeType="1"/>
          </p:cNvSpPr>
          <p:nvPr/>
        </p:nvSpPr>
        <p:spPr bwMode="auto">
          <a:xfrm>
            <a:off x="4791075" y="3776663"/>
            <a:ext cx="0" cy="1465263"/>
          </a:xfrm>
          <a:prstGeom prst="line">
            <a:avLst/>
          </a:prstGeom>
          <a:noFill/>
          <a:ln w="9525">
            <a:solidFill>
              <a:srgbClr val="C0C0C0"/>
            </a:solidFill>
            <a:prstDash val="sysDot"/>
            <a:round/>
            <a:headEnd/>
            <a:tailEnd/>
          </a:ln>
          <a:effectLst/>
        </p:spPr>
        <p:txBody>
          <a:bodyPr/>
          <a:lstStyle/>
          <a:p>
            <a:endParaRPr lang="en-US" dirty="0"/>
          </a:p>
        </p:txBody>
      </p:sp>
      <p:sp>
        <p:nvSpPr>
          <p:cNvPr id="28" name="Line 49"/>
          <p:cNvSpPr>
            <a:spLocks noChangeShapeType="1"/>
          </p:cNvSpPr>
          <p:nvPr/>
        </p:nvSpPr>
        <p:spPr bwMode="auto">
          <a:xfrm>
            <a:off x="4886325" y="3776663"/>
            <a:ext cx="0" cy="1465263"/>
          </a:xfrm>
          <a:prstGeom prst="line">
            <a:avLst/>
          </a:prstGeom>
          <a:noFill/>
          <a:ln w="9525">
            <a:solidFill>
              <a:srgbClr val="C0C0C0"/>
            </a:solidFill>
            <a:prstDash val="sysDot"/>
            <a:round/>
            <a:headEnd/>
            <a:tailEnd/>
          </a:ln>
          <a:effectLst/>
        </p:spPr>
        <p:txBody>
          <a:bodyPr/>
          <a:lstStyle/>
          <a:p>
            <a:endParaRPr lang="en-US" dirty="0"/>
          </a:p>
        </p:txBody>
      </p:sp>
      <p:sp>
        <p:nvSpPr>
          <p:cNvPr id="29" name="AutoShape 50"/>
          <p:cNvSpPr>
            <a:spLocks/>
          </p:cNvSpPr>
          <p:nvPr/>
        </p:nvSpPr>
        <p:spPr bwMode="auto">
          <a:xfrm rot="16200000">
            <a:off x="4814888" y="3716338"/>
            <a:ext cx="47625" cy="95250"/>
          </a:xfrm>
          <a:prstGeom prst="rightBracket">
            <a:avLst>
              <a:gd name="adj" fmla="val 16667"/>
            </a:avLst>
          </a:prstGeom>
          <a:noFill/>
          <a:ln w="38100">
            <a:solidFill>
              <a:srgbClr val="C0C0C0"/>
            </a:solidFill>
            <a:round/>
            <a:headEnd/>
            <a:tailEnd/>
          </a:ln>
          <a:effectLst/>
        </p:spPr>
        <p:txBody>
          <a:bodyPr wrap="none" anchor="ctr"/>
          <a:lstStyle/>
          <a:p>
            <a:endParaRPr lang="en-US" dirty="0"/>
          </a:p>
        </p:txBody>
      </p:sp>
      <p:sp>
        <p:nvSpPr>
          <p:cNvPr id="30" name="Text Box 51"/>
          <p:cNvSpPr txBox="1">
            <a:spLocks noChangeArrowheads="1"/>
          </p:cNvSpPr>
          <p:nvPr/>
        </p:nvSpPr>
        <p:spPr bwMode="auto">
          <a:xfrm>
            <a:off x="4669485" y="3500438"/>
            <a:ext cx="325731" cy="246221"/>
          </a:xfrm>
          <a:prstGeom prst="rect">
            <a:avLst/>
          </a:prstGeom>
          <a:noFill/>
          <a:ln w="9525">
            <a:noFill/>
            <a:miter lim="800000"/>
            <a:headEnd/>
            <a:tailEnd/>
          </a:ln>
          <a:effectLst/>
        </p:spPr>
        <p:txBody>
          <a:bodyPr wrap="none">
            <a:spAutoFit/>
          </a:bodyPr>
          <a:lstStyle/>
          <a:p>
            <a:pPr algn="ctr"/>
            <a:r>
              <a:rPr lang="en-US" sz="1000" b="1" dirty="0" smtClean="0"/>
              <a:t>15</a:t>
            </a:r>
            <a:endParaRPr lang="en-US" sz="1000" b="1" dirty="0"/>
          </a:p>
        </p:txBody>
      </p:sp>
      <p:sp>
        <p:nvSpPr>
          <p:cNvPr id="31" name="Line 52"/>
          <p:cNvSpPr>
            <a:spLocks noChangeShapeType="1"/>
          </p:cNvSpPr>
          <p:nvPr/>
        </p:nvSpPr>
        <p:spPr bwMode="auto">
          <a:xfrm>
            <a:off x="5108575" y="3775075"/>
            <a:ext cx="0" cy="1454150"/>
          </a:xfrm>
          <a:prstGeom prst="line">
            <a:avLst/>
          </a:prstGeom>
          <a:noFill/>
          <a:ln w="9525">
            <a:solidFill>
              <a:srgbClr val="C0C0C0"/>
            </a:solidFill>
            <a:prstDash val="sysDot"/>
            <a:round/>
            <a:headEnd/>
            <a:tailEnd/>
          </a:ln>
          <a:effectLst/>
        </p:spPr>
        <p:txBody>
          <a:bodyPr/>
          <a:lstStyle/>
          <a:p>
            <a:endParaRPr lang="en-US" dirty="0"/>
          </a:p>
        </p:txBody>
      </p:sp>
      <p:sp>
        <p:nvSpPr>
          <p:cNvPr id="32" name="Line 53"/>
          <p:cNvSpPr>
            <a:spLocks noChangeShapeType="1"/>
          </p:cNvSpPr>
          <p:nvPr/>
        </p:nvSpPr>
        <p:spPr bwMode="auto">
          <a:xfrm>
            <a:off x="5203825" y="3775075"/>
            <a:ext cx="0" cy="1454150"/>
          </a:xfrm>
          <a:prstGeom prst="line">
            <a:avLst/>
          </a:prstGeom>
          <a:noFill/>
          <a:ln w="9525">
            <a:solidFill>
              <a:srgbClr val="C0C0C0"/>
            </a:solidFill>
            <a:prstDash val="sysDot"/>
            <a:round/>
            <a:headEnd/>
            <a:tailEnd/>
          </a:ln>
          <a:effectLst/>
        </p:spPr>
        <p:txBody>
          <a:bodyPr/>
          <a:lstStyle/>
          <a:p>
            <a:endParaRPr lang="en-US" dirty="0"/>
          </a:p>
        </p:txBody>
      </p:sp>
      <p:sp>
        <p:nvSpPr>
          <p:cNvPr id="33" name="AutoShape 54"/>
          <p:cNvSpPr>
            <a:spLocks/>
          </p:cNvSpPr>
          <p:nvPr/>
        </p:nvSpPr>
        <p:spPr bwMode="auto">
          <a:xfrm rot="16200000">
            <a:off x="5132388" y="3714750"/>
            <a:ext cx="46038" cy="95250"/>
          </a:xfrm>
          <a:prstGeom prst="rightBracket">
            <a:avLst>
              <a:gd name="adj" fmla="val 17241"/>
            </a:avLst>
          </a:prstGeom>
          <a:noFill/>
          <a:ln w="38100">
            <a:solidFill>
              <a:srgbClr val="C0C0C0"/>
            </a:solidFill>
            <a:round/>
            <a:headEnd/>
            <a:tailEnd/>
          </a:ln>
          <a:effectLst/>
        </p:spPr>
        <p:txBody>
          <a:bodyPr wrap="none" anchor="ctr"/>
          <a:lstStyle/>
          <a:p>
            <a:endParaRPr lang="en-US" dirty="0"/>
          </a:p>
        </p:txBody>
      </p:sp>
      <p:sp>
        <p:nvSpPr>
          <p:cNvPr id="34" name="Text Box 55"/>
          <p:cNvSpPr txBox="1">
            <a:spLocks noChangeArrowheads="1"/>
          </p:cNvSpPr>
          <p:nvPr/>
        </p:nvSpPr>
        <p:spPr bwMode="auto">
          <a:xfrm>
            <a:off x="4990160" y="3500438"/>
            <a:ext cx="325731" cy="246221"/>
          </a:xfrm>
          <a:prstGeom prst="rect">
            <a:avLst/>
          </a:prstGeom>
          <a:noFill/>
          <a:ln w="9525">
            <a:noFill/>
            <a:miter lim="800000"/>
            <a:headEnd/>
            <a:tailEnd/>
          </a:ln>
          <a:effectLst/>
        </p:spPr>
        <p:txBody>
          <a:bodyPr wrap="none">
            <a:spAutoFit/>
          </a:bodyPr>
          <a:lstStyle/>
          <a:p>
            <a:pPr algn="ctr"/>
            <a:r>
              <a:rPr lang="en-US" sz="1000" b="1" dirty="0" smtClean="0"/>
              <a:t>16</a:t>
            </a:r>
            <a:endParaRPr lang="en-US" sz="1000" b="1" dirty="0"/>
          </a:p>
        </p:txBody>
      </p:sp>
      <p:sp>
        <p:nvSpPr>
          <p:cNvPr id="35" name="Line 56"/>
          <p:cNvSpPr>
            <a:spLocks noChangeShapeType="1"/>
          </p:cNvSpPr>
          <p:nvPr/>
        </p:nvSpPr>
        <p:spPr bwMode="auto">
          <a:xfrm>
            <a:off x="5407025" y="3768725"/>
            <a:ext cx="0" cy="1466850"/>
          </a:xfrm>
          <a:prstGeom prst="line">
            <a:avLst/>
          </a:prstGeom>
          <a:noFill/>
          <a:ln w="9525">
            <a:solidFill>
              <a:srgbClr val="C0C0C0"/>
            </a:solidFill>
            <a:prstDash val="sysDot"/>
            <a:round/>
            <a:headEnd/>
            <a:tailEnd/>
          </a:ln>
          <a:effectLst/>
        </p:spPr>
        <p:txBody>
          <a:bodyPr/>
          <a:lstStyle/>
          <a:p>
            <a:endParaRPr lang="en-US" dirty="0"/>
          </a:p>
        </p:txBody>
      </p:sp>
      <p:sp>
        <p:nvSpPr>
          <p:cNvPr id="36" name="Line 57"/>
          <p:cNvSpPr>
            <a:spLocks noChangeShapeType="1"/>
          </p:cNvSpPr>
          <p:nvPr/>
        </p:nvSpPr>
        <p:spPr bwMode="auto">
          <a:xfrm>
            <a:off x="5502275" y="3768725"/>
            <a:ext cx="0" cy="1466850"/>
          </a:xfrm>
          <a:prstGeom prst="line">
            <a:avLst/>
          </a:prstGeom>
          <a:noFill/>
          <a:ln w="9525">
            <a:solidFill>
              <a:srgbClr val="C0C0C0"/>
            </a:solidFill>
            <a:prstDash val="sysDot"/>
            <a:round/>
            <a:headEnd/>
            <a:tailEnd/>
          </a:ln>
          <a:effectLst/>
        </p:spPr>
        <p:txBody>
          <a:bodyPr/>
          <a:lstStyle/>
          <a:p>
            <a:endParaRPr lang="en-US" dirty="0"/>
          </a:p>
        </p:txBody>
      </p:sp>
      <p:sp>
        <p:nvSpPr>
          <p:cNvPr id="37" name="AutoShape 58"/>
          <p:cNvSpPr>
            <a:spLocks/>
          </p:cNvSpPr>
          <p:nvPr/>
        </p:nvSpPr>
        <p:spPr bwMode="auto">
          <a:xfrm rot="16200000">
            <a:off x="5443538" y="3703638"/>
            <a:ext cx="47625" cy="95250"/>
          </a:xfrm>
          <a:prstGeom prst="rightBracket">
            <a:avLst>
              <a:gd name="adj" fmla="val 16667"/>
            </a:avLst>
          </a:prstGeom>
          <a:noFill/>
          <a:ln w="38100">
            <a:solidFill>
              <a:srgbClr val="C0C0C0"/>
            </a:solidFill>
            <a:round/>
            <a:headEnd/>
            <a:tailEnd/>
          </a:ln>
          <a:effectLst/>
        </p:spPr>
        <p:txBody>
          <a:bodyPr wrap="none" anchor="ctr"/>
          <a:lstStyle/>
          <a:p>
            <a:endParaRPr lang="en-US" dirty="0"/>
          </a:p>
        </p:txBody>
      </p:sp>
      <p:sp>
        <p:nvSpPr>
          <p:cNvPr id="38" name="Text Box 59"/>
          <p:cNvSpPr txBox="1">
            <a:spLocks noChangeArrowheads="1"/>
          </p:cNvSpPr>
          <p:nvPr/>
        </p:nvSpPr>
        <p:spPr bwMode="auto">
          <a:xfrm>
            <a:off x="5302898" y="3500438"/>
            <a:ext cx="325731" cy="246221"/>
          </a:xfrm>
          <a:prstGeom prst="rect">
            <a:avLst/>
          </a:prstGeom>
          <a:noFill/>
          <a:ln w="9525">
            <a:noFill/>
            <a:miter lim="800000"/>
            <a:headEnd/>
            <a:tailEnd/>
          </a:ln>
          <a:effectLst/>
        </p:spPr>
        <p:txBody>
          <a:bodyPr wrap="none">
            <a:spAutoFit/>
          </a:bodyPr>
          <a:lstStyle/>
          <a:p>
            <a:pPr algn="ctr"/>
            <a:r>
              <a:rPr lang="en-US" sz="1000" b="1" dirty="0" smtClean="0"/>
              <a:t>17</a:t>
            </a:r>
            <a:endParaRPr lang="en-US" sz="1000" b="1" dirty="0"/>
          </a:p>
        </p:txBody>
      </p:sp>
      <p:sp>
        <p:nvSpPr>
          <p:cNvPr id="39" name="Rectangle 60"/>
          <p:cNvSpPr>
            <a:spLocks noChangeArrowheads="1"/>
          </p:cNvSpPr>
          <p:nvPr/>
        </p:nvSpPr>
        <p:spPr bwMode="auto">
          <a:xfrm>
            <a:off x="3654425" y="2846388"/>
            <a:ext cx="2278063" cy="2940050"/>
          </a:xfrm>
          <a:prstGeom prst="rect">
            <a:avLst/>
          </a:prstGeom>
          <a:noFill/>
          <a:ln w="9525">
            <a:solidFill>
              <a:schemeClr val="tx1"/>
            </a:solidFill>
            <a:miter lim="800000"/>
            <a:headEnd/>
            <a:tailEnd/>
          </a:ln>
          <a:effectLst/>
        </p:spPr>
        <p:txBody>
          <a:bodyPr wrap="none" anchor="ctr"/>
          <a:lstStyle/>
          <a:p>
            <a:endParaRPr lang="en-US" dirty="0"/>
          </a:p>
        </p:txBody>
      </p:sp>
      <p:sp>
        <p:nvSpPr>
          <p:cNvPr id="40" name="Freeform 61"/>
          <p:cNvSpPr>
            <a:spLocks/>
          </p:cNvSpPr>
          <p:nvPr/>
        </p:nvSpPr>
        <p:spPr bwMode="auto">
          <a:xfrm>
            <a:off x="5949950" y="3386138"/>
            <a:ext cx="1258888" cy="1419225"/>
          </a:xfrm>
          <a:custGeom>
            <a:avLst/>
            <a:gdLst/>
            <a:ahLst/>
            <a:cxnLst>
              <a:cxn ang="0">
                <a:pos x="793" y="0"/>
              </a:cxn>
              <a:cxn ang="0">
                <a:pos x="304" y="0"/>
              </a:cxn>
              <a:cxn ang="0">
                <a:pos x="304" y="847"/>
              </a:cxn>
              <a:cxn ang="0">
                <a:pos x="0" y="847"/>
              </a:cxn>
            </a:cxnLst>
            <a:rect l="0" t="0" r="r" b="b"/>
            <a:pathLst>
              <a:path w="793" h="847">
                <a:moveTo>
                  <a:pt x="793" y="0"/>
                </a:moveTo>
                <a:lnTo>
                  <a:pt x="304" y="0"/>
                </a:lnTo>
                <a:lnTo>
                  <a:pt x="304" y="847"/>
                </a:lnTo>
                <a:lnTo>
                  <a:pt x="0" y="847"/>
                </a:lnTo>
              </a:path>
            </a:pathLst>
          </a:custGeom>
          <a:noFill/>
          <a:ln w="76200" cmpd="sng">
            <a:solidFill>
              <a:srgbClr val="C0C0C0"/>
            </a:solidFill>
            <a:round/>
            <a:headEnd type="none" w="med" len="med"/>
            <a:tailEnd type="triangle" w="med" len="med"/>
          </a:ln>
          <a:effectLst/>
        </p:spPr>
        <p:txBody>
          <a:bodyPr/>
          <a:lstStyle/>
          <a:p>
            <a:endParaRPr lang="en-US" dirty="0"/>
          </a:p>
        </p:txBody>
      </p:sp>
      <p:sp>
        <p:nvSpPr>
          <p:cNvPr id="41" name="Text Box 62"/>
          <p:cNvSpPr txBox="1">
            <a:spLocks noChangeArrowheads="1"/>
          </p:cNvSpPr>
          <p:nvPr/>
        </p:nvSpPr>
        <p:spPr bwMode="auto">
          <a:xfrm>
            <a:off x="3543300" y="1420813"/>
            <a:ext cx="2625725" cy="730250"/>
          </a:xfrm>
          <a:prstGeom prst="rect">
            <a:avLst/>
          </a:prstGeom>
          <a:noFill/>
          <a:ln w="9525">
            <a:noFill/>
            <a:miter lim="800000"/>
            <a:headEnd/>
            <a:tailEnd/>
          </a:ln>
          <a:effectLst/>
        </p:spPr>
        <p:txBody>
          <a:bodyPr>
            <a:spAutoFit/>
          </a:bodyPr>
          <a:lstStyle/>
          <a:p>
            <a:pPr algn="ctr"/>
            <a:r>
              <a:rPr lang="en-US" sz="1400" b="1" dirty="0"/>
              <a:t>Data from CE instrument (prior to color separation and peak sizing)</a:t>
            </a:r>
          </a:p>
        </p:txBody>
      </p:sp>
      <p:sp>
        <p:nvSpPr>
          <p:cNvPr id="42" name="Text Box 63"/>
          <p:cNvSpPr txBox="1">
            <a:spLocks noChangeArrowheads="1"/>
          </p:cNvSpPr>
          <p:nvPr/>
        </p:nvSpPr>
        <p:spPr bwMode="auto">
          <a:xfrm>
            <a:off x="3078163" y="5813425"/>
            <a:ext cx="3287713" cy="1006475"/>
          </a:xfrm>
          <a:prstGeom prst="rect">
            <a:avLst/>
          </a:prstGeom>
          <a:noFill/>
          <a:ln w="9525">
            <a:noFill/>
            <a:miter lim="800000"/>
            <a:headEnd/>
            <a:tailEnd/>
          </a:ln>
          <a:effectLst/>
        </p:spPr>
        <p:txBody>
          <a:bodyPr>
            <a:spAutoFit/>
          </a:bodyPr>
          <a:lstStyle/>
          <a:p>
            <a:pPr algn="ctr"/>
            <a:r>
              <a:rPr lang="en-US" sz="2000" b="1" dirty="0"/>
              <a:t>Genotyping performed by comparing allelic ladder to sample results</a:t>
            </a:r>
          </a:p>
        </p:txBody>
      </p:sp>
      <p:sp>
        <p:nvSpPr>
          <p:cNvPr id="43" name="Text Box 64"/>
          <p:cNvSpPr txBox="1">
            <a:spLocks noChangeArrowheads="1"/>
          </p:cNvSpPr>
          <p:nvPr/>
        </p:nvSpPr>
        <p:spPr bwMode="auto">
          <a:xfrm>
            <a:off x="719138" y="2197100"/>
            <a:ext cx="1160463" cy="942975"/>
          </a:xfrm>
          <a:prstGeom prst="rect">
            <a:avLst/>
          </a:prstGeom>
          <a:noFill/>
          <a:ln w="9525">
            <a:noFill/>
            <a:miter lim="800000"/>
            <a:headEnd/>
            <a:tailEnd/>
          </a:ln>
          <a:effectLst/>
        </p:spPr>
        <p:txBody>
          <a:bodyPr>
            <a:spAutoFit/>
          </a:bodyPr>
          <a:lstStyle/>
          <a:p>
            <a:pPr algn="ctr"/>
            <a:r>
              <a:rPr lang="en-US" sz="1400" b="1" dirty="0"/>
              <a:t>Color separation and peak sizing</a:t>
            </a:r>
          </a:p>
        </p:txBody>
      </p:sp>
      <p:sp>
        <p:nvSpPr>
          <p:cNvPr id="44" name="Line 65"/>
          <p:cNvSpPr>
            <a:spLocks noChangeShapeType="1"/>
          </p:cNvSpPr>
          <p:nvPr/>
        </p:nvSpPr>
        <p:spPr bwMode="auto">
          <a:xfrm flipH="1">
            <a:off x="7827963" y="2305050"/>
            <a:ext cx="17463" cy="811213"/>
          </a:xfrm>
          <a:prstGeom prst="line">
            <a:avLst/>
          </a:prstGeom>
          <a:noFill/>
          <a:ln w="76200">
            <a:solidFill>
              <a:srgbClr val="C0C0C0"/>
            </a:solidFill>
            <a:round/>
            <a:headEnd/>
            <a:tailEnd type="triangle" w="med" len="med"/>
          </a:ln>
          <a:effectLst/>
        </p:spPr>
        <p:txBody>
          <a:bodyPr/>
          <a:lstStyle/>
          <a:p>
            <a:endParaRPr lang="en-US" dirty="0"/>
          </a:p>
        </p:txBody>
      </p:sp>
      <p:sp>
        <p:nvSpPr>
          <p:cNvPr id="45" name="Text Box 66"/>
          <p:cNvSpPr txBox="1">
            <a:spLocks noChangeArrowheads="1"/>
          </p:cNvSpPr>
          <p:nvPr/>
        </p:nvSpPr>
        <p:spPr bwMode="auto">
          <a:xfrm>
            <a:off x="7894638" y="2176463"/>
            <a:ext cx="1160463" cy="942975"/>
          </a:xfrm>
          <a:prstGeom prst="rect">
            <a:avLst/>
          </a:prstGeom>
          <a:noFill/>
          <a:ln w="9525">
            <a:noFill/>
            <a:miter lim="800000"/>
            <a:headEnd/>
            <a:tailEnd/>
          </a:ln>
          <a:effectLst/>
        </p:spPr>
        <p:txBody>
          <a:bodyPr>
            <a:spAutoFit/>
          </a:bodyPr>
          <a:lstStyle/>
          <a:p>
            <a:pPr algn="ctr"/>
            <a:r>
              <a:rPr lang="en-US" sz="1400" b="1" dirty="0"/>
              <a:t>Color separation and peak sizing</a:t>
            </a:r>
          </a:p>
        </p:txBody>
      </p:sp>
      <p:sp>
        <p:nvSpPr>
          <p:cNvPr id="46" name="Text Box 67"/>
          <p:cNvSpPr txBox="1">
            <a:spLocks noChangeArrowheads="1"/>
          </p:cNvSpPr>
          <p:nvPr/>
        </p:nvSpPr>
        <p:spPr bwMode="auto">
          <a:xfrm>
            <a:off x="4294188" y="2930525"/>
            <a:ext cx="960438" cy="346075"/>
          </a:xfrm>
          <a:prstGeom prst="rect">
            <a:avLst/>
          </a:prstGeom>
          <a:noFill/>
          <a:ln w="9525">
            <a:solidFill>
              <a:schemeClr val="tx1"/>
            </a:solidFill>
            <a:miter lim="800000"/>
            <a:headEnd/>
            <a:tailEnd/>
          </a:ln>
          <a:effectLst/>
        </p:spPr>
        <p:txBody>
          <a:bodyPr wrap="none">
            <a:spAutoFit/>
          </a:bodyPr>
          <a:lstStyle/>
          <a:p>
            <a:pPr algn="ctr"/>
            <a:r>
              <a:rPr lang="en-US" sz="1600" b="1" dirty="0"/>
              <a:t>Locus 1</a:t>
            </a:r>
          </a:p>
        </p:txBody>
      </p:sp>
      <p:sp>
        <p:nvSpPr>
          <p:cNvPr id="47" name="Text Box 68"/>
          <p:cNvSpPr txBox="1">
            <a:spLocks noChangeArrowheads="1"/>
          </p:cNvSpPr>
          <p:nvPr/>
        </p:nvSpPr>
        <p:spPr bwMode="auto">
          <a:xfrm>
            <a:off x="3810000" y="5343525"/>
            <a:ext cx="1936749" cy="338554"/>
          </a:xfrm>
          <a:prstGeom prst="rect">
            <a:avLst/>
          </a:prstGeom>
          <a:noFill/>
          <a:ln w="9525">
            <a:solidFill>
              <a:schemeClr val="tx1"/>
            </a:solidFill>
            <a:miter lim="800000"/>
            <a:headEnd/>
            <a:tailEnd/>
          </a:ln>
          <a:effectLst/>
        </p:spPr>
        <p:txBody>
          <a:bodyPr wrap="none">
            <a:spAutoFit/>
          </a:bodyPr>
          <a:lstStyle/>
          <a:p>
            <a:r>
              <a:rPr lang="en-US" sz="1600" b="1" dirty="0"/>
              <a:t>Genotype = </a:t>
            </a:r>
            <a:r>
              <a:rPr lang="en-US" sz="1600" b="1" dirty="0" smtClean="0"/>
              <a:t>14, 16</a:t>
            </a:r>
            <a:endParaRPr lang="en-US" sz="1600" b="1" dirty="0"/>
          </a:p>
        </p:txBody>
      </p:sp>
      <p:sp>
        <p:nvSpPr>
          <p:cNvPr id="48" name="Text Box 69"/>
          <p:cNvSpPr txBox="1">
            <a:spLocks noChangeArrowheads="1"/>
          </p:cNvSpPr>
          <p:nvPr/>
        </p:nvSpPr>
        <p:spPr bwMode="auto">
          <a:xfrm>
            <a:off x="1131888" y="5626100"/>
            <a:ext cx="1716088" cy="1079500"/>
          </a:xfrm>
          <a:prstGeom prst="rect">
            <a:avLst/>
          </a:prstGeom>
          <a:noFill/>
          <a:ln w="9525">
            <a:solidFill>
              <a:srgbClr val="C0C0C0"/>
            </a:solidFill>
            <a:miter lim="800000"/>
            <a:headEnd/>
            <a:tailEnd/>
          </a:ln>
          <a:effectLst/>
        </p:spPr>
        <p:txBody>
          <a:bodyPr>
            <a:spAutoFit/>
          </a:bodyPr>
          <a:lstStyle/>
          <a:p>
            <a:pPr algn="ctr"/>
            <a:r>
              <a:rPr lang="en-US" sz="1600" b="1" dirty="0"/>
              <a:t>All ladder alleles sized using internal size standard</a:t>
            </a:r>
          </a:p>
        </p:txBody>
      </p:sp>
      <p:sp>
        <p:nvSpPr>
          <p:cNvPr id="49" name="Text Box 70"/>
          <p:cNvSpPr txBox="1">
            <a:spLocks noChangeArrowheads="1"/>
          </p:cNvSpPr>
          <p:nvPr/>
        </p:nvSpPr>
        <p:spPr bwMode="auto">
          <a:xfrm>
            <a:off x="6802438" y="5626100"/>
            <a:ext cx="1716088" cy="1079500"/>
          </a:xfrm>
          <a:prstGeom prst="rect">
            <a:avLst/>
          </a:prstGeom>
          <a:noFill/>
          <a:ln w="9525">
            <a:solidFill>
              <a:srgbClr val="C0C0C0"/>
            </a:solidFill>
            <a:miter lim="800000"/>
            <a:headEnd/>
            <a:tailEnd/>
          </a:ln>
          <a:effectLst/>
        </p:spPr>
        <p:txBody>
          <a:bodyPr>
            <a:spAutoFit/>
          </a:bodyPr>
          <a:lstStyle/>
          <a:p>
            <a:pPr algn="ctr"/>
            <a:r>
              <a:rPr lang="en-US" sz="1600" b="1" dirty="0"/>
              <a:t>All sample alleles sized using internal size standard</a:t>
            </a:r>
          </a:p>
        </p:txBody>
      </p:sp>
      <p:sp>
        <p:nvSpPr>
          <p:cNvPr id="50" name="Text Box 71"/>
          <p:cNvSpPr txBox="1">
            <a:spLocks noChangeArrowheads="1"/>
          </p:cNvSpPr>
          <p:nvPr/>
        </p:nvSpPr>
        <p:spPr bwMode="auto">
          <a:xfrm>
            <a:off x="3657600" y="2370138"/>
            <a:ext cx="2263775" cy="487363"/>
          </a:xfrm>
          <a:prstGeom prst="rect">
            <a:avLst/>
          </a:prstGeom>
          <a:noFill/>
          <a:ln w="9525">
            <a:noFill/>
            <a:miter lim="800000"/>
            <a:headEnd/>
            <a:tailEnd/>
          </a:ln>
          <a:effectLst/>
        </p:spPr>
        <p:txBody>
          <a:bodyPr wrap="none">
            <a:spAutoFit/>
          </a:bodyPr>
          <a:lstStyle/>
          <a:p>
            <a:pPr algn="ctr"/>
            <a:r>
              <a:rPr lang="en-US" sz="1400" dirty="0"/>
              <a:t>Genotyping allele bins</a:t>
            </a:r>
            <a:r>
              <a:rPr lang="en-US" sz="1200" dirty="0"/>
              <a:t> </a:t>
            </a:r>
          </a:p>
          <a:p>
            <a:pPr algn="ctr"/>
            <a:r>
              <a:rPr lang="en-US" sz="1200" dirty="0"/>
              <a:t>(+/-0.5 bp around ladder allele)</a:t>
            </a:r>
          </a:p>
        </p:txBody>
      </p:sp>
      <p:sp>
        <p:nvSpPr>
          <p:cNvPr id="51" name="Line 72"/>
          <p:cNvSpPr>
            <a:spLocks noChangeShapeType="1"/>
          </p:cNvSpPr>
          <p:nvPr/>
        </p:nvSpPr>
        <p:spPr bwMode="auto">
          <a:xfrm flipH="1">
            <a:off x="2757488" y="1563688"/>
            <a:ext cx="931863" cy="293688"/>
          </a:xfrm>
          <a:prstGeom prst="line">
            <a:avLst/>
          </a:prstGeom>
          <a:noFill/>
          <a:ln w="9525">
            <a:solidFill>
              <a:srgbClr val="C0C0C0"/>
            </a:solidFill>
            <a:round/>
            <a:headEnd/>
            <a:tailEnd type="triangle" w="med" len="med"/>
          </a:ln>
          <a:effectLst/>
        </p:spPr>
        <p:txBody>
          <a:bodyPr/>
          <a:lstStyle/>
          <a:p>
            <a:endParaRPr lang="en-US" dirty="0"/>
          </a:p>
        </p:txBody>
      </p:sp>
      <p:sp>
        <p:nvSpPr>
          <p:cNvPr id="52" name="Line 73"/>
          <p:cNvSpPr>
            <a:spLocks noChangeShapeType="1"/>
          </p:cNvSpPr>
          <p:nvPr/>
        </p:nvSpPr>
        <p:spPr bwMode="auto">
          <a:xfrm>
            <a:off x="5984875" y="1581150"/>
            <a:ext cx="966788" cy="346075"/>
          </a:xfrm>
          <a:prstGeom prst="line">
            <a:avLst/>
          </a:prstGeom>
          <a:noFill/>
          <a:ln w="9525">
            <a:solidFill>
              <a:srgbClr val="C0C0C0"/>
            </a:solidFill>
            <a:round/>
            <a:headEnd/>
            <a:tailEnd type="triangle" w="med" len="med"/>
          </a:ln>
          <a:effectLst/>
        </p:spPr>
        <p:txBody>
          <a:bodyPr/>
          <a:lstStyle/>
          <a:p>
            <a:endParaRPr lang="en-US" dirty="0"/>
          </a:p>
        </p:txBody>
      </p:sp>
      <p:sp>
        <p:nvSpPr>
          <p:cNvPr id="53" name="Freeform 74"/>
          <p:cNvSpPr>
            <a:spLocks/>
          </p:cNvSpPr>
          <p:nvPr/>
        </p:nvSpPr>
        <p:spPr bwMode="auto">
          <a:xfrm>
            <a:off x="2757488" y="3462338"/>
            <a:ext cx="776288" cy="603250"/>
          </a:xfrm>
          <a:custGeom>
            <a:avLst/>
            <a:gdLst/>
            <a:ahLst/>
            <a:cxnLst>
              <a:cxn ang="0">
                <a:pos x="0" y="0"/>
              </a:cxn>
              <a:cxn ang="0">
                <a:pos x="261" y="0"/>
              </a:cxn>
              <a:cxn ang="0">
                <a:pos x="261" y="380"/>
              </a:cxn>
              <a:cxn ang="0">
                <a:pos x="489" y="380"/>
              </a:cxn>
            </a:cxnLst>
            <a:rect l="0" t="0" r="r" b="b"/>
            <a:pathLst>
              <a:path w="489" h="380">
                <a:moveTo>
                  <a:pt x="0" y="0"/>
                </a:moveTo>
                <a:lnTo>
                  <a:pt x="261" y="0"/>
                </a:lnTo>
                <a:lnTo>
                  <a:pt x="261" y="380"/>
                </a:lnTo>
                <a:lnTo>
                  <a:pt x="489" y="380"/>
                </a:lnTo>
              </a:path>
            </a:pathLst>
          </a:custGeom>
          <a:noFill/>
          <a:ln w="76200" cmpd="sng">
            <a:solidFill>
              <a:srgbClr val="C0C0C0"/>
            </a:solidFill>
            <a:round/>
            <a:headEnd type="none" w="med" len="med"/>
            <a:tailEnd type="triangle" w="med" len="med"/>
          </a:ln>
          <a:effectLst/>
        </p:spPr>
        <p:txBody>
          <a:bodyPr/>
          <a:lstStyle/>
          <a:p>
            <a:endParaRPr lang="en-US" dirty="0"/>
          </a:p>
        </p:txBody>
      </p:sp>
      <p:sp>
        <p:nvSpPr>
          <p:cNvPr id="54" name="Text Box 75"/>
          <p:cNvSpPr txBox="1">
            <a:spLocks noChangeArrowheads="1"/>
          </p:cNvSpPr>
          <p:nvPr/>
        </p:nvSpPr>
        <p:spPr bwMode="auto">
          <a:xfrm>
            <a:off x="3973513" y="3278188"/>
            <a:ext cx="1485900" cy="274638"/>
          </a:xfrm>
          <a:prstGeom prst="rect">
            <a:avLst/>
          </a:prstGeom>
          <a:noFill/>
          <a:ln w="9525">
            <a:noFill/>
            <a:miter lim="800000"/>
            <a:headEnd/>
            <a:tailEnd/>
          </a:ln>
          <a:effectLst/>
        </p:spPr>
        <p:txBody>
          <a:bodyPr wrap="none">
            <a:spAutoFit/>
          </a:bodyPr>
          <a:lstStyle/>
          <a:p>
            <a:r>
              <a:rPr lang="en-US" sz="1200" b="1" dirty="0"/>
              <a:t>Alleles (# repeats)</a:t>
            </a:r>
          </a:p>
        </p:txBody>
      </p:sp>
      <p:sp>
        <p:nvSpPr>
          <p:cNvPr id="76" name="Title 3"/>
          <p:cNvSpPr txBox="1">
            <a:spLocks/>
          </p:cNvSpPr>
          <p:nvPr/>
        </p:nvSpPr>
        <p:spPr>
          <a:xfrm>
            <a:off x="457200" y="-838200"/>
            <a:ext cx="8229600" cy="7159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rPr>
              <a:t>STR Genotyping Steps</a:t>
            </a:r>
            <a:endParaRPr kumimoji="0" lang="en-US" sz="3600" b="0" i="0" u="none" strike="noStrike" kern="1200" cap="none" spc="0" normalizeH="0" baseline="0" noProof="0" dirty="0">
              <a:ln>
                <a:noFill/>
              </a:ln>
              <a:solidFill>
                <a:schemeClr val="bg1">
                  <a:lumMod val="50000"/>
                </a:schemeClr>
              </a:solidFill>
              <a:effectLst/>
              <a:uLnTx/>
              <a:uFillTx/>
              <a:latin typeface="Arial" pitchFamily="34" charset="0"/>
              <a:ea typeface="+mj-ea"/>
              <a:cs typeface="Arial" pitchFamily="34" charset="0"/>
            </a:endParaRPr>
          </a:p>
        </p:txBody>
      </p:sp>
    </p:spTree>
    <p:custDataLst>
      <p:tags r:id="rId1"/>
    </p:custDataLst>
    <p:extLst>
      <p:ext uri="{BB962C8B-B14F-4D97-AF65-F5344CB8AC3E}">
        <p14:creationId xmlns:p14="http://schemas.microsoft.com/office/powerpoint/2010/main" val="3956323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7685" y="2237874"/>
            <a:ext cx="17646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296655" y="2237874"/>
            <a:ext cx="176460" cy="2133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657600" y="2237874"/>
            <a:ext cx="17646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355431" y="2237874"/>
            <a:ext cx="17646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49514" y="2237874"/>
            <a:ext cx="17646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510465" y="2237874"/>
            <a:ext cx="176460" cy="2133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847345" y="2237874"/>
            <a:ext cx="17646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18083" y="2237874"/>
            <a:ext cx="152399" cy="2133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481007" y="2237874"/>
            <a:ext cx="152399" cy="2133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endParaRPr lang="en-US" dirty="0"/>
          </a:p>
        </p:txBody>
      </p:sp>
      <p:sp>
        <p:nvSpPr>
          <p:cNvPr id="3" name="Rectangle 2"/>
          <p:cNvSpPr/>
          <p:nvPr/>
        </p:nvSpPr>
        <p:spPr>
          <a:xfrm>
            <a:off x="1138992" y="1876926"/>
            <a:ext cx="6641432" cy="3256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1620253" y="3096126"/>
            <a:ext cx="5887452" cy="1267327"/>
          </a:xfrm>
          <a:custGeom>
            <a:avLst/>
            <a:gdLst>
              <a:gd name="connsiteX0" fmla="*/ 0 w 4379494"/>
              <a:gd name="connsiteY0" fmla="*/ 1267327 h 1267327"/>
              <a:gd name="connsiteX1" fmla="*/ 994610 w 4379494"/>
              <a:gd name="connsiteY1" fmla="*/ 1251285 h 1267327"/>
              <a:gd name="connsiteX2" fmla="*/ 1042736 w 4379494"/>
              <a:gd name="connsiteY2" fmla="*/ 64169 h 1267327"/>
              <a:gd name="connsiteX3" fmla="*/ 1106905 w 4379494"/>
              <a:gd name="connsiteY3" fmla="*/ 1251285 h 1267327"/>
              <a:gd name="connsiteX4" fmla="*/ 1524000 w 4379494"/>
              <a:gd name="connsiteY4" fmla="*/ 1251285 h 1267327"/>
              <a:gd name="connsiteX5" fmla="*/ 1572126 w 4379494"/>
              <a:gd name="connsiteY5" fmla="*/ 64169 h 1267327"/>
              <a:gd name="connsiteX6" fmla="*/ 1620252 w 4379494"/>
              <a:gd name="connsiteY6" fmla="*/ 1251285 h 1267327"/>
              <a:gd name="connsiteX7" fmla="*/ 2053389 w 4379494"/>
              <a:gd name="connsiteY7" fmla="*/ 1251285 h 1267327"/>
              <a:gd name="connsiteX8" fmla="*/ 2101515 w 4379494"/>
              <a:gd name="connsiteY8" fmla="*/ 64169 h 1267327"/>
              <a:gd name="connsiteX9" fmla="*/ 2149642 w 4379494"/>
              <a:gd name="connsiteY9" fmla="*/ 1251285 h 1267327"/>
              <a:gd name="connsiteX10" fmla="*/ 2630905 w 4379494"/>
              <a:gd name="connsiteY10" fmla="*/ 1251285 h 1267327"/>
              <a:gd name="connsiteX11" fmla="*/ 2679031 w 4379494"/>
              <a:gd name="connsiteY11" fmla="*/ 0 h 1267327"/>
              <a:gd name="connsiteX12" fmla="*/ 2727158 w 4379494"/>
              <a:gd name="connsiteY12" fmla="*/ 1251285 h 1267327"/>
              <a:gd name="connsiteX13" fmla="*/ 3176336 w 4379494"/>
              <a:gd name="connsiteY13" fmla="*/ 1267327 h 1267327"/>
              <a:gd name="connsiteX14" fmla="*/ 3208421 w 4379494"/>
              <a:gd name="connsiteY14" fmla="*/ 64169 h 1267327"/>
              <a:gd name="connsiteX15" fmla="*/ 3256547 w 4379494"/>
              <a:gd name="connsiteY15" fmla="*/ 1251285 h 1267327"/>
              <a:gd name="connsiteX16" fmla="*/ 4379494 w 4379494"/>
              <a:gd name="connsiteY16" fmla="*/ 1267327 h 126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79494" h="1267327">
                <a:moveTo>
                  <a:pt x="0" y="1267327"/>
                </a:moveTo>
                <a:lnTo>
                  <a:pt x="994610" y="1251285"/>
                </a:lnTo>
                <a:lnTo>
                  <a:pt x="1042736" y="64169"/>
                </a:lnTo>
                <a:lnTo>
                  <a:pt x="1106905" y="1251285"/>
                </a:lnTo>
                <a:lnTo>
                  <a:pt x="1524000" y="1251285"/>
                </a:lnTo>
                <a:lnTo>
                  <a:pt x="1572126" y="64169"/>
                </a:lnTo>
                <a:lnTo>
                  <a:pt x="1620252" y="1251285"/>
                </a:lnTo>
                <a:lnTo>
                  <a:pt x="2053389" y="1251285"/>
                </a:lnTo>
                <a:lnTo>
                  <a:pt x="2101515" y="64169"/>
                </a:lnTo>
                <a:lnTo>
                  <a:pt x="2149642" y="1251285"/>
                </a:lnTo>
                <a:lnTo>
                  <a:pt x="2630905" y="1251285"/>
                </a:lnTo>
                <a:lnTo>
                  <a:pt x="2679031" y="0"/>
                </a:lnTo>
                <a:lnTo>
                  <a:pt x="2727158" y="1251285"/>
                </a:lnTo>
                <a:lnTo>
                  <a:pt x="3176336" y="1267327"/>
                </a:lnTo>
                <a:lnTo>
                  <a:pt x="3208421" y="64169"/>
                </a:lnTo>
                <a:lnTo>
                  <a:pt x="3256547" y="1251285"/>
                </a:lnTo>
                <a:lnTo>
                  <a:pt x="4379494" y="1267327"/>
                </a:lnTo>
              </a:path>
            </a:pathLst>
          </a:cu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5" name="Group 25"/>
          <p:cNvGrpSpPr/>
          <p:nvPr/>
        </p:nvGrpSpPr>
        <p:grpSpPr>
          <a:xfrm>
            <a:off x="2791325" y="4414697"/>
            <a:ext cx="470000" cy="507615"/>
            <a:chOff x="2791325" y="4528664"/>
            <a:chExt cx="470000" cy="507615"/>
          </a:xfrm>
        </p:grpSpPr>
        <p:sp>
          <p:nvSpPr>
            <p:cNvPr id="14" name="TextBox 13"/>
            <p:cNvSpPr txBox="1"/>
            <p:nvPr/>
          </p:nvSpPr>
          <p:spPr>
            <a:xfrm>
              <a:off x="2791325" y="4636169"/>
              <a:ext cx="470000" cy="400110"/>
            </a:xfrm>
            <a:prstGeom prst="rect">
              <a:avLst/>
            </a:prstGeom>
            <a:noFill/>
            <a:ln w="28575">
              <a:solidFill>
                <a:srgbClr val="0000FF"/>
              </a:solidFill>
            </a:ln>
          </p:spPr>
          <p:txBody>
            <a:bodyPr wrap="none" rtlCol="0">
              <a:spAutoFit/>
            </a:bodyPr>
            <a:lstStyle/>
            <a:p>
              <a:pPr algn="ctr"/>
              <a:r>
                <a:rPr lang="en-US" sz="2000" b="1" dirty="0" smtClean="0">
                  <a:solidFill>
                    <a:srgbClr val="0000FF"/>
                  </a:solidFill>
                </a:rPr>
                <a:t>10</a:t>
              </a:r>
              <a:endParaRPr lang="en-US" sz="2000" b="1" dirty="0">
                <a:solidFill>
                  <a:srgbClr val="0000FF"/>
                </a:solidFill>
              </a:endParaRPr>
            </a:p>
          </p:txBody>
        </p:sp>
        <p:cxnSp>
          <p:nvCxnSpPr>
            <p:cNvPr id="16" name="Straight Connector 15"/>
            <p:cNvCxnSpPr>
              <a:stCxn id="14" idx="0"/>
            </p:cNvCxnSpPr>
            <p:nvPr/>
          </p:nvCxnSpPr>
          <p:spPr>
            <a:xfrm flipH="1" flipV="1">
              <a:off x="3024887" y="4528664"/>
              <a:ext cx="1438" cy="10750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7" name="Group 26"/>
          <p:cNvGrpSpPr/>
          <p:nvPr/>
        </p:nvGrpSpPr>
        <p:grpSpPr>
          <a:xfrm>
            <a:off x="3498432" y="4414697"/>
            <a:ext cx="470000" cy="507615"/>
            <a:chOff x="2791325" y="4528664"/>
            <a:chExt cx="470000" cy="507615"/>
          </a:xfrm>
        </p:grpSpPr>
        <p:sp>
          <p:nvSpPr>
            <p:cNvPr id="28" name="TextBox 27"/>
            <p:cNvSpPr txBox="1"/>
            <p:nvPr/>
          </p:nvSpPr>
          <p:spPr>
            <a:xfrm>
              <a:off x="2791325" y="4636169"/>
              <a:ext cx="470000" cy="400110"/>
            </a:xfrm>
            <a:prstGeom prst="rect">
              <a:avLst/>
            </a:prstGeom>
            <a:noFill/>
            <a:ln w="28575">
              <a:solidFill>
                <a:srgbClr val="0000FF"/>
              </a:solidFill>
            </a:ln>
          </p:spPr>
          <p:txBody>
            <a:bodyPr wrap="none" rtlCol="0">
              <a:spAutoFit/>
            </a:bodyPr>
            <a:lstStyle/>
            <a:p>
              <a:pPr algn="ctr"/>
              <a:r>
                <a:rPr lang="en-US" sz="2000" b="1" dirty="0" smtClean="0">
                  <a:solidFill>
                    <a:srgbClr val="0000FF"/>
                  </a:solidFill>
                </a:rPr>
                <a:t>11</a:t>
              </a:r>
              <a:endParaRPr lang="en-US" sz="2000" b="1" dirty="0">
                <a:solidFill>
                  <a:srgbClr val="0000FF"/>
                </a:solidFill>
              </a:endParaRPr>
            </a:p>
          </p:txBody>
        </p:sp>
        <p:cxnSp>
          <p:nvCxnSpPr>
            <p:cNvPr id="29" name="Straight Connector 28"/>
            <p:cNvCxnSpPr>
              <a:stCxn id="28" idx="0"/>
            </p:cNvCxnSpPr>
            <p:nvPr/>
          </p:nvCxnSpPr>
          <p:spPr>
            <a:xfrm flipH="1" flipV="1">
              <a:off x="3024887" y="4528664"/>
              <a:ext cx="1438" cy="10750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8" name="Group 29"/>
          <p:cNvGrpSpPr/>
          <p:nvPr/>
        </p:nvGrpSpPr>
        <p:grpSpPr>
          <a:xfrm>
            <a:off x="4212306" y="4414697"/>
            <a:ext cx="470000" cy="507615"/>
            <a:chOff x="2791325" y="4528664"/>
            <a:chExt cx="470000" cy="507615"/>
          </a:xfrm>
        </p:grpSpPr>
        <p:sp>
          <p:nvSpPr>
            <p:cNvPr id="31" name="TextBox 30"/>
            <p:cNvSpPr txBox="1"/>
            <p:nvPr/>
          </p:nvSpPr>
          <p:spPr>
            <a:xfrm>
              <a:off x="2791325" y="4636169"/>
              <a:ext cx="470000" cy="400110"/>
            </a:xfrm>
            <a:prstGeom prst="rect">
              <a:avLst/>
            </a:prstGeom>
            <a:noFill/>
            <a:ln w="28575">
              <a:solidFill>
                <a:srgbClr val="0000FF"/>
              </a:solidFill>
            </a:ln>
          </p:spPr>
          <p:txBody>
            <a:bodyPr wrap="none" rtlCol="0">
              <a:spAutoFit/>
            </a:bodyPr>
            <a:lstStyle/>
            <a:p>
              <a:pPr algn="ctr"/>
              <a:r>
                <a:rPr lang="en-US" sz="2000" b="1" dirty="0" smtClean="0">
                  <a:solidFill>
                    <a:srgbClr val="0000FF"/>
                  </a:solidFill>
                </a:rPr>
                <a:t>12</a:t>
              </a:r>
              <a:endParaRPr lang="en-US" sz="2000" b="1" dirty="0">
                <a:solidFill>
                  <a:srgbClr val="0000FF"/>
                </a:solidFill>
              </a:endParaRPr>
            </a:p>
          </p:txBody>
        </p:sp>
        <p:cxnSp>
          <p:nvCxnSpPr>
            <p:cNvPr id="32" name="Straight Connector 31"/>
            <p:cNvCxnSpPr>
              <a:stCxn id="31" idx="0"/>
            </p:cNvCxnSpPr>
            <p:nvPr/>
          </p:nvCxnSpPr>
          <p:spPr>
            <a:xfrm flipH="1" flipV="1">
              <a:off x="3024887" y="4528664"/>
              <a:ext cx="1438" cy="10750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9" name="Group 32"/>
          <p:cNvGrpSpPr/>
          <p:nvPr/>
        </p:nvGrpSpPr>
        <p:grpSpPr>
          <a:xfrm>
            <a:off x="4998369" y="4414697"/>
            <a:ext cx="470000" cy="507615"/>
            <a:chOff x="2791325" y="4528664"/>
            <a:chExt cx="470000" cy="507615"/>
          </a:xfrm>
        </p:grpSpPr>
        <p:sp>
          <p:nvSpPr>
            <p:cNvPr id="34" name="TextBox 33"/>
            <p:cNvSpPr txBox="1"/>
            <p:nvPr/>
          </p:nvSpPr>
          <p:spPr>
            <a:xfrm>
              <a:off x="2791325" y="4636169"/>
              <a:ext cx="470000" cy="400110"/>
            </a:xfrm>
            <a:prstGeom prst="rect">
              <a:avLst/>
            </a:prstGeom>
            <a:noFill/>
            <a:ln w="28575">
              <a:solidFill>
                <a:srgbClr val="0000FF"/>
              </a:solidFill>
            </a:ln>
          </p:spPr>
          <p:txBody>
            <a:bodyPr wrap="none" rtlCol="0">
              <a:spAutoFit/>
            </a:bodyPr>
            <a:lstStyle/>
            <a:p>
              <a:pPr algn="ctr"/>
              <a:r>
                <a:rPr lang="en-US" sz="2000" b="1" dirty="0" smtClean="0">
                  <a:solidFill>
                    <a:srgbClr val="0000FF"/>
                  </a:solidFill>
                </a:rPr>
                <a:t>13</a:t>
              </a:r>
              <a:endParaRPr lang="en-US" sz="2000" b="1" dirty="0">
                <a:solidFill>
                  <a:srgbClr val="0000FF"/>
                </a:solidFill>
              </a:endParaRPr>
            </a:p>
          </p:txBody>
        </p:sp>
        <p:cxnSp>
          <p:nvCxnSpPr>
            <p:cNvPr id="35" name="Straight Connector 34"/>
            <p:cNvCxnSpPr>
              <a:stCxn id="34" idx="0"/>
            </p:cNvCxnSpPr>
            <p:nvPr/>
          </p:nvCxnSpPr>
          <p:spPr>
            <a:xfrm flipH="1" flipV="1">
              <a:off x="3024887" y="4528664"/>
              <a:ext cx="1438" cy="10750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20" name="Group 35"/>
          <p:cNvGrpSpPr/>
          <p:nvPr/>
        </p:nvGrpSpPr>
        <p:grpSpPr>
          <a:xfrm>
            <a:off x="5704221" y="4414697"/>
            <a:ext cx="470000" cy="507615"/>
            <a:chOff x="2791325" y="4528664"/>
            <a:chExt cx="470000" cy="507615"/>
          </a:xfrm>
        </p:grpSpPr>
        <p:sp>
          <p:nvSpPr>
            <p:cNvPr id="37" name="TextBox 36"/>
            <p:cNvSpPr txBox="1"/>
            <p:nvPr/>
          </p:nvSpPr>
          <p:spPr>
            <a:xfrm>
              <a:off x="2791325" y="4636169"/>
              <a:ext cx="470000" cy="400110"/>
            </a:xfrm>
            <a:prstGeom prst="rect">
              <a:avLst/>
            </a:prstGeom>
            <a:noFill/>
            <a:ln w="28575">
              <a:solidFill>
                <a:srgbClr val="0000FF"/>
              </a:solidFill>
            </a:ln>
          </p:spPr>
          <p:txBody>
            <a:bodyPr wrap="none" rtlCol="0">
              <a:spAutoFit/>
            </a:bodyPr>
            <a:lstStyle/>
            <a:p>
              <a:pPr algn="ctr"/>
              <a:r>
                <a:rPr lang="en-US" sz="2000" b="1" dirty="0" smtClean="0">
                  <a:solidFill>
                    <a:srgbClr val="0000FF"/>
                  </a:solidFill>
                </a:rPr>
                <a:t>14</a:t>
              </a:r>
              <a:endParaRPr lang="en-US" sz="2000" b="1" dirty="0">
                <a:solidFill>
                  <a:srgbClr val="0000FF"/>
                </a:solidFill>
              </a:endParaRPr>
            </a:p>
          </p:txBody>
        </p:sp>
        <p:cxnSp>
          <p:nvCxnSpPr>
            <p:cNvPr id="38" name="Straight Connector 37"/>
            <p:cNvCxnSpPr>
              <a:stCxn id="37" idx="0"/>
            </p:cNvCxnSpPr>
            <p:nvPr/>
          </p:nvCxnSpPr>
          <p:spPr>
            <a:xfrm flipH="1" flipV="1">
              <a:off x="3024887" y="4528664"/>
              <a:ext cx="1438" cy="10750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2085474" y="5342022"/>
            <a:ext cx="4715393" cy="830997"/>
          </a:xfrm>
          <a:prstGeom prst="rect">
            <a:avLst/>
          </a:prstGeom>
          <a:noFill/>
        </p:spPr>
        <p:txBody>
          <a:bodyPr wrap="none" rtlCol="0">
            <a:spAutoFit/>
          </a:bodyPr>
          <a:lstStyle/>
          <a:p>
            <a:r>
              <a:rPr lang="en-US" sz="2400" b="1" dirty="0" smtClean="0">
                <a:solidFill>
                  <a:schemeClr val="bg1">
                    <a:lumMod val="50000"/>
                  </a:schemeClr>
                </a:solidFill>
              </a:rPr>
              <a:t>Physical bins: 10, 11, 12, 13, 14</a:t>
            </a:r>
          </a:p>
          <a:p>
            <a:r>
              <a:rPr lang="en-US" sz="2400" b="1" dirty="0" smtClean="0">
                <a:solidFill>
                  <a:schemeClr val="accent6">
                    <a:lumMod val="50000"/>
                  </a:schemeClr>
                </a:solidFill>
              </a:rPr>
              <a:t>Virtual bins: 9, 10.2, 13.2, 15</a:t>
            </a:r>
            <a:endParaRPr lang="en-US" sz="2400" b="1" dirty="0">
              <a:solidFill>
                <a:schemeClr val="accent6">
                  <a:lumMod val="50000"/>
                </a:schemeClr>
              </a:solidFill>
            </a:endParaRPr>
          </a:p>
        </p:txBody>
      </p:sp>
    </p:spTree>
    <p:extLst>
      <p:ext uri="{BB962C8B-B14F-4D97-AF65-F5344CB8AC3E}">
        <p14:creationId xmlns:p14="http://schemas.microsoft.com/office/powerpoint/2010/main" val="1649562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842" name="Picture 2"/>
          <p:cNvPicPr>
            <a:picLocks noChangeAspect="1" noChangeArrowheads="1"/>
          </p:cNvPicPr>
          <p:nvPr/>
        </p:nvPicPr>
        <p:blipFill>
          <a:blip r:embed="rId3" cstate="print"/>
          <a:srcRect/>
          <a:stretch>
            <a:fillRect/>
          </a:stretch>
        </p:blipFill>
        <p:spPr bwMode="auto">
          <a:xfrm>
            <a:off x="277746" y="1040961"/>
            <a:ext cx="8745535" cy="2908469"/>
          </a:xfrm>
          <a:prstGeom prst="rect">
            <a:avLst/>
          </a:prstGeom>
          <a:noFill/>
          <a:ln w="9525">
            <a:noFill/>
            <a:miter lim="800000"/>
            <a:headEnd/>
            <a:tailEnd/>
          </a:ln>
        </p:spPr>
      </p:pic>
    </p:spTree>
    <p:extLst>
      <p:ext uri="{BB962C8B-B14F-4D97-AF65-F5344CB8AC3E}">
        <p14:creationId xmlns:p14="http://schemas.microsoft.com/office/powerpoint/2010/main" val="4006059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99723"/>
          </a:xfrm>
        </p:spPr>
        <p:txBody>
          <a:bodyPr>
            <a:normAutofit/>
          </a:bodyPr>
          <a:lstStyle/>
          <a:p>
            <a:r>
              <a:rPr lang="en-US" dirty="0" smtClean="0"/>
              <a:t>Different Internal Size Standards</a:t>
            </a:r>
            <a:endParaRPr lang="en-US" dirty="0"/>
          </a:p>
        </p:txBody>
      </p:sp>
      <p:sp>
        <p:nvSpPr>
          <p:cNvPr id="63" name="Text Box 51"/>
          <p:cNvSpPr txBox="1">
            <a:spLocks noChangeArrowheads="1"/>
          </p:cNvSpPr>
          <p:nvPr/>
        </p:nvSpPr>
        <p:spPr bwMode="auto">
          <a:xfrm>
            <a:off x="2268509" y="1447800"/>
            <a:ext cx="4648200" cy="396875"/>
          </a:xfrm>
          <a:prstGeom prst="rect">
            <a:avLst/>
          </a:prstGeom>
          <a:noFill/>
          <a:ln w="9525">
            <a:noFill/>
            <a:miter lim="800000"/>
            <a:headEnd/>
            <a:tailEnd/>
          </a:ln>
          <a:effectLst/>
        </p:spPr>
        <p:txBody>
          <a:bodyPr>
            <a:spAutoFit/>
          </a:bodyPr>
          <a:lstStyle/>
          <a:p>
            <a:pPr algn="ctr">
              <a:spcBef>
                <a:spcPct val="50000"/>
              </a:spcBef>
            </a:pPr>
            <a:r>
              <a:rPr lang="en-US" sz="2000" b="1" dirty="0" smtClean="0">
                <a:latin typeface="Arial" pitchFamily="34" charset="0"/>
              </a:rPr>
              <a:t>ABI GS500-ROX and GS500-LIZ</a:t>
            </a:r>
            <a:endParaRPr lang="en-US" sz="2000" b="1" dirty="0">
              <a:latin typeface="Arial" pitchFamily="34" charset="0"/>
            </a:endParaRPr>
          </a:p>
        </p:txBody>
      </p:sp>
      <p:grpSp>
        <p:nvGrpSpPr>
          <p:cNvPr id="3" name="Group 167"/>
          <p:cNvGrpSpPr/>
          <p:nvPr/>
        </p:nvGrpSpPr>
        <p:grpSpPr>
          <a:xfrm>
            <a:off x="399800" y="1905000"/>
            <a:ext cx="7071765" cy="208308"/>
            <a:chOff x="209800" y="2162797"/>
            <a:chExt cx="7071765" cy="208308"/>
          </a:xfrm>
          <a:solidFill>
            <a:schemeClr val="tx1"/>
          </a:solidFill>
        </p:grpSpPr>
        <p:sp>
          <p:nvSpPr>
            <p:cNvPr id="65" name="Rectangle 37"/>
            <p:cNvSpPr>
              <a:spLocks noChangeArrowheads="1"/>
            </p:cNvSpPr>
            <p:nvPr/>
          </p:nvSpPr>
          <p:spPr bwMode="auto">
            <a:xfrm>
              <a:off x="1116275" y="2162797"/>
              <a:ext cx="80738" cy="208308"/>
            </a:xfrm>
            <a:prstGeom prst="rect">
              <a:avLst/>
            </a:prstGeom>
            <a:grpFill/>
            <a:ln w="9525">
              <a:noFill/>
              <a:miter lim="800000"/>
              <a:headEnd/>
              <a:tailEnd/>
            </a:ln>
            <a:effectLst/>
          </p:spPr>
          <p:txBody>
            <a:bodyPr wrap="none" anchor="ctr"/>
            <a:lstStyle/>
            <a:p>
              <a:endParaRPr lang="en-US"/>
            </a:p>
          </p:txBody>
        </p:sp>
        <p:sp>
          <p:nvSpPr>
            <p:cNvPr id="66" name="Rectangle 38"/>
            <p:cNvSpPr>
              <a:spLocks noChangeArrowheads="1"/>
            </p:cNvSpPr>
            <p:nvPr/>
          </p:nvSpPr>
          <p:spPr bwMode="auto">
            <a:xfrm>
              <a:off x="1766890" y="2162797"/>
              <a:ext cx="80738" cy="208308"/>
            </a:xfrm>
            <a:prstGeom prst="rect">
              <a:avLst/>
            </a:prstGeom>
            <a:grpFill/>
            <a:ln w="9525">
              <a:noFill/>
              <a:miter lim="800000"/>
              <a:headEnd/>
              <a:tailEnd/>
            </a:ln>
            <a:effectLst/>
          </p:spPr>
          <p:txBody>
            <a:bodyPr wrap="none" anchor="ctr"/>
            <a:lstStyle/>
            <a:p>
              <a:endParaRPr lang="en-US"/>
            </a:p>
          </p:txBody>
        </p:sp>
        <p:sp>
          <p:nvSpPr>
            <p:cNvPr id="67" name="Rectangle 39"/>
            <p:cNvSpPr>
              <a:spLocks noChangeArrowheads="1"/>
            </p:cNvSpPr>
            <p:nvPr/>
          </p:nvSpPr>
          <p:spPr bwMode="auto">
            <a:xfrm>
              <a:off x="1904616" y="2162797"/>
              <a:ext cx="80738" cy="208308"/>
            </a:xfrm>
            <a:prstGeom prst="rect">
              <a:avLst/>
            </a:prstGeom>
            <a:grpFill/>
            <a:ln w="9525">
              <a:noFill/>
              <a:miter lim="800000"/>
              <a:headEnd/>
              <a:tailEnd/>
            </a:ln>
            <a:effectLst/>
          </p:spPr>
          <p:txBody>
            <a:bodyPr wrap="none" anchor="ctr"/>
            <a:lstStyle/>
            <a:p>
              <a:endParaRPr lang="en-US"/>
            </a:p>
          </p:txBody>
        </p:sp>
        <p:sp>
          <p:nvSpPr>
            <p:cNvPr id="68" name="Rectangle 40"/>
            <p:cNvSpPr>
              <a:spLocks noChangeArrowheads="1"/>
            </p:cNvSpPr>
            <p:nvPr/>
          </p:nvSpPr>
          <p:spPr bwMode="auto">
            <a:xfrm>
              <a:off x="2042341" y="2162797"/>
              <a:ext cx="80738" cy="208308"/>
            </a:xfrm>
            <a:prstGeom prst="rect">
              <a:avLst/>
            </a:prstGeom>
            <a:grpFill/>
            <a:ln w="9525">
              <a:noFill/>
              <a:miter lim="800000"/>
              <a:headEnd/>
              <a:tailEnd/>
            </a:ln>
            <a:effectLst/>
          </p:spPr>
          <p:txBody>
            <a:bodyPr wrap="none" anchor="ctr"/>
            <a:lstStyle/>
            <a:p>
              <a:endParaRPr lang="en-US"/>
            </a:p>
          </p:txBody>
        </p:sp>
        <p:sp>
          <p:nvSpPr>
            <p:cNvPr id="69" name="Rectangle 41"/>
            <p:cNvSpPr>
              <a:spLocks noChangeArrowheads="1"/>
            </p:cNvSpPr>
            <p:nvPr/>
          </p:nvSpPr>
          <p:spPr bwMode="auto">
            <a:xfrm>
              <a:off x="2631194" y="2162797"/>
              <a:ext cx="80738" cy="208308"/>
            </a:xfrm>
            <a:prstGeom prst="rect">
              <a:avLst/>
            </a:prstGeom>
            <a:grpFill/>
            <a:ln w="9525">
              <a:noFill/>
              <a:miter lim="800000"/>
              <a:headEnd/>
              <a:tailEnd/>
            </a:ln>
            <a:effectLst/>
          </p:spPr>
          <p:txBody>
            <a:bodyPr wrap="none" anchor="ctr"/>
            <a:lstStyle/>
            <a:p>
              <a:endParaRPr lang="en-US"/>
            </a:p>
          </p:txBody>
        </p:sp>
        <p:sp>
          <p:nvSpPr>
            <p:cNvPr id="70" name="Rectangle 42"/>
            <p:cNvSpPr>
              <a:spLocks noChangeArrowheads="1"/>
            </p:cNvSpPr>
            <p:nvPr/>
          </p:nvSpPr>
          <p:spPr bwMode="auto">
            <a:xfrm>
              <a:off x="3405272" y="2162797"/>
              <a:ext cx="80738" cy="208308"/>
            </a:xfrm>
            <a:prstGeom prst="rect">
              <a:avLst/>
            </a:prstGeom>
            <a:noFill/>
            <a:ln w="9525">
              <a:solidFill>
                <a:schemeClr val="tx1"/>
              </a:solidFill>
              <a:miter lim="800000"/>
              <a:headEnd/>
              <a:tailEnd/>
            </a:ln>
            <a:effectLst/>
          </p:spPr>
          <p:txBody>
            <a:bodyPr wrap="none" anchor="ctr"/>
            <a:lstStyle/>
            <a:p>
              <a:endParaRPr lang="en-US"/>
            </a:p>
          </p:txBody>
        </p:sp>
        <p:sp>
          <p:nvSpPr>
            <p:cNvPr id="71" name="Rectangle 43"/>
            <p:cNvSpPr>
              <a:spLocks noChangeArrowheads="1"/>
            </p:cNvSpPr>
            <p:nvPr/>
          </p:nvSpPr>
          <p:spPr bwMode="auto">
            <a:xfrm>
              <a:off x="4169863" y="2162797"/>
              <a:ext cx="80738" cy="208308"/>
            </a:xfrm>
            <a:prstGeom prst="rect">
              <a:avLst/>
            </a:prstGeom>
            <a:grpFill/>
            <a:ln w="9525">
              <a:noFill/>
              <a:miter lim="800000"/>
              <a:headEnd/>
              <a:tailEnd/>
            </a:ln>
            <a:effectLst/>
          </p:spPr>
          <p:txBody>
            <a:bodyPr wrap="none" anchor="ctr"/>
            <a:lstStyle/>
            <a:p>
              <a:endParaRPr lang="en-US"/>
            </a:p>
          </p:txBody>
        </p:sp>
        <p:sp>
          <p:nvSpPr>
            <p:cNvPr id="72" name="Rectangle 44"/>
            <p:cNvSpPr>
              <a:spLocks noChangeArrowheads="1"/>
            </p:cNvSpPr>
            <p:nvPr/>
          </p:nvSpPr>
          <p:spPr bwMode="auto">
            <a:xfrm>
              <a:off x="4932039" y="2162797"/>
              <a:ext cx="80738" cy="208308"/>
            </a:xfrm>
            <a:prstGeom prst="rect">
              <a:avLst/>
            </a:prstGeom>
            <a:grpFill/>
            <a:ln w="9525">
              <a:noFill/>
              <a:miter lim="800000"/>
              <a:headEnd/>
              <a:tailEnd/>
            </a:ln>
            <a:effectLst/>
          </p:spPr>
          <p:txBody>
            <a:bodyPr wrap="none" anchor="ctr"/>
            <a:lstStyle/>
            <a:p>
              <a:endParaRPr lang="en-US"/>
            </a:p>
          </p:txBody>
        </p:sp>
        <p:sp>
          <p:nvSpPr>
            <p:cNvPr id="73" name="Rectangle 45"/>
            <p:cNvSpPr>
              <a:spLocks noChangeArrowheads="1"/>
            </p:cNvSpPr>
            <p:nvPr/>
          </p:nvSpPr>
          <p:spPr bwMode="auto">
            <a:xfrm>
              <a:off x="5672870" y="2162797"/>
              <a:ext cx="80738" cy="208308"/>
            </a:xfrm>
            <a:prstGeom prst="rect">
              <a:avLst/>
            </a:prstGeom>
            <a:grpFill/>
            <a:ln w="9525">
              <a:noFill/>
              <a:miter lim="800000"/>
              <a:headEnd/>
              <a:tailEnd/>
            </a:ln>
            <a:effectLst/>
          </p:spPr>
          <p:txBody>
            <a:bodyPr wrap="none" anchor="ctr"/>
            <a:lstStyle/>
            <a:p>
              <a:endParaRPr lang="en-US"/>
            </a:p>
          </p:txBody>
        </p:sp>
        <p:sp>
          <p:nvSpPr>
            <p:cNvPr id="157" name="Rectangle 37"/>
            <p:cNvSpPr>
              <a:spLocks noChangeArrowheads="1"/>
            </p:cNvSpPr>
            <p:nvPr/>
          </p:nvSpPr>
          <p:spPr bwMode="auto">
            <a:xfrm>
              <a:off x="746161" y="2162797"/>
              <a:ext cx="80738" cy="208308"/>
            </a:xfrm>
            <a:prstGeom prst="rect">
              <a:avLst/>
            </a:prstGeom>
            <a:grpFill/>
            <a:ln w="9525">
              <a:noFill/>
              <a:miter lim="800000"/>
              <a:headEnd/>
              <a:tailEnd/>
            </a:ln>
            <a:effectLst/>
          </p:spPr>
          <p:txBody>
            <a:bodyPr wrap="none" anchor="ctr"/>
            <a:lstStyle/>
            <a:p>
              <a:endParaRPr lang="en-US"/>
            </a:p>
          </p:txBody>
        </p:sp>
        <p:sp>
          <p:nvSpPr>
            <p:cNvPr id="158" name="Rectangle 37"/>
            <p:cNvSpPr>
              <a:spLocks noChangeArrowheads="1"/>
            </p:cNvSpPr>
            <p:nvPr/>
          </p:nvSpPr>
          <p:spPr bwMode="auto">
            <a:xfrm>
              <a:off x="378025" y="2162797"/>
              <a:ext cx="80738" cy="208308"/>
            </a:xfrm>
            <a:prstGeom prst="rect">
              <a:avLst/>
            </a:prstGeom>
            <a:grpFill/>
            <a:ln w="9525">
              <a:noFill/>
              <a:miter lim="800000"/>
              <a:headEnd/>
              <a:tailEnd/>
            </a:ln>
            <a:effectLst/>
          </p:spPr>
          <p:txBody>
            <a:bodyPr wrap="none" anchor="ctr"/>
            <a:lstStyle/>
            <a:p>
              <a:endParaRPr lang="en-US"/>
            </a:p>
          </p:txBody>
        </p:sp>
        <p:sp>
          <p:nvSpPr>
            <p:cNvPr id="162" name="Rectangle 37"/>
            <p:cNvSpPr>
              <a:spLocks noChangeArrowheads="1"/>
            </p:cNvSpPr>
            <p:nvPr/>
          </p:nvSpPr>
          <p:spPr bwMode="auto">
            <a:xfrm>
              <a:off x="209800" y="2162797"/>
              <a:ext cx="80738" cy="208308"/>
            </a:xfrm>
            <a:prstGeom prst="rect">
              <a:avLst/>
            </a:prstGeom>
            <a:grpFill/>
            <a:ln w="9525">
              <a:noFill/>
              <a:miter lim="800000"/>
              <a:headEnd/>
              <a:tailEnd/>
            </a:ln>
            <a:effectLst/>
          </p:spPr>
          <p:txBody>
            <a:bodyPr wrap="none" anchor="ctr"/>
            <a:lstStyle/>
            <a:p>
              <a:endParaRPr lang="en-US"/>
            </a:p>
          </p:txBody>
        </p:sp>
        <p:sp>
          <p:nvSpPr>
            <p:cNvPr id="163" name="Rectangle 42"/>
            <p:cNvSpPr>
              <a:spLocks noChangeArrowheads="1"/>
            </p:cNvSpPr>
            <p:nvPr/>
          </p:nvSpPr>
          <p:spPr bwMode="auto">
            <a:xfrm>
              <a:off x="4804581" y="2162797"/>
              <a:ext cx="80738" cy="208308"/>
            </a:xfrm>
            <a:prstGeom prst="rect">
              <a:avLst/>
            </a:prstGeom>
            <a:solidFill>
              <a:schemeClr val="bg1">
                <a:lumMod val="75000"/>
              </a:schemeClr>
            </a:solidFill>
            <a:ln w="9525">
              <a:solidFill>
                <a:schemeClr val="tx1"/>
              </a:solidFill>
              <a:miter lim="800000"/>
              <a:headEnd/>
              <a:tailEnd/>
            </a:ln>
            <a:effectLst/>
          </p:spPr>
          <p:txBody>
            <a:bodyPr wrap="none" anchor="ctr"/>
            <a:lstStyle/>
            <a:p>
              <a:endParaRPr lang="en-US"/>
            </a:p>
          </p:txBody>
        </p:sp>
        <p:sp>
          <p:nvSpPr>
            <p:cNvPr id="165" name="Rectangle 45"/>
            <p:cNvSpPr>
              <a:spLocks noChangeArrowheads="1"/>
            </p:cNvSpPr>
            <p:nvPr/>
          </p:nvSpPr>
          <p:spPr bwMode="auto">
            <a:xfrm>
              <a:off x="6466536" y="2162797"/>
              <a:ext cx="80738" cy="208308"/>
            </a:xfrm>
            <a:prstGeom prst="rect">
              <a:avLst/>
            </a:prstGeom>
            <a:grpFill/>
            <a:ln w="9525">
              <a:noFill/>
              <a:miter lim="800000"/>
              <a:headEnd/>
              <a:tailEnd/>
            </a:ln>
            <a:effectLst/>
          </p:spPr>
          <p:txBody>
            <a:bodyPr wrap="none" anchor="ctr"/>
            <a:lstStyle/>
            <a:p>
              <a:endParaRPr lang="en-US"/>
            </a:p>
          </p:txBody>
        </p:sp>
        <p:sp>
          <p:nvSpPr>
            <p:cNvPr id="166" name="Rectangle 45"/>
            <p:cNvSpPr>
              <a:spLocks noChangeArrowheads="1"/>
            </p:cNvSpPr>
            <p:nvPr/>
          </p:nvSpPr>
          <p:spPr bwMode="auto">
            <a:xfrm>
              <a:off x="7082074" y="2162797"/>
              <a:ext cx="80738" cy="208308"/>
            </a:xfrm>
            <a:prstGeom prst="rect">
              <a:avLst/>
            </a:prstGeom>
            <a:grpFill/>
            <a:ln w="9525">
              <a:noFill/>
              <a:miter lim="800000"/>
              <a:headEnd/>
              <a:tailEnd/>
            </a:ln>
            <a:effectLst/>
          </p:spPr>
          <p:txBody>
            <a:bodyPr wrap="none" anchor="ctr"/>
            <a:lstStyle/>
            <a:p>
              <a:endParaRPr lang="en-US"/>
            </a:p>
          </p:txBody>
        </p:sp>
        <p:sp>
          <p:nvSpPr>
            <p:cNvPr id="167" name="Rectangle 45"/>
            <p:cNvSpPr>
              <a:spLocks noChangeArrowheads="1"/>
            </p:cNvSpPr>
            <p:nvPr/>
          </p:nvSpPr>
          <p:spPr bwMode="auto">
            <a:xfrm>
              <a:off x="7200827" y="2162797"/>
              <a:ext cx="80738" cy="208308"/>
            </a:xfrm>
            <a:prstGeom prst="rect">
              <a:avLst/>
            </a:prstGeom>
            <a:grpFill/>
            <a:ln w="9525">
              <a:noFill/>
              <a:miter lim="800000"/>
              <a:headEnd/>
              <a:tailEnd/>
            </a:ln>
            <a:effectLst/>
          </p:spPr>
          <p:txBody>
            <a:bodyPr wrap="none" anchor="ctr"/>
            <a:lstStyle/>
            <a:p>
              <a:endParaRPr lang="en-US"/>
            </a:p>
          </p:txBody>
        </p:sp>
      </p:grpSp>
      <p:grpSp>
        <p:nvGrpSpPr>
          <p:cNvPr id="4" name="Group 172"/>
          <p:cNvGrpSpPr/>
          <p:nvPr/>
        </p:nvGrpSpPr>
        <p:grpSpPr>
          <a:xfrm>
            <a:off x="47500" y="609600"/>
            <a:ext cx="9167744" cy="588196"/>
            <a:chOff x="0" y="1289819"/>
            <a:chExt cx="9167744" cy="588196"/>
          </a:xfrm>
        </p:grpSpPr>
        <p:sp>
          <p:nvSpPr>
            <p:cNvPr id="9" name="Text Box 59"/>
            <p:cNvSpPr txBox="1">
              <a:spLocks noChangeArrowheads="1"/>
            </p:cNvSpPr>
            <p:nvPr/>
          </p:nvSpPr>
          <p:spPr bwMode="auto">
            <a:xfrm>
              <a:off x="1004798" y="1570238"/>
              <a:ext cx="633992" cy="305248"/>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Arial" pitchFamily="34" charset="0"/>
                </a:rPr>
                <a:t>100</a:t>
              </a:r>
              <a:endParaRPr lang="en-US" sz="1400" dirty="0">
                <a:latin typeface="Arial" pitchFamily="34" charset="0"/>
              </a:endParaRPr>
            </a:p>
          </p:txBody>
        </p:sp>
        <p:sp>
          <p:nvSpPr>
            <p:cNvPr id="10" name="Text Box 60"/>
            <p:cNvSpPr txBox="1">
              <a:spLocks noChangeArrowheads="1"/>
            </p:cNvSpPr>
            <p:nvPr/>
          </p:nvSpPr>
          <p:spPr bwMode="auto">
            <a:xfrm>
              <a:off x="5475548" y="1570238"/>
              <a:ext cx="821215" cy="305248"/>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Arial" pitchFamily="34" charset="0"/>
                </a:rPr>
                <a:t>400</a:t>
              </a:r>
              <a:endParaRPr lang="en-US" sz="1400" dirty="0">
                <a:latin typeface="Arial" pitchFamily="34" charset="0"/>
              </a:endParaRPr>
            </a:p>
          </p:txBody>
        </p:sp>
        <p:sp>
          <p:nvSpPr>
            <p:cNvPr id="11" name="Text Box 61"/>
            <p:cNvSpPr txBox="1">
              <a:spLocks noChangeArrowheads="1"/>
            </p:cNvSpPr>
            <p:nvPr/>
          </p:nvSpPr>
          <p:spPr bwMode="auto">
            <a:xfrm>
              <a:off x="3948585" y="1570238"/>
              <a:ext cx="821215" cy="305248"/>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Arial" pitchFamily="34" charset="0"/>
                </a:rPr>
                <a:t>300</a:t>
              </a:r>
              <a:endParaRPr lang="en-US" sz="1400" dirty="0">
                <a:latin typeface="Arial" pitchFamily="34" charset="0"/>
              </a:endParaRPr>
            </a:p>
          </p:txBody>
        </p:sp>
        <p:sp>
          <p:nvSpPr>
            <p:cNvPr id="12" name="Text Box 62"/>
            <p:cNvSpPr txBox="1">
              <a:spLocks noChangeArrowheads="1"/>
            </p:cNvSpPr>
            <p:nvPr/>
          </p:nvSpPr>
          <p:spPr bwMode="auto">
            <a:xfrm>
              <a:off x="2426666" y="1570238"/>
              <a:ext cx="821215" cy="305248"/>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Arial" pitchFamily="34" charset="0"/>
                </a:rPr>
                <a:t>200</a:t>
              </a:r>
              <a:endParaRPr lang="en-US" sz="1400" dirty="0">
                <a:latin typeface="Arial" pitchFamily="34" charset="0"/>
              </a:endParaRPr>
            </a:p>
          </p:txBody>
        </p:sp>
        <p:sp>
          <p:nvSpPr>
            <p:cNvPr id="121" name="Text Box 60"/>
            <p:cNvSpPr txBox="1">
              <a:spLocks noChangeArrowheads="1"/>
            </p:cNvSpPr>
            <p:nvPr/>
          </p:nvSpPr>
          <p:spPr bwMode="auto">
            <a:xfrm>
              <a:off x="6979668" y="1570238"/>
              <a:ext cx="821215" cy="305248"/>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Arial" pitchFamily="34" charset="0"/>
                </a:rPr>
                <a:t>500</a:t>
              </a:r>
              <a:endParaRPr lang="en-US" sz="1400" dirty="0">
                <a:latin typeface="Arial" pitchFamily="34" charset="0"/>
              </a:endParaRPr>
            </a:p>
          </p:txBody>
        </p:sp>
        <p:cxnSp>
          <p:nvCxnSpPr>
            <p:cNvPr id="75" name="Straight Connector 74"/>
            <p:cNvCxnSpPr/>
            <p:nvPr/>
          </p:nvCxnSpPr>
          <p:spPr>
            <a:xfrm flipV="1">
              <a:off x="0" y="1303669"/>
              <a:ext cx="8907948" cy="26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31"/>
            <p:cNvGrpSpPr/>
            <p:nvPr/>
          </p:nvGrpSpPr>
          <p:grpSpPr>
            <a:xfrm>
              <a:off x="574306" y="1291794"/>
              <a:ext cx="8320338" cy="272846"/>
              <a:chOff x="598056" y="1339294"/>
              <a:chExt cx="8320338" cy="272846"/>
            </a:xfrm>
          </p:grpSpPr>
          <p:sp>
            <p:nvSpPr>
              <p:cNvPr id="6" name="Line 56"/>
              <p:cNvSpPr>
                <a:spLocks noChangeShapeType="1"/>
              </p:cNvSpPr>
              <p:nvPr/>
            </p:nvSpPr>
            <p:spPr bwMode="auto">
              <a:xfrm flipH="1">
                <a:off x="1343771" y="1339294"/>
                <a:ext cx="302" cy="272846"/>
              </a:xfrm>
              <a:prstGeom prst="line">
                <a:avLst/>
              </a:prstGeom>
              <a:noFill/>
              <a:ln w="57150">
                <a:solidFill>
                  <a:schemeClr val="tx1"/>
                </a:solidFill>
                <a:round/>
                <a:headEnd/>
                <a:tailEnd/>
              </a:ln>
              <a:effectLst/>
            </p:spPr>
            <p:txBody>
              <a:bodyPr wrap="none" anchor="ctr"/>
              <a:lstStyle/>
              <a:p>
                <a:endParaRPr lang="en-US"/>
              </a:p>
            </p:txBody>
          </p:sp>
          <p:sp>
            <p:nvSpPr>
              <p:cNvPr id="22" name="Line 64"/>
              <p:cNvSpPr>
                <a:spLocks noChangeShapeType="1"/>
              </p:cNvSpPr>
              <p:nvPr/>
            </p:nvSpPr>
            <p:spPr bwMode="auto">
              <a:xfrm>
                <a:off x="962918"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23" name="Line 65"/>
              <p:cNvSpPr>
                <a:spLocks noChangeShapeType="1"/>
              </p:cNvSpPr>
              <p:nvPr/>
            </p:nvSpPr>
            <p:spPr bwMode="auto">
              <a:xfrm>
                <a:off x="1730945"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24" name="Line 66"/>
              <p:cNvSpPr>
                <a:spLocks noChangeShapeType="1"/>
              </p:cNvSpPr>
              <p:nvPr/>
            </p:nvSpPr>
            <p:spPr bwMode="auto">
              <a:xfrm>
                <a:off x="598056"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9" name="Line 68"/>
              <p:cNvSpPr>
                <a:spLocks noChangeShapeType="1"/>
              </p:cNvSpPr>
              <p:nvPr/>
            </p:nvSpPr>
            <p:spPr bwMode="auto">
              <a:xfrm>
                <a:off x="5519898"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20" name="Line 69"/>
              <p:cNvSpPr>
                <a:spLocks noChangeShapeType="1"/>
              </p:cNvSpPr>
              <p:nvPr/>
            </p:nvSpPr>
            <p:spPr bwMode="auto">
              <a:xfrm>
                <a:off x="6669588"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21" name="Line 70"/>
              <p:cNvSpPr>
                <a:spLocks noChangeShapeType="1"/>
              </p:cNvSpPr>
              <p:nvPr/>
            </p:nvSpPr>
            <p:spPr bwMode="auto">
              <a:xfrm>
                <a:off x="6292075"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6" name="Line 72"/>
              <p:cNvSpPr>
                <a:spLocks noChangeShapeType="1"/>
              </p:cNvSpPr>
              <p:nvPr/>
            </p:nvSpPr>
            <p:spPr bwMode="auto">
              <a:xfrm>
                <a:off x="7038912"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7" name="Line 73"/>
              <p:cNvSpPr>
                <a:spLocks noChangeShapeType="1"/>
              </p:cNvSpPr>
              <p:nvPr/>
            </p:nvSpPr>
            <p:spPr bwMode="auto">
              <a:xfrm>
                <a:off x="8172700"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8" name="Line 74"/>
              <p:cNvSpPr>
                <a:spLocks noChangeShapeType="1"/>
              </p:cNvSpPr>
              <p:nvPr/>
            </p:nvSpPr>
            <p:spPr bwMode="auto">
              <a:xfrm>
                <a:off x="7795186"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0" name="Line 65"/>
              <p:cNvSpPr>
                <a:spLocks noChangeShapeType="1"/>
              </p:cNvSpPr>
              <p:nvPr/>
            </p:nvSpPr>
            <p:spPr bwMode="auto">
              <a:xfrm>
                <a:off x="2105981"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1" name="Line 65"/>
              <p:cNvSpPr>
                <a:spLocks noChangeShapeType="1"/>
              </p:cNvSpPr>
              <p:nvPr/>
            </p:nvSpPr>
            <p:spPr bwMode="auto">
              <a:xfrm>
                <a:off x="2479692"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2" name="Line 65"/>
              <p:cNvSpPr>
                <a:spLocks noChangeShapeType="1"/>
              </p:cNvSpPr>
              <p:nvPr/>
            </p:nvSpPr>
            <p:spPr bwMode="auto">
              <a:xfrm>
                <a:off x="3243018"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3" name="Line 65"/>
              <p:cNvSpPr>
                <a:spLocks noChangeShapeType="1"/>
              </p:cNvSpPr>
              <p:nvPr/>
            </p:nvSpPr>
            <p:spPr bwMode="auto">
              <a:xfrm>
                <a:off x="3632631"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4" name="Line 65"/>
              <p:cNvSpPr>
                <a:spLocks noChangeShapeType="1"/>
              </p:cNvSpPr>
              <p:nvPr/>
            </p:nvSpPr>
            <p:spPr bwMode="auto">
              <a:xfrm>
                <a:off x="3998391"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5" name="Line 65"/>
              <p:cNvSpPr>
                <a:spLocks noChangeShapeType="1"/>
              </p:cNvSpPr>
              <p:nvPr/>
            </p:nvSpPr>
            <p:spPr bwMode="auto">
              <a:xfrm>
                <a:off x="4769668"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6" name="Line 65"/>
              <p:cNvSpPr>
                <a:spLocks noChangeShapeType="1"/>
              </p:cNvSpPr>
              <p:nvPr/>
            </p:nvSpPr>
            <p:spPr bwMode="auto">
              <a:xfrm>
                <a:off x="5151330" y="1339294"/>
                <a:ext cx="0" cy="157393"/>
              </a:xfrm>
              <a:prstGeom prst="line">
                <a:avLst/>
              </a:prstGeom>
              <a:noFill/>
              <a:ln w="28575">
                <a:solidFill>
                  <a:schemeClr val="tx1"/>
                </a:solidFill>
                <a:round/>
                <a:headEnd/>
                <a:tailEnd/>
              </a:ln>
              <a:effectLst/>
            </p:spPr>
            <p:txBody>
              <a:bodyPr wrap="none" anchor="ctr"/>
              <a:lstStyle/>
              <a:p>
                <a:endParaRPr lang="en-US"/>
              </a:p>
            </p:txBody>
          </p:sp>
          <p:sp>
            <p:nvSpPr>
              <p:cNvPr id="118" name="Line 56"/>
              <p:cNvSpPr>
                <a:spLocks noChangeShapeType="1"/>
              </p:cNvSpPr>
              <p:nvPr/>
            </p:nvSpPr>
            <p:spPr bwMode="auto">
              <a:xfrm flipH="1">
                <a:off x="4382494" y="1339294"/>
                <a:ext cx="302" cy="272846"/>
              </a:xfrm>
              <a:prstGeom prst="line">
                <a:avLst/>
              </a:prstGeom>
              <a:noFill/>
              <a:ln w="57150">
                <a:solidFill>
                  <a:schemeClr val="tx1"/>
                </a:solidFill>
                <a:round/>
                <a:headEnd/>
                <a:tailEnd/>
              </a:ln>
              <a:effectLst/>
            </p:spPr>
            <p:txBody>
              <a:bodyPr wrap="none" anchor="ctr"/>
              <a:lstStyle/>
              <a:p>
                <a:endParaRPr lang="en-US"/>
              </a:p>
            </p:txBody>
          </p:sp>
          <p:sp>
            <p:nvSpPr>
              <p:cNvPr id="119" name="Line 56"/>
              <p:cNvSpPr>
                <a:spLocks noChangeShapeType="1"/>
              </p:cNvSpPr>
              <p:nvPr/>
            </p:nvSpPr>
            <p:spPr bwMode="auto">
              <a:xfrm flipH="1">
                <a:off x="7411942" y="1339294"/>
                <a:ext cx="302" cy="272846"/>
              </a:xfrm>
              <a:prstGeom prst="line">
                <a:avLst/>
              </a:prstGeom>
              <a:noFill/>
              <a:ln w="57150">
                <a:solidFill>
                  <a:schemeClr val="tx1"/>
                </a:solidFill>
                <a:round/>
                <a:headEnd/>
                <a:tailEnd/>
              </a:ln>
              <a:effectLst/>
            </p:spPr>
            <p:txBody>
              <a:bodyPr wrap="none" anchor="ctr"/>
              <a:lstStyle/>
              <a:p>
                <a:endParaRPr lang="en-US"/>
              </a:p>
            </p:txBody>
          </p:sp>
          <p:sp>
            <p:nvSpPr>
              <p:cNvPr id="120" name="Line 56"/>
              <p:cNvSpPr>
                <a:spLocks noChangeShapeType="1"/>
              </p:cNvSpPr>
              <p:nvPr/>
            </p:nvSpPr>
            <p:spPr bwMode="auto">
              <a:xfrm flipH="1">
                <a:off x="5902519" y="1339294"/>
                <a:ext cx="302" cy="272846"/>
              </a:xfrm>
              <a:prstGeom prst="line">
                <a:avLst/>
              </a:prstGeom>
              <a:noFill/>
              <a:ln w="57150">
                <a:solidFill>
                  <a:schemeClr val="tx1"/>
                </a:solidFill>
                <a:round/>
                <a:headEnd/>
                <a:tailEnd/>
              </a:ln>
              <a:effectLst/>
            </p:spPr>
            <p:txBody>
              <a:bodyPr wrap="none" anchor="ctr"/>
              <a:lstStyle/>
              <a:p>
                <a:endParaRPr lang="en-US"/>
              </a:p>
            </p:txBody>
          </p:sp>
          <p:sp>
            <p:nvSpPr>
              <p:cNvPr id="122" name="Line 56"/>
              <p:cNvSpPr>
                <a:spLocks noChangeShapeType="1"/>
              </p:cNvSpPr>
              <p:nvPr/>
            </p:nvSpPr>
            <p:spPr bwMode="auto">
              <a:xfrm flipH="1">
                <a:off x="2849958" y="1339294"/>
                <a:ext cx="302" cy="272846"/>
              </a:xfrm>
              <a:prstGeom prst="line">
                <a:avLst/>
              </a:prstGeom>
              <a:noFill/>
              <a:ln w="57150">
                <a:solidFill>
                  <a:schemeClr val="tx1"/>
                </a:solidFill>
                <a:round/>
                <a:headEnd/>
                <a:tailEnd/>
              </a:ln>
              <a:effectLst/>
            </p:spPr>
            <p:txBody>
              <a:bodyPr wrap="none" anchor="ctr"/>
              <a:lstStyle/>
              <a:p>
                <a:endParaRPr lang="en-US"/>
              </a:p>
            </p:txBody>
          </p:sp>
          <p:sp>
            <p:nvSpPr>
              <p:cNvPr id="129" name="Line 56"/>
              <p:cNvSpPr>
                <a:spLocks noChangeShapeType="1"/>
              </p:cNvSpPr>
              <p:nvPr/>
            </p:nvSpPr>
            <p:spPr bwMode="auto">
              <a:xfrm flipH="1">
                <a:off x="8918092" y="1339294"/>
                <a:ext cx="302" cy="272846"/>
              </a:xfrm>
              <a:prstGeom prst="line">
                <a:avLst/>
              </a:prstGeom>
              <a:noFill/>
              <a:ln w="57150">
                <a:solidFill>
                  <a:schemeClr val="tx1"/>
                </a:solidFill>
                <a:round/>
                <a:headEnd/>
                <a:tailEnd/>
              </a:ln>
              <a:effectLst/>
            </p:spPr>
            <p:txBody>
              <a:bodyPr wrap="none" anchor="ctr"/>
              <a:lstStyle/>
              <a:p>
                <a:endParaRPr lang="en-US"/>
              </a:p>
            </p:txBody>
          </p:sp>
          <p:sp>
            <p:nvSpPr>
              <p:cNvPr id="130" name="Line 73"/>
              <p:cNvSpPr>
                <a:spLocks noChangeShapeType="1"/>
              </p:cNvSpPr>
              <p:nvPr/>
            </p:nvSpPr>
            <p:spPr bwMode="auto">
              <a:xfrm>
                <a:off x="8550725" y="1339294"/>
                <a:ext cx="0" cy="157393"/>
              </a:xfrm>
              <a:prstGeom prst="line">
                <a:avLst/>
              </a:prstGeom>
              <a:noFill/>
              <a:ln w="28575">
                <a:solidFill>
                  <a:schemeClr val="tx1"/>
                </a:solidFill>
                <a:round/>
                <a:headEnd/>
                <a:tailEnd/>
              </a:ln>
              <a:effectLst/>
            </p:spPr>
            <p:txBody>
              <a:bodyPr wrap="none" anchor="ctr"/>
              <a:lstStyle/>
              <a:p>
                <a:endParaRPr lang="en-US"/>
              </a:p>
            </p:txBody>
          </p:sp>
        </p:grpSp>
        <p:sp>
          <p:nvSpPr>
            <p:cNvPr id="131" name="Text Box 60"/>
            <p:cNvSpPr txBox="1">
              <a:spLocks noChangeArrowheads="1"/>
            </p:cNvSpPr>
            <p:nvPr/>
          </p:nvSpPr>
          <p:spPr bwMode="auto">
            <a:xfrm>
              <a:off x="8616444" y="1570238"/>
              <a:ext cx="551300" cy="307777"/>
            </a:xfrm>
            <a:prstGeom prst="rect">
              <a:avLst/>
            </a:prstGeom>
            <a:noFill/>
            <a:ln w="9525">
              <a:noFill/>
              <a:miter lim="800000"/>
              <a:headEnd/>
              <a:tailEnd/>
            </a:ln>
            <a:effectLst/>
          </p:spPr>
          <p:txBody>
            <a:bodyPr wrap="square">
              <a:spAutoFit/>
            </a:bodyPr>
            <a:lstStyle/>
            <a:p>
              <a:pPr algn="ctr">
                <a:spcBef>
                  <a:spcPct val="50000"/>
                </a:spcBef>
              </a:pPr>
              <a:r>
                <a:rPr lang="en-US" sz="1400" dirty="0" smtClean="0">
                  <a:latin typeface="Arial" pitchFamily="34" charset="0"/>
                </a:rPr>
                <a:t>600</a:t>
              </a:r>
              <a:endParaRPr lang="en-US" sz="1400" dirty="0">
                <a:latin typeface="Arial" pitchFamily="34" charset="0"/>
              </a:endParaRPr>
            </a:p>
          </p:txBody>
        </p:sp>
        <p:sp>
          <p:nvSpPr>
            <p:cNvPr id="170" name="Line 66"/>
            <p:cNvSpPr>
              <a:spLocks noChangeShapeType="1"/>
            </p:cNvSpPr>
            <p:nvPr/>
          </p:nvSpPr>
          <p:spPr bwMode="auto">
            <a:xfrm>
              <a:off x="216081" y="1289819"/>
              <a:ext cx="0" cy="157393"/>
            </a:xfrm>
            <a:prstGeom prst="line">
              <a:avLst/>
            </a:prstGeom>
            <a:noFill/>
            <a:ln w="28575">
              <a:solidFill>
                <a:schemeClr val="tx1"/>
              </a:solidFill>
              <a:round/>
              <a:headEnd/>
              <a:tailEnd/>
            </a:ln>
            <a:effectLst/>
          </p:spPr>
          <p:txBody>
            <a:bodyPr wrap="none" anchor="ctr"/>
            <a:lstStyle/>
            <a:p>
              <a:endParaRPr lang="en-US"/>
            </a:p>
          </p:txBody>
        </p:sp>
      </p:grpSp>
      <p:grpSp>
        <p:nvGrpSpPr>
          <p:cNvPr id="7" name="Group 244"/>
          <p:cNvGrpSpPr/>
          <p:nvPr/>
        </p:nvGrpSpPr>
        <p:grpSpPr>
          <a:xfrm>
            <a:off x="107500" y="2687292"/>
            <a:ext cx="8844537" cy="208308"/>
            <a:chOff x="107500" y="3366997"/>
            <a:chExt cx="8844537" cy="208308"/>
          </a:xfrm>
          <a:solidFill>
            <a:schemeClr val="tx1"/>
          </a:solidFill>
        </p:grpSpPr>
        <p:sp>
          <p:nvSpPr>
            <p:cNvPr id="193" name="Rectangle 37"/>
            <p:cNvSpPr>
              <a:spLocks noChangeArrowheads="1"/>
            </p:cNvSpPr>
            <p:nvPr/>
          </p:nvSpPr>
          <p:spPr bwMode="auto">
            <a:xfrm>
              <a:off x="1311275" y="3366997"/>
              <a:ext cx="80738" cy="208308"/>
            </a:xfrm>
            <a:prstGeom prst="rect">
              <a:avLst/>
            </a:prstGeom>
            <a:grpFill/>
            <a:ln w="9525">
              <a:noFill/>
              <a:miter lim="800000"/>
              <a:headEnd/>
              <a:tailEnd/>
            </a:ln>
            <a:effectLst/>
          </p:spPr>
          <p:txBody>
            <a:bodyPr wrap="none" anchor="ctr"/>
            <a:lstStyle/>
            <a:p>
              <a:endParaRPr lang="en-US"/>
            </a:p>
          </p:txBody>
        </p:sp>
        <p:sp>
          <p:nvSpPr>
            <p:cNvPr id="194" name="Rectangle 38"/>
            <p:cNvSpPr>
              <a:spLocks noChangeArrowheads="1"/>
            </p:cNvSpPr>
            <p:nvPr/>
          </p:nvSpPr>
          <p:spPr bwMode="auto">
            <a:xfrm>
              <a:off x="1497200" y="3366997"/>
              <a:ext cx="80738" cy="208308"/>
            </a:xfrm>
            <a:prstGeom prst="rect">
              <a:avLst/>
            </a:prstGeom>
            <a:grpFill/>
            <a:ln w="9525">
              <a:noFill/>
              <a:miter lim="800000"/>
              <a:headEnd/>
              <a:tailEnd/>
            </a:ln>
            <a:effectLst/>
          </p:spPr>
          <p:txBody>
            <a:bodyPr wrap="none" anchor="ctr"/>
            <a:lstStyle/>
            <a:p>
              <a:endParaRPr lang="en-US"/>
            </a:p>
          </p:txBody>
        </p:sp>
        <p:sp>
          <p:nvSpPr>
            <p:cNvPr id="202" name="Rectangle 37"/>
            <p:cNvSpPr>
              <a:spLocks noChangeArrowheads="1"/>
            </p:cNvSpPr>
            <p:nvPr/>
          </p:nvSpPr>
          <p:spPr bwMode="auto">
            <a:xfrm>
              <a:off x="1010332" y="3366997"/>
              <a:ext cx="80738" cy="208308"/>
            </a:xfrm>
            <a:prstGeom prst="rect">
              <a:avLst/>
            </a:prstGeom>
            <a:grpFill/>
            <a:ln w="9525">
              <a:noFill/>
              <a:miter lim="800000"/>
              <a:headEnd/>
              <a:tailEnd/>
            </a:ln>
            <a:effectLst/>
          </p:spPr>
          <p:txBody>
            <a:bodyPr wrap="none" anchor="ctr"/>
            <a:lstStyle/>
            <a:p>
              <a:endParaRPr lang="en-US"/>
            </a:p>
          </p:txBody>
        </p:sp>
        <p:sp>
          <p:nvSpPr>
            <p:cNvPr id="203" name="Rectangle 37"/>
            <p:cNvSpPr>
              <a:spLocks noChangeArrowheads="1"/>
            </p:cNvSpPr>
            <p:nvPr/>
          </p:nvSpPr>
          <p:spPr bwMode="auto">
            <a:xfrm>
              <a:off x="709388" y="3366997"/>
              <a:ext cx="80738" cy="208308"/>
            </a:xfrm>
            <a:prstGeom prst="rect">
              <a:avLst/>
            </a:prstGeom>
            <a:grpFill/>
            <a:ln w="9525">
              <a:noFill/>
              <a:miter lim="800000"/>
              <a:headEnd/>
              <a:tailEnd/>
            </a:ln>
            <a:effectLst/>
          </p:spPr>
          <p:txBody>
            <a:bodyPr wrap="none" anchor="ctr"/>
            <a:lstStyle/>
            <a:p>
              <a:endParaRPr lang="en-US"/>
            </a:p>
          </p:txBody>
        </p:sp>
        <p:sp>
          <p:nvSpPr>
            <p:cNvPr id="204" name="Rectangle 37"/>
            <p:cNvSpPr>
              <a:spLocks noChangeArrowheads="1"/>
            </p:cNvSpPr>
            <p:nvPr/>
          </p:nvSpPr>
          <p:spPr bwMode="auto">
            <a:xfrm>
              <a:off x="408444" y="3366997"/>
              <a:ext cx="80738" cy="208308"/>
            </a:xfrm>
            <a:prstGeom prst="rect">
              <a:avLst/>
            </a:prstGeom>
            <a:grpFill/>
            <a:ln w="9525">
              <a:noFill/>
              <a:miter lim="800000"/>
              <a:headEnd/>
              <a:tailEnd/>
            </a:ln>
            <a:effectLst/>
          </p:spPr>
          <p:txBody>
            <a:bodyPr wrap="none" anchor="ctr"/>
            <a:lstStyle/>
            <a:p>
              <a:endParaRPr lang="en-US"/>
            </a:p>
          </p:txBody>
        </p:sp>
        <p:sp>
          <p:nvSpPr>
            <p:cNvPr id="209" name="Rectangle 37"/>
            <p:cNvSpPr>
              <a:spLocks noChangeArrowheads="1"/>
            </p:cNvSpPr>
            <p:nvPr/>
          </p:nvSpPr>
          <p:spPr bwMode="auto">
            <a:xfrm>
              <a:off x="107500" y="3366997"/>
              <a:ext cx="80738" cy="208308"/>
            </a:xfrm>
            <a:prstGeom prst="rect">
              <a:avLst/>
            </a:prstGeom>
            <a:grpFill/>
            <a:ln w="9525">
              <a:noFill/>
              <a:miter lim="800000"/>
              <a:headEnd/>
              <a:tailEnd/>
            </a:ln>
            <a:effectLst/>
          </p:spPr>
          <p:txBody>
            <a:bodyPr wrap="none" anchor="ctr"/>
            <a:lstStyle/>
            <a:p>
              <a:endParaRPr lang="en-US"/>
            </a:p>
          </p:txBody>
        </p:sp>
        <p:grpSp>
          <p:nvGrpSpPr>
            <p:cNvPr id="8" name="Group 215"/>
            <p:cNvGrpSpPr/>
            <p:nvPr/>
          </p:nvGrpSpPr>
          <p:grpSpPr>
            <a:xfrm>
              <a:off x="1609000" y="3366997"/>
              <a:ext cx="1284513" cy="208308"/>
              <a:chOff x="259900" y="3519397"/>
              <a:chExt cx="1284513" cy="208308"/>
            </a:xfrm>
            <a:grpFill/>
          </p:grpSpPr>
          <p:sp>
            <p:nvSpPr>
              <p:cNvPr id="211" name="Rectangle 37"/>
              <p:cNvSpPr>
                <a:spLocks noChangeArrowheads="1"/>
              </p:cNvSpPr>
              <p:nvPr/>
            </p:nvSpPr>
            <p:spPr bwMode="auto">
              <a:xfrm>
                <a:off x="1463675" y="3519397"/>
                <a:ext cx="80738" cy="208308"/>
              </a:xfrm>
              <a:prstGeom prst="rect">
                <a:avLst/>
              </a:prstGeom>
              <a:grpFill/>
              <a:ln w="9525">
                <a:noFill/>
                <a:miter lim="800000"/>
                <a:headEnd/>
                <a:tailEnd/>
              </a:ln>
              <a:effectLst/>
            </p:spPr>
            <p:txBody>
              <a:bodyPr wrap="none" anchor="ctr"/>
              <a:lstStyle/>
              <a:p>
                <a:endParaRPr lang="en-US"/>
              </a:p>
            </p:txBody>
          </p:sp>
          <p:sp>
            <p:nvSpPr>
              <p:cNvPr id="212" name="Rectangle 37"/>
              <p:cNvSpPr>
                <a:spLocks noChangeArrowheads="1"/>
              </p:cNvSpPr>
              <p:nvPr/>
            </p:nvSpPr>
            <p:spPr bwMode="auto">
              <a:xfrm>
                <a:off x="1162732" y="3519397"/>
                <a:ext cx="80738" cy="208308"/>
              </a:xfrm>
              <a:prstGeom prst="rect">
                <a:avLst/>
              </a:prstGeom>
              <a:grpFill/>
              <a:ln w="9525">
                <a:noFill/>
                <a:miter lim="800000"/>
                <a:headEnd/>
                <a:tailEnd/>
              </a:ln>
              <a:effectLst/>
            </p:spPr>
            <p:txBody>
              <a:bodyPr wrap="none" anchor="ctr"/>
              <a:lstStyle/>
              <a:p>
                <a:endParaRPr lang="en-US"/>
              </a:p>
            </p:txBody>
          </p:sp>
          <p:sp>
            <p:nvSpPr>
              <p:cNvPr id="213" name="Rectangle 37"/>
              <p:cNvSpPr>
                <a:spLocks noChangeArrowheads="1"/>
              </p:cNvSpPr>
              <p:nvPr/>
            </p:nvSpPr>
            <p:spPr bwMode="auto">
              <a:xfrm>
                <a:off x="861788" y="3519397"/>
                <a:ext cx="80738" cy="208308"/>
              </a:xfrm>
              <a:prstGeom prst="rect">
                <a:avLst/>
              </a:prstGeom>
              <a:grpFill/>
              <a:ln w="9525">
                <a:noFill/>
                <a:miter lim="800000"/>
                <a:headEnd/>
                <a:tailEnd/>
              </a:ln>
              <a:effectLst/>
            </p:spPr>
            <p:txBody>
              <a:bodyPr wrap="none" anchor="ctr"/>
              <a:lstStyle/>
              <a:p>
                <a:endParaRPr lang="en-US"/>
              </a:p>
            </p:txBody>
          </p:sp>
          <p:sp>
            <p:nvSpPr>
              <p:cNvPr id="214" name="Rectangle 37"/>
              <p:cNvSpPr>
                <a:spLocks noChangeArrowheads="1"/>
              </p:cNvSpPr>
              <p:nvPr/>
            </p:nvSpPr>
            <p:spPr bwMode="auto">
              <a:xfrm>
                <a:off x="560844" y="3519397"/>
                <a:ext cx="80738" cy="208308"/>
              </a:xfrm>
              <a:prstGeom prst="rect">
                <a:avLst/>
              </a:prstGeom>
              <a:grpFill/>
              <a:ln w="9525">
                <a:noFill/>
                <a:miter lim="800000"/>
                <a:headEnd/>
                <a:tailEnd/>
              </a:ln>
              <a:effectLst/>
            </p:spPr>
            <p:txBody>
              <a:bodyPr wrap="none" anchor="ctr"/>
              <a:lstStyle/>
              <a:p>
                <a:endParaRPr lang="en-US"/>
              </a:p>
            </p:txBody>
          </p:sp>
          <p:sp>
            <p:nvSpPr>
              <p:cNvPr id="215" name="Rectangle 37"/>
              <p:cNvSpPr>
                <a:spLocks noChangeArrowheads="1"/>
              </p:cNvSpPr>
              <p:nvPr/>
            </p:nvSpPr>
            <p:spPr bwMode="auto">
              <a:xfrm>
                <a:off x="259900" y="3519397"/>
                <a:ext cx="80738" cy="208308"/>
              </a:xfrm>
              <a:prstGeom prst="rect">
                <a:avLst/>
              </a:prstGeom>
              <a:grpFill/>
              <a:ln w="9525">
                <a:noFill/>
                <a:miter lim="800000"/>
                <a:headEnd/>
                <a:tailEnd/>
              </a:ln>
              <a:effectLst/>
            </p:spPr>
            <p:txBody>
              <a:bodyPr wrap="none" anchor="ctr"/>
              <a:lstStyle/>
              <a:p>
                <a:endParaRPr lang="en-US"/>
              </a:p>
            </p:txBody>
          </p:sp>
        </p:grpSp>
        <p:sp>
          <p:nvSpPr>
            <p:cNvPr id="217" name="Rectangle 37"/>
            <p:cNvSpPr>
              <a:spLocks noChangeArrowheads="1"/>
            </p:cNvSpPr>
            <p:nvPr/>
          </p:nvSpPr>
          <p:spPr bwMode="auto">
            <a:xfrm>
              <a:off x="4311775" y="3366997"/>
              <a:ext cx="80738" cy="208308"/>
            </a:xfrm>
            <a:prstGeom prst="rect">
              <a:avLst/>
            </a:prstGeom>
            <a:grpFill/>
            <a:ln w="9525">
              <a:noFill/>
              <a:miter lim="800000"/>
              <a:headEnd/>
              <a:tailEnd/>
            </a:ln>
            <a:effectLst/>
          </p:spPr>
          <p:txBody>
            <a:bodyPr wrap="none" anchor="ctr"/>
            <a:lstStyle/>
            <a:p>
              <a:endParaRPr lang="en-US"/>
            </a:p>
          </p:txBody>
        </p:sp>
        <p:sp>
          <p:nvSpPr>
            <p:cNvPr id="218" name="Rectangle 37"/>
            <p:cNvSpPr>
              <a:spLocks noChangeArrowheads="1"/>
            </p:cNvSpPr>
            <p:nvPr/>
          </p:nvSpPr>
          <p:spPr bwMode="auto">
            <a:xfrm>
              <a:off x="4010832" y="3366997"/>
              <a:ext cx="80738" cy="208308"/>
            </a:xfrm>
            <a:prstGeom prst="rect">
              <a:avLst/>
            </a:prstGeom>
            <a:grpFill/>
            <a:ln w="9525">
              <a:noFill/>
              <a:miter lim="800000"/>
              <a:headEnd/>
              <a:tailEnd/>
            </a:ln>
            <a:effectLst/>
          </p:spPr>
          <p:txBody>
            <a:bodyPr wrap="none" anchor="ctr"/>
            <a:lstStyle/>
            <a:p>
              <a:endParaRPr lang="en-US"/>
            </a:p>
          </p:txBody>
        </p:sp>
        <p:sp>
          <p:nvSpPr>
            <p:cNvPr id="219" name="Rectangle 37"/>
            <p:cNvSpPr>
              <a:spLocks noChangeArrowheads="1"/>
            </p:cNvSpPr>
            <p:nvPr/>
          </p:nvSpPr>
          <p:spPr bwMode="auto">
            <a:xfrm>
              <a:off x="3709888" y="3366997"/>
              <a:ext cx="80738" cy="208308"/>
            </a:xfrm>
            <a:prstGeom prst="rect">
              <a:avLst/>
            </a:prstGeom>
            <a:grpFill/>
            <a:ln w="9525">
              <a:noFill/>
              <a:miter lim="800000"/>
              <a:headEnd/>
              <a:tailEnd/>
            </a:ln>
            <a:effectLst/>
          </p:spPr>
          <p:txBody>
            <a:bodyPr wrap="none" anchor="ctr"/>
            <a:lstStyle/>
            <a:p>
              <a:endParaRPr lang="en-US"/>
            </a:p>
          </p:txBody>
        </p:sp>
        <p:sp>
          <p:nvSpPr>
            <p:cNvPr id="220" name="Rectangle 37"/>
            <p:cNvSpPr>
              <a:spLocks noChangeArrowheads="1"/>
            </p:cNvSpPr>
            <p:nvPr/>
          </p:nvSpPr>
          <p:spPr bwMode="auto">
            <a:xfrm>
              <a:off x="3408944" y="3366997"/>
              <a:ext cx="80738" cy="208308"/>
            </a:xfrm>
            <a:prstGeom prst="rect">
              <a:avLst/>
            </a:prstGeom>
            <a:grpFill/>
            <a:ln w="9525">
              <a:noFill/>
              <a:miter lim="800000"/>
              <a:headEnd/>
              <a:tailEnd/>
            </a:ln>
            <a:effectLst/>
          </p:spPr>
          <p:txBody>
            <a:bodyPr wrap="none" anchor="ctr"/>
            <a:lstStyle/>
            <a:p>
              <a:endParaRPr lang="en-US"/>
            </a:p>
          </p:txBody>
        </p:sp>
        <p:sp>
          <p:nvSpPr>
            <p:cNvPr id="221" name="Rectangle 37"/>
            <p:cNvSpPr>
              <a:spLocks noChangeArrowheads="1"/>
            </p:cNvSpPr>
            <p:nvPr/>
          </p:nvSpPr>
          <p:spPr bwMode="auto">
            <a:xfrm>
              <a:off x="3108000" y="3366997"/>
              <a:ext cx="80738" cy="208308"/>
            </a:xfrm>
            <a:prstGeom prst="rect">
              <a:avLst/>
            </a:prstGeom>
            <a:grpFill/>
            <a:ln w="9525">
              <a:noFill/>
              <a:miter lim="800000"/>
              <a:headEnd/>
              <a:tailEnd/>
            </a:ln>
            <a:effectLst/>
          </p:spPr>
          <p:txBody>
            <a:bodyPr wrap="none" anchor="ctr"/>
            <a:lstStyle/>
            <a:p>
              <a:endParaRPr lang="en-US"/>
            </a:p>
          </p:txBody>
        </p:sp>
        <p:sp>
          <p:nvSpPr>
            <p:cNvPr id="222" name="Rectangle 38"/>
            <p:cNvSpPr>
              <a:spLocks noChangeArrowheads="1"/>
            </p:cNvSpPr>
            <p:nvPr/>
          </p:nvSpPr>
          <p:spPr bwMode="auto">
            <a:xfrm>
              <a:off x="2998700" y="3366997"/>
              <a:ext cx="80738" cy="208308"/>
            </a:xfrm>
            <a:prstGeom prst="rect">
              <a:avLst/>
            </a:prstGeom>
            <a:grpFill/>
            <a:ln w="9525">
              <a:noFill/>
              <a:miter lim="800000"/>
              <a:headEnd/>
              <a:tailEnd/>
            </a:ln>
            <a:effectLst/>
          </p:spPr>
          <p:txBody>
            <a:bodyPr wrap="none" anchor="ctr"/>
            <a:lstStyle/>
            <a:p>
              <a:endParaRPr lang="en-US"/>
            </a:p>
          </p:txBody>
        </p:sp>
        <p:sp>
          <p:nvSpPr>
            <p:cNvPr id="223" name="Rectangle 38"/>
            <p:cNvSpPr>
              <a:spLocks noChangeArrowheads="1"/>
            </p:cNvSpPr>
            <p:nvPr/>
          </p:nvSpPr>
          <p:spPr bwMode="auto">
            <a:xfrm>
              <a:off x="4527711" y="3366997"/>
              <a:ext cx="80738" cy="208308"/>
            </a:xfrm>
            <a:prstGeom prst="rect">
              <a:avLst/>
            </a:prstGeom>
            <a:grpFill/>
            <a:ln w="9525">
              <a:noFill/>
              <a:miter lim="800000"/>
              <a:headEnd/>
              <a:tailEnd/>
            </a:ln>
            <a:effectLst/>
          </p:spPr>
          <p:txBody>
            <a:bodyPr wrap="none" anchor="ctr"/>
            <a:lstStyle/>
            <a:p>
              <a:endParaRPr lang="en-US"/>
            </a:p>
          </p:txBody>
        </p:sp>
        <p:grpSp>
          <p:nvGrpSpPr>
            <p:cNvPr id="13" name="Group 223"/>
            <p:cNvGrpSpPr/>
            <p:nvPr/>
          </p:nvGrpSpPr>
          <p:grpSpPr>
            <a:xfrm>
              <a:off x="4624521" y="3366997"/>
              <a:ext cx="1284513" cy="208308"/>
              <a:chOff x="259900" y="3519397"/>
              <a:chExt cx="1284513" cy="208308"/>
            </a:xfrm>
            <a:grpFill/>
          </p:grpSpPr>
          <p:sp>
            <p:nvSpPr>
              <p:cNvPr id="225" name="Rectangle 37"/>
              <p:cNvSpPr>
                <a:spLocks noChangeArrowheads="1"/>
              </p:cNvSpPr>
              <p:nvPr/>
            </p:nvSpPr>
            <p:spPr bwMode="auto">
              <a:xfrm>
                <a:off x="1463675" y="3519397"/>
                <a:ext cx="80738" cy="208308"/>
              </a:xfrm>
              <a:prstGeom prst="rect">
                <a:avLst/>
              </a:prstGeom>
              <a:grpFill/>
              <a:ln w="9525">
                <a:noFill/>
                <a:miter lim="800000"/>
                <a:headEnd/>
                <a:tailEnd/>
              </a:ln>
              <a:effectLst/>
            </p:spPr>
            <p:txBody>
              <a:bodyPr wrap="none" anchor="ctr"/>
              <a:lstStyle/>
              <a:p>
                <a:endParaRPr lang="en-US"/>
              </a:p>
            </p:txBody>
          </p:sp>
          <p:sp>
            <p:nvSpPr>
              <p:cNvPr id="226" name="Rectangle 37"/>
              <p:cNvSpPr>
                <a:spLocks noChangeArrowheads="1"/>
              </p:cNvSpPr>
              <p:nvPr/>
            </p:nvSpPr>
            <p:spPr bwMode="auto">
              <a:xfrm>
                <a:off x="1162732" y="3519397"/>
                <a:ext cx="80738" cy="208308"/>
              </a:xfrm>
              <a:prstGeom prst="rect">
                <a:avLst/>
              </a:prstGeom>
              <a:grpFill/>
              <a:ln w="9525">
                <a:noFill/>
                <a:miter lim="800000"/>
                <a:headEnd/>
                <a:tailEnd/>
              </a:ln>
              <a:effectLst/>
            </p:spPr>
            <p:txBody>
              <a:bodyPr wrap="none" anchor="ctr"/>
              <a:lstStyle/>
              <a:p>
                <a:endParaRPr lang="en-US"/>
              </a:p>
            </p:txBody>
          </p:sp>
          <p:sp>
            <p:nvSpPr>
              <p:cNvPr id="227" name="Rectangle 37"/>
              <p:cNvSpPr>
                <a:spLocks noChangeArrowheads="1"/>
              </p:cNvSpPr>
              <p:nvPr/>
            </p:nvSpPr>
            <p:spPr bwMode="auto">
              <a:xfrm>
                <a:off x="861788" y="3519397"/>
                <a:ext cx="80738" cy="208308"/>
              </a:xfrm>
              <a:prstGeom prst="rect">
                <a:avLst/>
              </a:prstGeom>
              <a:grpFill/>
              <a:ln w="9525">
                <a:noFill/>
                <a:miter lim="800000"/>
                <a:headEnd/>
                <a:tailEnd/>
              </a:ln>
              <a:effectLst/>
            </p:spPr>
            <p:txBody>
              <a:bodyPr wrap="none" anchor="ctr"/>
              <a:lstStyle/>
              <a:p>
                <a:endParaRPr lang="en-US"/>
              </a:p>
            </p:txBody>
          </p:sp>
          <p:sp>
            <p:nvSpPr>
              <p:cNvPr id="228" name="Rectangle 37"/>
              <p:cNvSpPr>
                <a:spLocks noChangeArrowheads="1"/>
              </p:cNvSpPr>
              <p:nvPr/>
            </p:nvSpPr>
            <p:spPr bwMode="auto">
              <a:xfrm>
                <a:off x="560844" y="3519397"/>
                <a:ext cx="80738" cy="208308"/>
              </a:xfrm>
              <a:prstGeom prst="rect">
                <a:avLst/>
              </a:prstGeom>
              <a:grpFill/>
              <a:ln w="9525">
                <a:noFill/>
                <a:miter lim="800000"/>
                <a:headEnd/>
                <a:tailEnd/>
              </a:ln>
              <a:effectLst/>
            </p:spPr>
            <p:txBody>
              <a:bodyPr wrap="none" anchor="ctr"/>
              <a:lstStyle/>
              <a:p>
                <a:endParaRPr lang="en-US"/>
              </a:p>
            </p:txBody>
          </p:sp>
          <p:sp>
            <p:nvSpPr>
              <p:cNvPr id="229" name="Rectangle 37"/>
              <p:cNvSpPr>
                <a:spLocks noChangeArrowheads="1"/>
              </p:cNvSpPr>
              <p:nvPr/>
            </p:nvSpPr>
            <p:spPr bwMode="auto">
              <a:xfrm>
                <a:off x="259900" y="3519397"/>
                <a:ext cx="80738" cy="208308"/>
              </a:xfrm>
              <a:prstGeom prst="rect">
                <a:avLst/>
              </a:prstGeom>
              <a:grpFill/>
              <a:ln w="9525">
                <a:noFill/>
                <a:miter lim="800000"/>
                <a:headEnd/>
                <a:tailEnd/>
              </a:ln>
              <a:effectLst/>
            </p:spPr>
            <p:txBody>
              <a:bodyPr wrap="none" anchor="ctr"/>
              <a:lstStyle/>
              <a:p>
                <a:endParaRPr lang="en-US"/>
              </a:p>
            </p:txBody>
          </p:sp>
        </p:grpSp>
        <p:grpSp>
          <p:nvGrpSpPr>
            <p:cNvPr id="14" name="Group 229"/>
            <p:cNvGrpSpPr/>
            <p:nvPr/>
          </p:nvGrpSpPr>
          <p:grpSpPr>
            <a:xfrm>
              <a:off x="6168508" y="3366997"/>
              <a:ext cx="1284513" cy="208308"/>
              <a:chOff x="259900" y="3519397"/>
              <a:chExt cx="1284513" cy="208308"/>
            </a:xfrm>
            <a:grpFill/>
          </p:grpSpPr>
          <p:sp>
            <p:nvSpPr>
              <p:cNvPr id="231" name="Rectangle 37"/>
              <p:cNvSpPr>
                <a:spLocks noChangeArrowheads="1"/>
              </p:cNvSpPr>
              <p:nvPr/>
            </p:nvSpPr>
            <p:spPr bwMode="auto">
              <a:xfrm>
                <a:off x="1463675" y="3519397"/>
                <a:ext cx="80738" cy="208308"/>
              </a:xfrm>
              <a:prstGeom prst="rect">
                <a:avLst/>
              </a:prstGeom>
              <a:grpFill/>
              <a:ln w="9525">
                <a:noFill/>
                <a:miter lim="800000"/>
                <a:headEnd/>
                <a:tailEnd/>
              </a:ln>
              <a:effectLst/>
            </p:spPr>
            <p:txBody>
              <a:bodyPr wrap="none" anchor="ctr"/>
              <a:lstStyle/>
              <a:p>
                <a:endParaRPr lang="en-US"/>
              </a:p>
            </p:txBody>
          </p:sp>
          <p:sp>
            <p:nvSpPr>
              <p:cNvPr id="232" name="Rectangle 37"/>
              <p:cNvSpPr>
                <a:spLocks noChangeArrowheads="1"/>
              </p:cNvSpPr>
              <p:nvPr/>
            </p:nvSpPr>
            <p:spPr bwMode="auto">
              <a:xfrm>
                <a:off x="1162732" y="3519397"/>
                <a:ext cx="80738" cy="208308"/>
              </a:xfrm>
              <a:prstGeom prst="rect">
                <a:avLst/>
              </a:prstGeom>
              <a:grpFill/>
              <a:ln w="9525">
                <a:noFill/>
                <a:miter lim="800000"/>
                <a:headEnd/>
                <a:tailEnd/>
              </a:ln>
              <a:effectLst/>
            </p:spPr>
            <p:txBody>
              <a:bodyPr wrap="none" anchor="ctr"/>
              <a:lstStyle/>
              <a:p>
                <a:endParaRPr lang="en-US"/>
              </a:p>
            </p:txBody>
          </p:sp>
          <p:sp>
            <p:nvSpPr>
              <p:cNvPr id="233" name="Rectangle 37"/>
              <p:cNvSpPr>
                <a:spLocks noChangeArrowheads="1"/>
              </p:cNvSpPr>
              <p:nvPr/>
            </p:nvSpPr>
            <p:spPr bwMode="auto">
              <a:xfrm>
                <a:off x="861788" y="3519397"/>
                <a:ext cx="80738" cy="208308"/>
              </a:xfrm>
              <a:prstGeom prst="rect">
                <a:avLst/>
              </a:prstGeom>
              <a:grpFill/>
              <a:ln w="9525">
                <a:noFill/>
                <a:miter lim="800000"/>
                <a:headEnd/>
                <a:tailEnd/>
              </a:ln>
              <a:effectLst/>
            </p:spPr>
            <p:txBody>
              <a:bodyPr wrap="none" anchor="ctr"/>
              <a:lstStyle/>
              <a:p>
                <a:endParaRPr lang="en-US"/>
              </a:p>
            </p:txBody>
          </p:sp>
          <p:sp>
            <p:nvSpPr>
              <p:cNvPr id="234" name="Rectangle 37"/>
              <p:cNvSpPr>
                <a:spLocks noChangeArrowheads="1"/>
              </p:cNvSpPr>
              <p:nvPr/>
            </p:nvSpPr>
            <p:spPr bwMode="auto">
              <a:xfrm>
                <a:off x="560844" y="3519397"/>
                <a:ext cx="80738" cy="208308"/>
              </a:xfrm>
              <a:prstGeom prst="rect">
                <a:avLst/>
              </a:prstGeom>
              <a:grpFill/>
              <a:ln w="9525">
                <a:noFill/>
                <a:miter lim="800000"/>
                <a:headEnd/>
                <a:tailEnd/>
              </a:ln>
              <a:effectLst/>
            </p:spPr>
            <p:txBody>
              <a:bodyPr wrap="none" anchor="ctr"/>
              <a:lstStyle/>
              <a:p>
                <a:endParaRPr lang="en-US"/>
              </a:p>
            </p:txBody>
          </p:sp>
          <p:sp>
            <p:nvSpPr>
              <p:cNvPr id="235" name="Rectangle 37"/>
              <p:cNvSpPr>
                <a:spLocks noChangeArrowheads="1"/>
              </p:cNvSpPr>
              <p:nvPr/>
            </p:nvSpPr>
            <p:spPr bwMode="auto">
              <a:xfrm>
                <a:off x="259900" y="3519397"/>
                <a:ext cx="80738" cy="208308"/>
              </a:xfrm>
              <a:prstGeom prst="rect">
                <a:avLst/>
              </a:prstGeom>
              <a:grpFill/>
              <a:ln w="9525">
                <a:noFill/>
                <a:miter lim="800000"/>
                <a:headEnd/>
                <a:tailEnd/>
              </a:ln>
              <a:effectLst/>
            </p:spPr>
            <p:txBody>
              <a:bodyPr wrap="none" anchor="ctr"/>
              <a:lstStyle/>
              <a:p>
                <a:endParaRPr lang="en-US"/>
              </a:p>
            </p:txBody>
          </p:sp>
        </p:grpSp>
        <p:grpSp>
          <p:nvGrpSpPr>
            <p:cNvPr id="15" name="Group 235"/>
            <p:cNvGrpSpPr/>
            <p:nvPr/>
          </p:nvGrpSpPr>
          <p:grpSpPr>
            <a:xfrm>
              <a:off x="7667524" y="3366997"/>
              <a:ext cx="1284513" cy="208308"/>
              <a:chOff x="259900" y="3519397"/>
              <a:chExt cx="1284513" cy="208308"/>
            </a:xfrm>
            <a:grpFill/>
          </p:grpSpPr>
          <p:sp>
            <p:nvSpPr>
              <p:cNvPr id="237" name="Rectangle 37"/>
              <p:cNvSpPr>
                <a:spLocks noChangeArrowheads="1"/>
              </p:cNvSpPr>
              <p:nvPr/>
            </p:nvSpPr>
            <p:spPr bwMode="auto">
              <a:xfrm>
                <a:off x="1463675" y="3519397"/>
                <a:ext cx="80738" cy="208308"/>
              </a:xfrm>
              <a:prstGeom prst="rect">
                <a:avLst/>
              </a:prstGeom>
              <a:grpFill/>
              <a:ln w="9525">
                <a:noFill/>
                <a:miter lim="800000"/>
                <a:headEnd/>
                <a:tailEnd/>
              </a:ln>
              <a:effectLst/>
            </p:spPr>
            <p:txBody>
              <a:bodyPr wrap="none" anchor="ctr"/>
              <a:lstStyle/>
              <a:p>
                <a:endParaRPr lang="en-US"/>
              </a:p>
            </p:txBody>
          </p:sp>
          <p:sp>
            <p:nvSpPr>
              <p:cNvPr id="238" name="Rectangle 37"/>
              <p:cNvSpPr>
                <a:spLocks noChangeArrowheads="1"/>
              </p:cNvSpPr>
              <p:nvPr/>
            </p:nvSpPr>
            <p:spPr bwMode="auto">
              <a:xfrm>
                <a:off x="1162732" y="3519397"/>
                <a:ext cx="80738" cy="208308"/>
              </a:xfrm>
              <a:prstGeom prst="rect">
                <a:avLst/>
              </a:prstGeom>
              <a:grpFill/>
              <a:ln w="9525">
                <a:noFill/>
                <a:miter lim="800000"/>
                <a:headEnd/>
                <a:tailEnd/>
              </a:ln>
              <a:effectLst/>
            </p:spPr>
            <p:txBody>
              <a:bodyPr wrap="none" anchor="ctr"/>
              <a:lstStyle/>
              <a:p>
                <a:endParaRPr lang="en-US"/>
              </a:p>
            </p:txBody>
          </p:sp>
          <p:sp>
            <p:nvSpPr>
              <p:cNvPr id="239" name="Rectangle 37"/>
              <p:cNvSpPr>
                <a:spLocks noChangeArrowheads="1"/>
              </p:cNvSpPr>
              <p:nvPr/>
            </p:nvSpPr>
            <p:spPr bwMode="auto">
              <a:xfrm>
                <a:off x="861788" y="3519397"/>
                <a:ext cx="80738" cy="208308"/>
              </a:xfrm>
              <a:prstGeom prst="rect">
                <a:avLst/>
              </a:prstGeom>
              <a:grpFill/>
              <a:ln w="9525">
                <a:noFill/>
                <a:miter lim="800000"/>
                <a:headEnd/>
                <a:tailEnd/>
              </a:ln>
              <a:effectLst/>
            </p:spPr>
            <p:txBody>
              <a:bodyPr wrap="none" anchor="ctr"/>
              <a:lstStyle/>
              <a:p>
                <a:endParaRPr lang="en-US"/>
              </a:p>
            </p:txBody>
          </p:sp>
          <p:sp>
            <p:nvSpPr>
              <p:cNvPr id="240" name="Rectangle 37"/>
              <p:cNvSpPr>
                <a:spLocks noChangeArrowheads="1"/>
              </p:cNvSpPr>
              <p:nvPr/>
            </p:nvSpPr>
            <p:spPr bwMode="auto">
              <a:xfrm>
                <a:off x="560844" y="3519397"/>
                <a:ext cx="80738" cy="208308"/>
              </a:xfrm>
              <a:prstGeom prst="rect">
                <a:avLst/>
              </a:prstGeom>
              <a:grpFill/>
              <a:ln w="9525">
                <a:noFill/>
                <a:miter lim="800000"/>
                <a:headEnd/>
                <a:tailEnd/>
              </a:ln>
              <a:effectLst/>
            </p:spPr>
            <p:txBody>
              <a:bodyPr wrap="none" anchor="ctr"/>
              <a:lstStyle/>
              <a:p>
                <a:endParaRPr lang="en-US"/>
              </a:p>
            </p:txBody>
          </p:sp>
          <p:sp>
            <p:nvSpPr>
              <p:cNvPr id="241" name="Rectangle 37"/>
              <p:cNvSpPr>
                <a:spLocks noChangeArrowheads="1"/>
              </p:cNvSpPr>
              <p:nvPr/>
            </p:nvSpPr>
            <p:spPr bwMode="auto">
              <a:xfrm>
                <a:off x="259900" y="3519397"/>
                <a:ext cx="80738" cy="208308"/>
              </a:xfrm>
              <a:prstGeom prst="rect">
                <a:avLst/>
              </a:prstGeom>
              <a:grpFill/>
              <a:ln w="9525">
                <a:noFill/>
                <a:miter lim="800000"/>
                <a:headEnd/>
                <a:tailEnd/>
              </a:ln>
              <a:effectLst/>
            </p:spPr>
            <p:txBody>
              <a:bodyPr wrap="none" anchor="ctr"/>
              <a:lstStyle/>
              <a:p>
                <a:endParaRPr lang="en-US"/>
              </a:p>
            </p:txBody>
          </p:sp>
        </p:grpSp>
        <p:sp>
          <p:nvSpPr>
            <p:cNvPr id="242" name="Rectangle 38"/>
            <p:cNvSpPr>
              <a:spLocks noChangeArrowheads="1"/>
            </p:cNvSpPr>
            <p:nvPr/>
          </p:nvSpPr>
          <p:spPr bwMode="auto">
            <a:xfrm>
              <a:off x="6059206" y="3366997"/>
              <a:ext cx="80738" cy="208308"/>
            </a:xfrm>
            <a:prstGeom prst="rect">
              <a:avLst/>
            </a:prstGeom>
            <a:grpFill/>
            <a:ln w="9525">
              <a:noFill/>
              <a:miter lim="800000"/>
              <a:headEnd/>
              <a:tailEnd/>
            </a:ln>
            <a:effectLst/>
          </p:spPr>
          <p:txBody>
            <a:bodyPr wrap="none" anchor="ctr"/>
            <a:lstStyle/>
            <a:p>
              <a:endParaRPr lang="en-US"/>
            </a:p>
          </p:txBody>
        </p:sp>
        <p:sp>
          <p:nvSpPr>
            <p:cNvPr id="243" name="Rectangle 38"/>
            <p:cNvSpPr>
              <a:spLocks noChangeArrowheads="1"/>
            </p:cNvSpPr>
            <p:nvPr/>
          </p:nvSpPr>
          <p:spPr bwMode="auto">
            <a:xfrm>
              <a:off x="7558223" y="3366997"/>
              <a:ext cx="80738" cy="208308"/>
            </a:xfrm>
            <a:prstGeom prst="rect">
              <a:avLst/>
            </a:prstGeom>
            <a:grpFill/>
            <a:ln w="9525">
              <a:noFill/>
              <a:miter lim="800000"/>
              <a:headEnd/>
              <a:tailEnd/>
            </a:ln>
            <a:effectLst/>
          </p:spPr>
          <p:txBody>
            <a:bodyPr wrap="none" anchor="ctr"/>
            <a:lstStyle/>
            <a:p>
              <a:endParaRPr lang="en-US"/>
            </a:p>
          </p:txBody>
        </p:sp>
        <p:sp>
          <p:nvSpPr>
            <p:cNvPr id="244" name="Rectangle 38"/>
            <p:cNvSpPr>
              <a:spLocks noChangeArrowheads="1"/>
            </p:cNvSpPr>
            <p:nvPr/>
          </p:nvSpPr>
          <p:spPr bwMode="auto">
            <a:xfrm>
              <a:off x="3585810" y="3366997"/>
              <a:ext cx="80738" cy="208308"/>
            </a:xfrm>
            <a:prstGeom prst="rect">
              <a:avLst/>
            </a:prstGeom>
            <a:grpFill/>
            <a:ln w="9525">
              <a:noFill/>
              <a:miter lim="800000"/>
              <a:headEnd/>
              <a:tailEnd/>
            </a:ln>
            <a:effectLst/>
          </p:spPr>
          <p:txBody>
            <a:bodyPr wrap="none" anchor="ctr"/>
            <a:lstStyle/>
            <a:p>
              <a:endParaRPr lang="en-US"/>
            </a:p>
          </p:txBody>
        </p:sp>
      </p:grpSp>
      <p:sp>
        <p:nvSpPr>
          <p:cNvPr id="246" name="Text Box 51"/>
          <p:cNvSpPr txBox="1">
            <a:spLocks noChangeArrowheads="1"/>
          </p:cNvSpPr>
          <p:nvPr/>
        </p:nvSpPr>
        <p:spPr bwMode="auto">
          <a:xfrm>
            <a:off x="3584521" y="2286000"/>
            <a:ext cx="2016177" cy="396875"/>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latin typeface="Arial" pitchFamily="34" charset="0"/>
              </a:rPr>
              <a:t>ABI GS600-LIZ</a:t>
            </a:r>
            <a:endParaRPr lang="en-US" sz="2000" b="1" dirty="0">
              <a:latin typeface="Arial" pitchFamily="34" charset="0"/>
            </a:endParaRPr>
          </a:p>
        </p:txBody>
      </p:sp>
      <p:sp>
        <p:nvSpPr>
          <p:cNvPr id="247" name="Text Box 47"/>
          <p:cNvSpPr txBox="1">
            <a:spLocks noChangeArrowheads="1"/>
          </p:cNvSpPr>
          <p:nvPr/>
        </p:nvSpPr>
        <p:spPr bwMode="auto">
          <a:xfrm>
            <a:off x="3373409" y="3497477"/>
            <a:ext cx="2438400" cy="396875"/>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latin typeface="Arial" pitchFamily="34" charset="0"/>
              </a:rPr>
              <a:t>Promega ILS-600</a:t>
            </a:r>
            <a:endParaRPr lang="en-US" sz="2000" b="1" dirty="0">
              <a:latin typeface="Arial" pitchFamily="34" charset="0"/>
            </a:endParaRPr>
          </a:p>
        </p:txBody>
      </p:sp>
      <p:grpSp>
        <p:nvGrpSpPr>
          <p:cNvPr id="26" name="Group 255"/>
          <p:cNvGrpSpPr/>
          <p:nvPr/>
        </p:nvGrpSpPr>
        <p:grpSpPr>
          <a:xfrm>
            <a:off x="710785" y="3997366"/>
            <a:ext cx="8270787" cy="193634"/>
            <a:chOff x="710785" y="4678173"/>
            <a:chExt cx="8270787" cy="271082"/>
          </a:xfrm>
          <a:solidFill>
            <a:schemeClr val="tx1"/>
          </a:solidFill>
        </p:grpSpPr>
        <p:sp>
          <p:nvSpPr>
            <p:cNvPr id="36" name="Rectangle 34"/>
            <p:cNvSpPr>
              <a:spLocks noChangeArrowheads="1"/>
            </p:cNvSpPr>
            <p:nvPr/>
          </p:nvSpPr>
          <p:spPr bwMode="auto">
            <a:xfrm>
              <a:off x="1303462" y="4678173"/>
              <a:ext cx="92992" cy="271082"/>
            </a:xfrm>
            <a:prstGeom prst="rect">
              <a:avLst/>
            </a:prstGeom>
            <a:grpFill/>
            <a:ln w="9525">
              <a:noFill/>
              <a:miter lim="800000"/>
              <a:headEnd/>
              <a:tailEnd/>
            </a:ln>
            <a:effectLst/>
          </p:spPr>
          <p:txBody>
            <a:bodyPr wrap="none" anchor="ctr"/>
            <a:lstStyle/>
            <a:p>
              <a:endParaRPr lang="en-US"/>
            </a:p>
          </p:txBody>
        </p:sp>
        <p:sp>
          <p:nvSpPr>
            <p:cNvPr id="37" name="Rectangle 35"/>
            <p:cNvSpPr>
              <a:spLocks noChangeArrowheads="1"/>
            </p:cNvSpPr>
            <p:nvPr/>
          </p:nvSpPr>
          <p:spPr bwMode="auto">
            <a:xfrm>
              <a:off x="1615784" y="4678173"/>
              <a:ext cx="46496" cy="271082"/>
            </a:xfrm>
            <a:prstGeom prst="rect">
              <a:avLst/>
            </a:prstGeom>
            <a:grpFill/>
            <a:ln w="9525">
              <a:noFill/>
              <a:miter lim="800000"/>
              <a:headEnd/>
              <a:tailEnd/>
            </a:ln>
            <a:effectLst/>
          </p:spPr>
          <p:txBody>
            <a:bodyPr wrap="none" anchor="ctr"/>
            <a:lstStyle/>
            <a:p>
              <a:endParaRPr lang="en-US"/>
            </a:p>
          </p:txBody>
        </p:sp>
        <p:sp>
          <p:nvSpPr>
            <p:cNvPr id="38" name="Rectangle 37"/>
            <p:cNvSpPr>
              <a:spLocks noChangeArrowheads="1"/>
            </p:cNvSpPr>
            <p:nvPr/>
          </p:nvSpPr>
          <p:spPr bwMode="auto">
            <a:xfrm>
              <a:off x="2549069" y="4678173"/>
              <a:ext cx="46496" cy="271082"/>
            </a:xfrm>
            <a:prstGeom prst="rect">
              <a:avLst/>
            </a:prstGeom>
            <a:grpFill/>
            <a:ln w="9525">
              <a:noFill/>
              <a:miter lim="800000"/>
              <a:headEnd/>
              <a:tailEnd/>
            </a:ln>
            <a:effectLst/>
          </p:spPr>
          <p:txBody>
            <a:bodyPr wrap="none" anchor="ctr"/>
            <a:lstStyle/>
            <a:p>
              <a:endParaRPr lang="en-US"/>
            </a:p>
          </p:txBody>
        </p:sp>
        <p:sp>
          <p:nvSpPr>
            <p:cNvPr id="39" name="Rectangle 38"/>
            <p:cNvSpPr>
              <a:spLocks noChangeArrowheads="1"/>
            </p:cNvSpPr>
            <p:nvPr/>
          </p:nvSpPr>
          <p:spPr bwMode="auto">
            <a:xfrm>
              <a:off x="2820706" y="4678173"/>
              <a:ext cx="92992" cy="271082"/>
            </a:xfrm>
            <a:prstGeom prst="rect">
              <a:avLst/>
            </a:prstGeom>
            <a:grpFill/>
            <a:ln w="9525">
              <a:noFill/>
              <a:miter lim="800000"/>
              <a:headEnd/>
              <a:tailEnd/>
            </a:ln>
            <a:effectLst/>
          </p:spPr>
          <p:txBody>
            <a:bodyPr wrap="none" anchor="ctr"/>
            <a:lstStyle/>
            <a:p>
              <a:endParaRPr lang="en-US"/>
            </a:p>
          </p:txBody>
        </p:sp>
        <p:sp>
          <p:nvSpPr>
            <p:cNvPr id="40" name="Rectangle 39"/>
            <p:cNvSpPr>
              <a:spLocks noChangeArrowheads="1"/>
            </p:cNvSpPr>
            <p:nvPr/>
          </p:nvSpPr>
          <p:spPr bwMode="auto">
            <a:xfrm>
              <a:off x="3606705" y="4678173"/>
              <a:ext cx="46496" cy="271082"/>
            </a:xfrm>
            <a:prstGeom prst="rect">
              <a:avLst/>
            </a:prstGeom>
            <a:grpFill/>
            <a:ln w="9525">
              <a:noFill/>
              <a:miter lim="800000"/>
              <a:headEnd/>
              <a:tailEnd/>
            </a:ln>
            <a:effectLst/>
          </p:spPr>
          <p:txBody>
            <a:bodyPr wrap="none" anchor="ctr"/>
            <a:lstStyle/>
            <a:p>
              <a:endParaRPr lang="en-US"/>
            </a:p>
          </p:txBody>
        </p:sp>
        <p:sp>
          <p:nvSpPr>
            <p:cNvPr id="41" name="Rectangle 40"/>
            <p:cNvSpPr>
              <a:spLocks noChangeArrowheads="1"/>
            </p:cNvSpPr>
            <p:nvPr/>
          </p:nvSpPr>
          <p:spPr bwMode="auto">
            <a:xfrm>
              <a:off x="4313322" y="4678173"/>
              <a:ext cx="92992" cy="271082"/>
            </a:xfrm>
            <a:prstGeom prst="rect">
              <a:avLst/>
            </a:prstGeom>
            <a:grpFill/>
            <a:ln w="9525">
              <a:noFill/>
              <a:miter lim="800000"/>
              <a:headEnd/>
              <a:tailEnd/>
            </a:ln>
            <a:effectLst/>
          </p:spPr>
          <p:txBody>
            <a:bodyPr wrap="none" anchor="ctr"/>
            <a:lstStyle/>
            <a:p>
              <a:endParaRPr lang="en-US"/>
            </a:p>
          </p:txBody>
        </p:sp>
        <p:sp>
          <p:nvSpPr>
            <p:cNvPr id="42" name="Rectangle 41"/>
            <p:cNvSpPr>
              <a:spLocks noChangeArrowheads="1"/>
            </p:cNvSpPr>
            <p:nvPr/>
          </p:nvSpPr>
          <p:spPr bwMode="auto">
            <a:xfrm>
              <a:off x="5130221" y="4678173"/>
              <a:ext cx="46496" cy="271082"/>
            </a:xfrm>
            <a:prstGeom prst="rect">
              <a:avLst/>
            </a:prstGeom>
            <a:grpFill/>
            <a:ln w="9525">
              <a:noFill/>
              <a:miter lim="800000"/>
              <a:headEnd/>
              <a:tailEnd/>
            </a:ln>
            <a:effectLst/>
          </p:spPr>
          <p:txBody>
            <a:bodyPr wrap="none" anchor="ctr"/>
            <a:lstStyle/>
            <a:p>
              <a:endParaRPr lang="en-US"/>
            </a:p>
          </p:txBody>
        </p:sp>
        <p:sp>
          <p:nvSpPr>
            <p:cNvPr id="43" name="Rectangle 42"/>
            <p:cNvSpPr>
              <a:spLocks noChangeArrowheads="1"/>
            </p:cNvSpPr>
            <p:nvPr/>
          </p:nvSpPr>
          <p:spPr bwMode="auto">
            <a:xfrm>
              <a:off x="5843110" y="4678173"/>
              <a:ext cx="92992" cy="271082"/>
            </a:xfrm>
            <a:prstGeom prst="rect">
              <a:avLst/>
            </a:prstGeom>
            <a:grpFill/>
            <a:ln w="9525">
              <a:noFill/>
              <a:miter lim="800000"/>
              <a:headEnd/>
              <a:tailEnd/>
            </a:ln>
            <a:effectLst/>
          </p:spPr>
          <p:txBody>
            <a:bodyPr wrap="none" anchor="ctr"/>
            <a:lstStyle/>
            <a:p>
              <a:endParaRPr lang="en-US"/>
            </a:p>
          </p:txBody>
        </p:sp>
        <p:sp>
          <p:nvSpPr>
            <p:cNvPr id="44" name="Rectangle 43"/>
            <p:cNvSpPr>
              <a:spLocks noChangeArrowheads="1"/>
            </p:cNvSpPr>
            <p:nvPr/>
          </p:nvSpPr>
          <p:spPr bwMode="auto">
            <a:xfrm>
              <a:off x="3984025" y="4678173"/>
              <a:ext cx="46496" cy="271082"/>
            </a:xfrm>
            <a:prstGeom prst="rect">
              <a:avLst/>
            </a:prstGeom>
            <a:grpFill/>
            <a:ln w="9525">
              <a:noFill/>
              <a:miter lim="800000"/>
              <a:headEnd/>
              <a:tailEnd/>
            </a:ln>
            <a:effectLst/>
          </p:spPr>
          <p:txBody>
            <a:bodyPr wrap="none" anchor="ctr"/>
            <a:lstStyle/>
            <a:p>
              <a:endParaRPr lang="en-US"/>
            </a:p>
          </p:txBody>
        </p:sp>
        <p:sp>
          <p:nvSpPr>
            <p:cNvPr id="45" name="Rectangle 44"/>
            <p:cNvSpPr>
              <a:spLocks noChangeArrowheads="1"/>
            </p:cNvSpPr>
            <p:nvPr/>
          </p:nvSpPr>
          <p:spPr bwMode="auto">
            <a:xfrm>
              <a:off x="3213016" y="4678173"/>
              <a:ext cx="46496" cy="271082"/>
            </a:xfrm>
            <a:prstGeom prst="rect">
              <a:avLst/>
            </a:prstGeom>
            <a:grpFill/>
            <a:ln w="9525">
              <a:noFill/>
              <a:miter lim="800000"/>
              <a:headEnd/>
              <a:tailEnd/>
            </a:ln>
            <a:effectLst/>
          </p:spPr>
          <p:txBody>
            <a:bodyPr wrap="none" anchor="ctr"/>
            <a:lstStyle/>
            <a:p>
              <a:endParaRPr lang="en-US"/>
            </a:p>
          </p:txBody>
        </p:sp>
        <p:sp>
          <p:nvSpPr>
            <p:cNvPr id="46" name="Rectangle 45"/>
            <p:cNvSpPr>
              <a:spLocks noChangeArrowheads="1"/>
            </p:cNvSpPr>
            <p:nvPr/>
          </p:nvSpPr>
          <p:spPr bwMode="auto">
            <a:xfrm>
              <a:off x="4746170" y="4678173"/>
              <a:ext cx="46496" cy="271082"/>
            </a:xfrm>
            <a:prstGeom prst="rect">
              <a:avLst/>
            </a:prstGeom>
            <a:grpFill/>
            <a:ln w="9525">
              <a:noFill/>
              <a:miter lim="800000"/>
              <a:headEnd/>
              <a:tailEnd/>
            </a:ln>
            <a:effectLst/>
          </p:spPr>
          <p:txBody>
            <a:bodyPr wrap="none" anchor="ctr"/>
            <a:lstStyle/>
            <a:p>
              <a:endParaRPr lang="en-US"/>
            </a:p>
          </p:txBody>
        </p:sp>
        <p:sp>
          <p:nvSpPr>
            <p:cNvPr id="47" name="Rectangle 46"/>
            <p:cNvSpPr>
              <a:spLocks noChangeArrowheads="1"/>
            </p:cNvSpPr>
            <p:nvPr/>
          </p:nvSpPr>
          <p:spPr bwMode="auto">
            <a:xfrm>
              <a:off x="5516719" y="4678173"/>
              <a:ext cx="46496" cy="271082"/>
            </a:xfrm>
            <a:prstGeom prst="rect">
              <a:avLst/>
            </a:prstGeom>
            <a:grpFill/>
            <a:ln w="9525">
              <a:noFill/>
              <a:miter lim="800000"/>
              <a:headEnd/>
              <a:tailEnd/>
            </a:ln>
            <a:effectLst/>
          </p:spPr>
          <p:txBody>
            <a:bodyPr wrap="none" anchor="ctr"/>
            <a:lstStyle/>
            <a:p>
              <a:endParaRPr lang="en-US"/>
            </a:p>
          </p:txBody>
        </p:sp>
        <p:sp>
          <p:nvSpPr>
            <p:cNvPr id="49" name="Rectangle 48"/>
            <p:cNvSpPr>
              <a:spLocks noChangeArrowheads="1"/>
            </p:cNvSpPr>
            <p:nvPr/>
          </p:nvSpPr>
          <p:spPr bwMode="auto">
            <a:xfrm>
              <a:off x="1962977" y="4678173"/>
              <a:ext cx="46496" cy="271082"/>
            </a:xfrm>
            <a:prstGeom prst="rect">
              <a:avLst/>
            </a:prstGeom>
            <a:grpFill/>
            <a:ln w="9525">
              <a:noFill/>
              <a:miter lim="800000"/>
              <a:headEnd/>
              <a:tailEnd/>
            </a:ln>
            <a:effectLst/>
          </p:spPr>
          <p:txBody>
            <a:bodyPr wrap="none" anchor="ctr"/>
            <a:lstStyle/>
            <a:p>
              <a:endParaRPr lang="en-US"/>
            </a:p>
          </p:txBody>
        </p:sp>
        <p:sp>
          <p:nvSpPr>
            <p:cNvPr id="50" name="Rectangle 49"/>
            <p:cNvSpPr>
              <a:spLocks noChangeArrowheads="1"/>
            </p:cNvSpPr>
            <p:nvPr/>
          </p:nvSpPr>
          <p:spPr bwMode="auto">
            <a:xfrm>
              <a:off x="2250211" y="4678173"/>
              <a:ext cx="46496" cy="271082"/>
            </a:xfrm>
            <a:prstGeom prst="rect">
              <a:avLst/>
            </a:prstGeom>
            <a:grpFill/>
            <a:ln w="9525">
              <a:noFill/>
              <a:miter lim="800000"/>
              <a:headEnd/>
              <a:tailEnd/>
            </a:ln>
            <a:effectLst/>
          </p:spPr>
          <p:txBody>
            <a:bodyPr wrap="none" anchor="ctr"/>
            <a:lstStyle/>
            <a:p>
              <a:endParaRPr lang="en-US"/>
            </a:p>
          </p:txBody>
        </p:sp>
        <p:sp>
          <p:nvSpPr>
            <p:cNvPr id="51" name="Rectangle 64"/>
            <p:cNvSpPr>
              <a:spLocks noChangeArrowheads="1"/>
            </p:cNvSpPr>
            <p:nvPr/>
          </p:nvSpPr>
          <p:spPr bwMode="auto">
            <a:xfrm>
              <a:off x="710785" y="4678173"/>
              <a:ext cx="46496" cy="271082"/>
            </a:xfrm>
            <a:prstGeom prst="rect">
              <a:avLst/>
            </a:prstGeom>
            <a:grpFill/>
            <a:ln w="9525">
              <a:noFill/>
              <a:miter lim="800000"/>
              <a:headEnd/>
              <a:tailEnd/>
            </a:ln>
            <a:effectLst/>
          </p:spPr>
          <p:txBody>
            <a:bodyPr wrap="none" anchor="ctr"/>
            <a:lstStyle/>
            <a:p>
              <a:endParaRPr lang="en-US"/>
            </a:p>
          </p:txBody>
        </p:sp>
        <p:sp>
          <p:nvSpPr>
            <p:cNvPr id="52" name="Rectangle 65"/>
            <p:cNvSpPr>
              <a:spLocks noChangeArrowheads="1"/>
            </p:cNvSpPr>
            <p:nvPr/>
          </p:nvSpPr>
          <p:spPr bwMode="auto">
            <a:xfrm>
              <a:off x="1029379" y="4678173"/>
              <a:ext cx="46496" cy="271082"/>
            </a:xfrm>
            <a:prstGeom prst="rect">
              <a:avLst/>
            </a:prstGeom>
            <a:grpFill/>
            <a:ln w="9525">
              <a:noFill/>
              <a:miter lim="800000"/>
              <a:headEnd/>
              <a:tailEnd/>
            </a:ln>
            <a:effectLst/>
          </p:spPr>
          <p:txBody>
            <a:bodyPr wrap="none" anchor="ctr"/>
            <a:lstStyle/>
            <a:p>
              <a:endParaRPr lang="en-US"/>
            </a:p>
          </p:txBody>
        </p:sp>
        <p:sp>
          <p:nvSpPr>
            <p:cNvPr id="248" name="Rectangle 247"/>
            <p:cNvSpPr>
              <a:spLocks noChangeArrowheads="1"/>
            </p:cNvSpPr>
            <p:nvPr/>
          </p:nvSpPr>
          <p:spPr bwMode="auto">
            <a:xfrm>
              <a:off x="6661701" y="4678173"/>
              <a:ext cx="46496" cy="271082"/>
            </a:xfrm>
            <a:prstGeom prst="rect">
              <a:avLst/>
            </a:prstGeom>
            <a:grpFill/>
            <a:ln w="9525">
              <a:noFill/>
              <a:miter lim="800000"/>
              <a:headEnd/>
              <a:tailEnd/>
            </a:ln>
            <a:effectLst/>
          </p:spPr>
          <p:txBody>
            <a:bodyPr wrap="none" anchor="ctr"/>
            <a:lstStyle/>
            <a:p>
              <a:endParaRPr lang="en-US"/>
            </a:p>
          </p:txBody>
        </p:sp>
        <p:sp>
          <p:nvSpPr>
            <p:cNvPr id="249" name="Rectangle 248"/>
            <p:cNvSpPr>
              <a:spLocks noChangeArrowheads="1"/>
            </p:cNvSpPr>
            <p:nvPr/>
          </p:nvSpPr>
          <p:spPr bwMode="auto">
            <a:xfrm>
              <a:off x="7374590" y="4678173"/>
              <a:ext cx="92992" cy="271082"/>
            </a:xfrm>
            <a:prstGeom prst="rect">
              <a:avLst/>
            </a:prstGeom>
            <a:grpFill/>
            <a:ln w="9525">
              <a:noFill/>
              <a:miter lim="800000"/>
              <a:headEnd/>
              <a:tailEnd/>
            </a:ln>
            <a:effectLst/>
          </p:spPr>
          <p:txBody>
            <a:bodyPr wrap="none" anchor="ctr"/>
            <a:lstStyle/>
            <a:p>
              <a:endParaRPr lang="en-US"/>
            </a:p>
          </p:txBody>
        </p:sp>
        <p:sp>
          <p:nvSpPr>
            <p:cNvPr id="250" name="Rectangle 249"/>
            <p:cNvSpPr>
              <a:spLocks noChangeArrowheads="1"/>
            </p:cNvSpPr>
            <p:nvPr/>
          </p:nvSpPr>
          <p:spPr bwMode="auto">
            <a:xfrm>
              <a:off x="6277650" y="4678173"/>
              <a:ext cx="46496" cy="271082"/>
            </a:xfrm>
            <a:prstGeom prst="rect">
              <a:avLst/>
            </a:prstGeom>
            <a:grpFill/>
            <a:ln w="9525">
              <a:noFill/>
              <a:miter lim="800000"/>
              <a:headEnd/>
              <a:tailEnd/>
            </a:ln>
            <a:effectLst/>
          </p:spPr>
          <p:txBody>
            <a:bodyPr wrap="none" anchor="ctr"/>
            <a:lstStyle/>
            <a:p>
              <a:endParaRPr lang="en-US"/>
            </a:p>
          </p:txBody>
        </p:sp>
        <p:sp>
          <p:nvSpPr>
            <p:cNvPr id="251" name="Rectangle 250"/>
            <p:cNvSpPr>
              <a:spLocks noChangeArrowheads="1"/>
            </p:cNvSpPr>
            <p:nvPr/>
          </p:nvSpPr>
          <p:spPr bwMode="auto">
            <a:xfrm>
              <a:off x="7048199" y="4678173"/>
              <a:ext cx="46496" cy="271082"/>
            </a:xfrm>
            <a:prstGeom prst="rect">
              <a:avLst/>
            </a:prstGeom>
            <a:grpFill/>
            <a:ln w="9525">
              <a:noFill/>
              <a:miter lim="800000"/>
              <a:headEnd/>
              <a:tailEnd/>
            </a:ln>
            <a:effectLst/>
          </p:spPr>
          <p:txBody>
            <a:bodyPr wrap="none" anchor="ctr"/>
            <a:lstStyle/>
            <a:p>
              <a:endParaRPr lang="en-US"/>
            </a:p>
          </p:txBody>
        </p:sp>
        <p:sp>
          <p:nvSpPr>
            <p:cNvPr id="252" name="Rectangle 251"/>
            <p:cNvSpPr>
              <a:spLocks noChangeArrowheads="1"/>
            </p:cNvSpPr>
            <p:nvPr/>
          </p:nvSpPr>
          <p:spPr bwMode="auto">
            <a:xfrm>
              <a:off x="8175691" y="4678173"/>
              <a:ext cx="46496" cy="271082"/>
            </a:xfrm>
            <a:prstGeom prst="rect">
              <a:avLst/>
            </a:prstGeom>
            <a:grpFill/>
            <a:ln w="9525">
              <a:noFill/>
              <a:miter lim="800000"/>
              <a:headEnd/>
              <a:tailEnd/>
            </a:ln>
            <a:effectLst/>
          </p:spPr>
          <p:txBody>
            <a:bodyPr wrap="none" anchor="ctr"/>
            <a:lstStyle/>
            <a:p>
              <a:endParaRPr lang="en-US"/>
            </a:p>
          </p:txBody>
        </p:sp>
        <p:sp>
          <p:nvSpPr>
            <p:cNvPr id="253" name="Rectangle 252"/>
            <p:cNvSpPr>
              <a:spLocks noChangeArrowheads="1"/>
            </p:cNvSpPr>
            <p:nvPr/>
          </p:nvSpPr>
          <p:spPr bwMode="auto">
            <a:xfrm>
              <a:off x="8888580" y="4678173"/>
              <a:ext cx="92992" cy="271082"/>
            </a:xfrm>
            <a:prstGeom prst="rect">
              <a:avLst/>
            </a:prstGeom>
            <a:grpFill/>
            <a:ln w="9525">
              <a:noFill/>
              <a:miter lim="800000"/>
              <a:headEnd/>
              <a:tailEnd/>
            </a:ln>
            <a:effectLst/>
          </p:spPr>
          <p:txBody>
            <a:bodyPr wrap="none" anchor="ctr"/>
            <a:lstStyle/>
            <a:p>
              <a:endParaRPr lang="en-US"/>
            </a:p>
          </p:txBody>
        </p:sp>
      </p:grpSp>
      <p:grpSp>
        <p:nvGrpSpPr>
          <p:cNvPr id="27" name="Group 280"/>
          <p:cNvGrpSpPr/>
          <p:nvPr/>
        </p:nvGrpSpPr>
        <p:grpSpPr>
          <a:xfrm>
            <a:off x="713285" y="4844529"/>
            <a:ext cx="6756797" cy="191145"/>
            <a:chOff x="713285" y="5670013"/>
            <a:chExt cx="6756797" cy="271082"/>
          </a:xfrm>
          <a:solidFill>
            <a:schemeClr val="tx1"/>
          </a:solidFill>
        </p:grpSpPr>
        <p:grpSp>
          <p:nvGrpSpPr>
            <p:cNvPr id="28" name="Group 256"/>
            <p:cNvGrpSpPr/>
            <p:nvPr/>
          </p:nvGrpSpPr>
          <p:grpSpPr>
            <a:xfrm>
              <a:off x="713285" y="5670013"/>
              <a:ext cx="6756797" cy="271082"/>
              <a:chOff x="710785" y="4678173"/>
              <a:chExt cx="6756797" cy="271082"/>
            </a:xfrm>
            <a:grpFill/>
          </p:grpSpPr>
          <p:sp>
            <p:nvSpPr>
              <p:cNvPr id="258" name="Rectangle 34"/>
              <p:cNvSpPr>
                <a:spLocks noChangeArrowheads="1"/>
              </p:cNvSpPr>
              <p:nvPr/>
            </p:nvSpPr>
            <p:spPr bwMode="auto">
              <a:xfrm>
                <a:off x="1303462" y="4678173"/>
                <a:ext cx="92992" cy="271082"/>
              </a:xfrm>
              <a:prstGeom prst="rect">
                <a:avLst/>
              </a:prstGeom>
              <a:grpFill/>
              <a:ln w="9525">
                <a:noFill/>
                <a:miter lim="800000"/>
                <a:headEnd/>
                <a:tailEnd/>
              </a:ln>
              <a:effectLst/>
            </p:spPr>
            <p:txBody>
              <a:bodyPr wrap="none" anchor="ctr"/>
              <a:lstStyle/>
              <a:p>
                <a:endParaRPr lang="en-US"/>
              </a:p>
            </p:txBody>
          </p:sp>
          <p:sp>
            <p:nvSpPr>
              <p:cNvPr id="259" name="Rectangle 35"/>
              <p:cNvSpPr>
                <a:spLocks noChangeArrowheads="1"/>
              </p:cNvSpPr>
              <p:nvPr/>
            </p:nvSpPr>
            <p:spPr bwMode="auto">
              <a:xfrm>
                <a:off x="1615784" y="4678173"/>
                <a:ext cx="46496" cy="271082"/>
              </a:xfrm>
              <a:prstGeom prst="rect">
                <a:avLst/>
              </a:prstGeom>
              <a:grpFill/>
              <a:ln w="9525">
                <a:noFill/>
                <a:miter lim="800000"/>
                <a:headEnd/>
                <a:tailEnd/>
              </a:ln>
              <a:effectLst/>
            </p:spPr>
            <p:txBody>
              <a:bodyPr wrap="none" anchor="ctr"/>
              <a:lstStyle/>
              <a:p>
                <a:endParaRPr lang="en-US"/>
              </a:p>
            </p:txBody>
          </p:sp>
          <p:sp>
            <p:nvSpPr>
              <p:cNvPr id="260" name="Rectangle 259"/>
              <p:cNvSpPr>
                <a:spLocks noChangeArrowheads="1"/>
              </p:cNvSpPr>
              <p:nvPr/>
            </p:nvSpPr>
            <p:spPr bwMode="auto">
              <a:xfrm>
                <a:off x="2549069" y="4678173"/>
                <a:ext cx="46496" cy="271082"/>
              </a:xfrm>
              <a:prstGeom prst="rect">
                <a:avLst/>
              </a:prstGeom>
              <a:grpFill/>
              <a:ln w="9525">
                <a:noFill/>
                <a:miter lim="800000"/>
                <a:headEnd/>
                <a:tailEnd/>
              </a:ln>
              <a:effectLst/>
            </p:spPr>
            <p:txBody>
              <a:bodyPr wrap="none" anchor="ctr"/>
              <a:lstStyle/>
              <a:p>
                <a:endParaRPr lang="en-US"/>
              </a:p>
            </p:txBody>
          </p:sp>
          <p:sp>
            <p:nvSpPr>
              <p:cNvPr id="261" name="Rectangle 260"/>
              <p:cNvSpPr>
                <a:spLocks noChangeArrowheads="1"/>
              </p:cNvSpPr>
              <p:nvPr/>
            </p:nvSpPr>
            <p:spPr bwMode="auto">
              <a:xfrm>
                <a:off x="2820706" y="4678173"/>
                <a:ext cx="92992" cy="271082"/>
              </a:xfrm>
              <a:prstGeom prst="rect">
                <a:avLst/>
              </a:prstGeom>
              <a:grpFill/>
              <a:ln w="9525">
                <a:noFill/>
                <a:miter lim="800000"/>
                <a:headEnd/>
                <a:tailEnd/>
              </a:ln>
              <a:effectLst/>
            </p:spPr>
            <p:txBody>
              <a:bodyPr wrap="none" anchor="ctr"/>
              <a:lstStyle/>
              <a:p>
                <a:endParaRPr lang="en-US"/>
              </a:p>
            </p:txBody>
          </p:sp>
          <p:sp>
            <p:nvSpPr>
              <p:cNvPr id="262" name="Rectangle 261"/>
              <p:cNvSpPr>
                <a:spLocks noChangeArrowheads="1"/>
              </p:cNvSpPr>
              <p:nvPr/>
            </p:nvSpPr>
            <p:spPr bwMode="auto">
              <a:xfrm>
                <a:off x="3606705" y="4678173"/>
                <a:ext cx="46496" cy="271082"/>
              </a:xfrm>
              <a:prstGeom prst="rect">
                <a:avLst/>
              </a:prstGeom>
              <a:grpFill/>
              <a:ln w="9525">
                <a:noFill/>
                <a:miter lim="800000"/>
                <a:headEnd/>
                <a:tailEnd/>
              </a:ln>
              <a:effectLst/>
            </p:spPr>
            <p:txBody>
              <a:bodyPr wrap="none" anchor="ctr"/>
              <a:lstStyle/>
              <a:p>
                <a:endParaRPr lang="en-US"/>
              </a:p>
            </p:txBody>
          </p:sp>
          <p:sp>
            <p:nvSpPr>
              <p:cNvPr id="263" name="Rectangle 262"/>
              <p:cNvSpPr>
                <a:spLocks noChangeArrowheads="1"/>
              </p:cNvSpPr>
              <p:nvPr/>
            </p:nvSpPr>
            <p:spPr bwMode="auto">
              <a:xfrm>
                <a:off x="4313322" y="4678173"/>
                <a:ext cx="92992" cy="271082"/>
              </a:xfrm>
              <a:prstGeom prst="rect">
                <a:avLst/>
              </a:prstGeom>
              <a:grpFill/>
              <a:ln w="9525">
                <a:noFill/>
                <a:miter lim="800000"/>
                <a:headEnd/>
                <a:tailEnd/>
              </a:ln>
              <a:effectLst/>
            </p:spPr>
            <p:txBody>
              <a:bodyPr wrap="none" anchor="ctr"/>
              <a:lstStyle/>
              <a:p>
                <a:endParaRPr lang="en-US"/>
              </a:p>
            </p:txBody>
          </p:sp>
          <p:sp>
            <p:nvSpPr>
              <p:cNvPr id="264" name="Rectangle 263"/>
              <p:cNvSpPr>
                <a:spLocks noChangeArrowheads="1"/>
              </p:cNvSpPr>
              <p:nvPr/>
            </p:nvSpPr>
            <p:spPr bwMode="auto">
              <a:xfrm>
                <a:off x="5130221" y="4678173"/>
                <a:ext cx="46496" cy="271082"/>
              </a:xfrm>
              <a:prstGeom prst="rect">
                <a:avLst/>
              </a:prstGeom>
              <a:grpFill/>
              <a:ln w="9525">
                <a:noFill/>
                <a:miter lim="800000"/>
                <a:headEnd/>
                <a:tailEnd/>
              </a:ln>
              <a:effectLst/>
            </p:spPr>
            <p:txBody>
              <a:bodyPr wrap="none" anchor="ctr"/>
              <a:lstStyle/>
              <a:p>
                <a:endParaRPr lang="en-US"/>
              </a:p>
            </p:txBody>
          </p:sp>
          <p:sp>
            <p:nvSpPr>
              <p:cNvPr id="265" name="Rectangle 264"/>
              <p:cNvSpPr>
                <a:spLocks noChangeArrowheads="1"/>
              </p:cNvSpPr>
              <p:nvPr/>
            </p:nvSpPr>
            <p:spPr bwMode="auto">
              <a:xfrm>
                <a:off x="5843110" y="4678173"/>
                <a:ext cx="92992" cy="271082"/>
              </a:xfrm>
              <a:prstGeom prst="rect">
                <a:avLst/>
              </a:prstGeom>
              <a:grpFill/>
              <a:ln w="9525">
                <a:noFill/>
                <a:miter lim="800000"/>
                <a:headEnd/>
                <a:tailEnd/>
              </a:ln>
              <a:effectLst/>
            </p:spPr>
            <p:txBody>
              <a:bodyPr wrap="none" anchor="ctr"/>
              <a:lstStyle/>
              <a:p>
                <a:endParaRPr lang="en-US"/>
              </a:p>
            </p:txBody>
          </p:sp>
          <p:sp>
            <p:nvSpPr>
              <p:cNvPr id="266" name="Rectangle 265"/>
              <p:cNvSpPr>
                <a:spLocks noChangeArrowheads="1"/>
              </p:cNvSpPr>
              <p:nvPr/>
            </p:nvSpPr>
            <p:spPr bwMode="auto">
              <a:xfrm>
                <a:off x="3984025" y="4678173"/>
                <a:ext cx="46496" cy="271082"/>
              </a:xfrm>
              <a:prstGeom prst="rect">
                <a:avLst/>
              </a:prstGeom>
              <a:grpFill/>
              <a:ln w="9525">
                <a:noFill/>
                <a:miter lim="800000"/>
                <a:headEnd/>
                <a:tailEnd/>
              </a:ln>
              <a:effectLst/>
            </p:spPr>
            <p:txBody>
              <a:bodyPr wrap="none" anchor="ctr"/>
              <a:lstStyle/>
              <a:p>
                <a:endParaRPr lang="en-US"/>
              </a:p>
            </p:txBody>
          </p:sp>
          <p:sp>
            <p:nvSpPr>
              <p:cNvPr id="267" name="Rectangle 266"/>
              <p:cNvSpPr>
                <a:spLocks noChangeArrowheads="1"/>
              </p:cNvSpPr>
              <p:nvPr/>
            </p:nvSpPr>
            <p:spPr bwMode="auto">
              <a:xfrm>
                <a:off x="3213016" y="4678173"/>
                <a:ext cx="46496" cy="271082"/>
              </a:xfrm>
              <a:prstGeom prst="rect">
                <a:avLst/>
              </a:prstGeom>
              <a:grpFill/>
              <a:ln w="9525">
                <a:noFill/>
                <a:miter lim="800000"/>
                <a:headEnd/>
                <a:tailEnd/>
              </a:ln>
              <a:effectLst/>
            </p:spPr>
            <p:txBody>
              <a:bodyPr wrap="none" anchor="ctr"/>
              <a:lstStyle/>
              <a:p>
                <a:endParaRPr lang="en-US"/>
              </a:p>
            </p:txBody>
          </p:sp>
          <p:sp>
            <p:nvSpPr>
              <p:cNvPr id="268" name="Rectangle 267"/>
              <p:cNvSpPr>
                <a:spLocks noChangeArrowheads="1"/>
              </p:cNvSpPr>
              <p:nvPr/>
            </p:nvSpPr>
            <p:spPr bwMode="auto">
              <a:xfrm>
                <a:off x="4746170" y="4678173"/>
                <a:ext cx="46496" cy="271082"/>
              </a:xfrm>
              <a:prstGeom prst="rect">
                <a:avLst/>
              </a:prstGeom>
              <a:grpFill/>
              <a:ln w="9525">
                <a:noFill/>
                <a:miter lim="800000"/>
                <a:headEnd/>
                <a:tailEnd/>
              </a:ln>
              <a:effectLst/>
            </p:spPr>
            <p:txBody>
              <a:bodyPr wrap="none" anchor="ctr"/>
              <a:lstStyle/>
              <a:p>
                <a:endParaRPr lang="en-US"/>
              </a:p>
            </p:txBody>
          </p:sp>
          <p:sp>
            <p:nvSpPr>
              <p:cNvPr id="269" name="Rectangle 268"/>
              <p:cNvSpPr>
                <a:spLocks noChangeArrowheads="1"/>
              </p:cNvSpPr>
              <p:nvPr/>
            </p:nvSpPr>
            <p:spPr bwMode="auto">
              <a:xfrm>
                <a:off x="5516719" y="4678173"/>
                <a:ext cx="46496" cy="271082"/>
              </a:xfrm>
              <a:prstGeom prst="rect">
                <a:avLst/>
              </a:prstGeom>
              <a:grpFill/>
              <a:ln w="9525">
                <a:noFill/>
                <a:miter lim="800000"/>
                <a:headEnd/>
                <a:tailEnd/>
              </a:ln>
              <a:effectLst/>
            </p:spPr>
            <p:txBody>
              <a:bodyPr wrap="none" anchor="ctr"/>
              <a:lstStyle/>
              <a:p>
                <a:endParaRPr lang="en-US"/>
              </a:p>
            </p:txBody>
          </p:sp>
          <p:sp>
            <p:nvSpPr>
              <p:cNvPr id="270" name="Rectangle 269"/>
              <p:cNvSpPr>
                <a:spLocks noChangeArrowheads="1"/>
              </p:cNvSpPr>
              <p:nvPr/>
            </p:nvSpPr>
            <p:spPr bwMode="auto">
              <a:xfrm>
                <a:off x="1962977" y="4678173"/>
                <a:ext cx="46496" cy="271082"/>
              </a:xfrm>
              <a:prstGeom prst="rect">
                <a:avLst/>
              </a:prstGeom>
              <a:grpFill/>
              <a:ln w="9525">
                <a:noFill/>
                <a:miter lim="800000"/>
                <a:headEnd/>
                <a:tailEnd/>
              </a:ln>
              <a:effectLst/>
            </p:spPr>
            <p:txBody>
              <a:bodyPr wrap="none" anchor="ctr"/>
              <a:lstStyle/>
              <a:p>
                <a:endParaRPr lang="en-US"/>
              </a:p>
            </p:txBody>
          </p:sp>
          <p:sp>
            <p:nvSpPr>
              <p:cNvPr id="271" name="Rectangle 270"/>
              <p:cNvSpPr>
                <a:spLocks noChangeArrowheads="1"/>
              </p:cNvSpPr>
              <p:nvPr/>
            </p:nvSpPr>
            <p:spPr bwMode="auto">
              <a:xfrm>
                <a:off x="2250211" y="4678173"/>
                <a:ext cx="46496" cy="271082"/>
              </a:xfrm>
              <a:prstGeom prst="rect">
                <a:avLst/>
              </a:prstGeom>
              <a:grpFill/>
              <a:ln w="9525">
                <a:noFill/>
                <a:miter lim="800000"/>
                <a:headEnd/>
                <a:tailEnd/>
              </a:ln>
              <a:effectLst/>
            </p:spPr>
            <p:txBody>
              <a:bodyPr wrap="none" anchor="ctr"/>
              <a:lstStyle/>
              <a:p>
                <a:endParaRPr lang="en-US"/>
              </a:p>
            </p:txBody>
          </p:sp>
          <p:sp>
            <p:nvSpPr>
              <p:cNvPr id="272" name="Rectangle 64"/>
              <p:cNvSpPr>
                <a:spLocks noChangeArrowheads="1"/>
              </p:cNvSpPr>
              <p:nvPr/>
            </p:nvSpPr>
            <p:spPr bwMode="auto">
              <a:xfrm>
                <a:off x="710785" y="4678173"/>
                <a:ext cx="46496" cy="271082"/>
              </a:xfrm>
              <a:prstGeom prst="rect">
                <a:avLst/>
              </a:prstGeom>
              <a:grpFill/>
              <a:ln w="9525">
                <a:noFill/>
                <a:miter lim="800000"/>
                <a:headEnd/>
                <a:tailEnd/>
              </a:ln>
              <a:effectLst/>
            </p:spPr>
            <p:txBody>
              <a:bodyPr wrap="none" anchor="ctr"/>
              <a:lstStyle/>
              <a:p>
                <a:endParaRPr lang="en-US"/>
              </a:p>
            </p:txBody>
          </p:sp>
          <p:sp>
            <p:nvSpPr>
              <p:cNvPr id="273" name="Rectangle 65"/>
              <p:cNvSpPr>
                <a:spLocks noChangeArrowheads="1"/>
              </p:cNvSpPr>
              <p:nvPr/>
            </p:nvSpPr>
            <p:spPr bwMode="auto">
              <a:xfrm>
                <a:off x="1029379" y="4678173"/>
                <a:ext cx="46496" cy="271082"/>
              </a:xfrm>
              <a:prstGeom prst="rect">
                <a:avLst/>
              </a:prstGeom>
              <a:grpFill/>
              <a:ln w="9525">
                <a:noFill/>
                <a:miter lim="800000"/>
                <a:headEnd/>
                <a:tailEnd/>
              </a:ln>
              <a:effectLst/>
            </p:spPr>
            <p:txBody>
              <a:bodyPr wrap="none" anchor="ctr"/>
              <a:lstStyle/>
              <a:p>
                <a:endParaRPr lang="en-US"/>
              </a:p>
            </p:txBody>
          </p:sp>
          <p:sp>
            <p:nvSpPr>
              <p:cNvPr id="274" name="Rectangle 273"/>
              <p:cNvSpPr>
                <a:spLocks noChangeArrowheads="1"/>
              </p:cNvSpPr>
              <p:nvPr/>
            </p:nvSpPr>
            <p:spPr bwMode="auto">
              <a:xfrm>
                <a:off x="6661701" y="4678173"/>
                <a:ext cx="46496" cy="271082"/>
              </a:xfrm>
              <a:prstGeom prst="rect">
                <a:avLst/>
              </a:prstGeom>
              <a:grpFill/>
              <a:ln w="9525">
                <a:noFill/>
                <a:miter lim="800000"/>
                <a:headEnd/>
                <a:tailEnd/>
              </a:ln>
              <a:effectLst/>
            </p:spPr>
            <p:txBody>
              <a:bodyPr wrap="none" anchor="ctr"/>
              <a:lstStyle/>
              <a:p>
                <a:endParaRPr lang="en-US"/>
              </a:p>
            </p:txBody>
          </p:sp>
          <p:sp>
            <p:nvSpPr>
              <p:cNvPr id="275" name="Rectangle 274"/>
              <p:cNvSpPr>
                <a:spLocks noChangeArrowheads="1"/>
              </p:cNvSpPr>
              <p:nvPr/>
            </p:nvSpPr>
            <p:spPr bwMode="auto">
              <a:xfrm>
                <a:off x="7374590" y="4678173"/>
                <a:ext cx="92992" cy="271082"/>
              </a:xfrm>
              <a:prstGeom prst="rect">
                <a:avLst/>
              </a:prstGeom>
              <a:grpFill/>
              <a:ln w="9525">
                <a:noFill/>
                <a:miter lim="800000"/>
                <a:headEnd/>
                <a:tailEnd/>
              </a:ln>
              <a:effectLst/>
            </p:spPr>
            <p:txBody>
              <a:bodyPr wrap="none" anchor="ctr"/>
              <a:lstStyle/>
              <a:p>
                <a:endParaRPr lang="en-US"/>
              </a:p>
            </p:txBody>
          </p:sp>
          <p:sp>
            <p:nvSpPr>
              <p:cNvPr id="276" name="Rectangle 275"/>
              <p:cNvSpPr>
                <a:spLocks noChangeArrowheads="1"/>
              </p:cNvSpPr>
              <p:nvPr/>
            </p:nvSpPr>
            <p:spPr bwMode="auto">
              <a:xfrm>
                <a:off x="6277650" y="4678173"/>
                <a:ext cx="46496" cy="271082"/>
              </a:xfrm>
              <a:prstGeom prst="rect">
                <a:avLst/>
              </a:prstGeom>
              <a:grpFill/>
              <a:ln w="9525">
                <a:noFill/>
                <a:miter lim="800000"/>
                <a:headEnd/>
                <a:tailEnd/>
              </a:ln>
              <a:effectLst/>
            </p:spPr>
            <p:txBody>
              <a:bodyPr wrap="none" anchor="ctr"/>
              <a:lstStyle/>
              <a:p>
                <a:endParaRPr lang="en-US"/>
              </a:p>
            </p:txBody>
          </p:sp>
          <p:sp>
            <p:nvSpPr>
              <p:cNvPr id="277" name="Rectangle 276"/>
              <p:cNvSpPr>
                <a:spLocks noChangeArrowheads="1"/>
              </p:cNvSpPr>
              <p:nvPr/>
            </p:nvSpPr>
            <p:spPr bwMode="auto">
              <a:xfrm>
                <a:off x="7048199" y="4678173"/>
                <a:ext cx="46496" cy="271082"/>
              </a:xfrm>
              <a:prstGeom prst="rect">
                <a:avLst/>
              </a:prstGeom>
              <a:grpFill/>
              <a:ln w="9525">
                <a:noFill/>
                <a:miter lim="800000"/>
                <a:headEnd/>
                <a:tailEnd/>
              </a:ln>
              <a:effectLst/>
            </p:spPr>
            <p:txBody>
              <a:bodyPr wrap="none" anchor="ctr"/>
              <a:lstStyle/>
              <a:p>
                <a:endParaRPr lang="en-US"/>
              </a:p>
            </p:txBody>
          </p:sp>
        </p:grpSp>
        <p:sp>
          <p:nvSpPr>
            <p:cNvPr id="280" name="Rectangle 65"/>
            <p:cNvSpPr>
              <a:spLocks noChangeArrowheads="1"/>
            </p:cNvSpPr>
            <p:nvPr/>
          </p:nvSpPr>
          <p:spPr bwMode="auto">
            <a:xfrm>
              <a:off x="779549" y="5670013"/>
              <a:ext cx="46496" cy="271082"/>
            </a:xfrm>
            <a:prstGeom prst="rect">
              <a:avLst/>
            </a:prstGeom>
            <a:grpFill/>
            <a:ln w="9525">
              <a:noFill/>
              <a:miter lim="800000"/>
              <a:headEnd/>
              <a:tailEnd/>
            </a:ln>
            <a:effectLst/>
          </p:spPr>
          <p:txBody>
            <a:bodyPr wrap="none" anchor="ctr"/>
            <a:lstStyle/>
            <a:p>
              <a:endParaRPr lang="en-US"/>
            </a:p>
          </p:txBody>
        </p:sp>
      </p:grpSp>
      <p:sp>
        <p:nvSpPr>
          <p:cNvPr id="282" name="Text Box 47"/>
          <p:cNvSpPr txBox="1">
            <a:spLocks noChangeArrowheads="1"/>
          </p:cNvSpPr>
          <p:nvPr/>
        </p:nvSpPr>
        <p:spPr bwMode="auto">
          <a:xfrm>
            <a:off x="3373409" y="4419600"/>
            <a:ext cx="2438400" cy="396875"/>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latin typeface="Arial" pitchFamily="34" charset="0"/>
              </a:rPr>
              <a:t>Promega ILS-500</a:t>
            </a:r>
            <a:endParaRPr lang="en-US" sz="2000" b="1" dirty="0">
              <a:latin typeface="Arial" pitchFamily="34" charset="0"/>
            </a:endParaRPr>
          </a:p>
        </p:txBody>
      </p:sp>
      <p:grpSp>
        <p:nvGrpSpPr>
          <p:cNvPr id="30" name="Group 323"/>
          <p:cNvGrpSpPr/>
          <p:nvPr/>
        </p:nvGrpSpPr>
        <p:grpSpPr>
          <a:xfrm>
            <a:off x="711888" y="6116292"/>
            <a:ext cx="7520842" cy="208308"/>
            <a:chOff x="711888" y="4059037"/>
            <a:chExt cx="7520842" cy="208308"/>
          </a:xfrm>
          <a:solidFill>
            <a:schemeClr val="tx1"/>
          </a:solidFill>
        </p:grpSpPr>
        <p:sp>
          <p:nvSpPr>
            <p:cNvPr id="284" name="Rectangle 37"/>
            <p:cNvSpPr>
              <a:spLocks noChangeArrowheads="1"/>
            </p:cNvSpPr>
            <p:nvPr/>
          </p:nvSpPr>
          <p:spPr bwMode="auto">
            <a:xfrm>
              <a:off x="1313775" y="4059037"/>
              <a:ext cx="80738" cy="208308"/>
            </a:xfrm>
            <a:prstGeom prst="rect">
              <a:avLst/>
            </a:prstGeom>
            <a:grpFill/>
            <a:ln w="9525">
              <a:noFill/>
              <a:miter lim="800000"/>
              <a:headEnd/>
              <a:tailEnd/>
            </a:ln>
            <a:effectLst/>
          </p:spPr>
          <p:txBody>
            <a:bodyPr wrap="none" anchor="ctr"/>
            <a:lstStyle/>
            <a:p>
              <a:endParaRPr lang="en-US"/>
            </a:p>
          </p:txBody>
        </p:sp>
        <p:sp>
          <p:nvSpPr>
            <p:cNvPr id="285" name="Rectangle 38"/>
            <p:cNvSpPr>
              <a:spLocks noChangeArrowheads="1"/>
            </p:cNvSpPr>
            <p:nvPr/>
          </p:nvSpPr>
          <p:spPr bwMode="auto">
            <a:xfrm>
              <a:off x="1169920" y="4059037"/>
              <a:ext cx="80738" cy="208308"/>
            </a:xfrm>
            <a:prstGeom prst="rect">
              <a:avLst/>
            </a:prstGeom>
            <a:grpFill/>
            <a:ln w="9525">
              <a:noFill/>
              <a:miter lim="800000"/>
              <a:headEnd/>
              <a:tailEnd/>
            </a:ln>
            <a:effectLst/>
          </p:spPr>
          <p:txBody>
            <a:bodyPr wrap="none" anchor="ctr"/>
            <a:lstStyle/>
            <a:p>
              <a:endParaRPr lang="en-US"/>
            </a:p>
          </p:txBody>
        </p:sp>
        <p:sp>
          <p:nvSpPr>
            <p:cNvPr id="286" name="Rectangle 37"/>
            <p:cNvSpPr>
              <a:spLocks noChangeArrowheads="1"/>
            </p:cNvSpPr>
            <p:nvPr/>
          </p:nvSpPr>
          <p:spPr bwMode="auto">
            <a:xfrm>
              <a:off x="1012832" y="4059037"/>
              <a:ext cx="80738" cy="208308"/>
            </a:xfrm>
            <a:prstGeom prst="rect">
              <a:avLst/>
            </a:prstGeom>
            <a:grpFill/>
            <a:ln w="9525">
              <a:noFill/>
              <a:miter lim="800000"/>
              <a:headEnd/>
              <a:tailEnd/>
            </a:ln>
            <a:effectLst/>
          </p:spPr>
          <p:txBody>
            <a:bodyPr wrap="none" anchor="ctr"/>
            <a:lstStyle/>
            <a:p>
              <a:endParaRPr lang="en-US"/>
            </a:p>
          </p:txBody>
        </p:sp>
        <p:sp>
          <p:nvSpPr>
            <p:cNvPr id="287" name="Rectangle 37"/>
            <p:cNvSpPr>
              <a:spLocks noChangeArrowheads="1"/>
            </p:cNvSpPr>
            <p:nvPr/>
          </p:nvSpPr>
          <p:spPr bwMode="auto">
            <a:xfrm>
              <a:off x="711888" y="4059037"/>
              <a:ext cx="80738" cy="208308"/>
            </a:xfrm>
            <a:prstGeom prst="rect">
              <a:avLst/>
            </a:prstGeom>
            <a:grpFill/>
            <a:ln w="9525">
              <a:noFill/>
              <a:miter lim="800000"/>
              <a:headEnd/>
              <a:tailEnd/>
            </a:ln>
            <a:effectLst/>
          </p:spPr>
          <p:txBody>
            <a:bodyPr wrap="none" anchor="ctr"/>
            <a:lstStyle/>
            <a:p>
              <a:endParaRPr lang="en-US"/>
            </a:p>
          </p:txBody>
        </p:sp>
        <p:sp>
          <p:nvSpPr>
            <p:cNvPr id="319" name="Rectangle 37"/>
            <p:cNvSpPr>
              <a:spLocks noChangeArrowheads="1"/>
            </p:cNvSpPr>
            <p:nvPr/>
          </p:nvSpPr>
          <p:spPr bwMode="auto">
            <a:xfrm>
              <a:off x="2815275" y="4059037"/>
              <a:ext cx="80738" cy="208308"/>
            </a:xfrm>
            <a:prstGeom prst="rect">
              <a:avLst/>
            </a:prstGeom>
            <a:grpFill/>
            <a:ln w="9525">
              <a:noFill/>
              <a:miter lim="800000"/>
              <a:headEnd/>
              <a:tailEnd/>
            </a:ln>
            <a:effectLst/>
          </p:spPr>
          <p:txBody>
            <a:bodyPr wrap="none" anchor="ctr"/>
            <a:lstStyle/>
            <a:p>
              <a:endParaRPr lang="en-US"/>
            </a:p>
          </p:txBody>
        </p:sp>
        <p:sp>
          <p:nvSpPr>
            <p:cNvPr id="320" name="Rectangle 37"/>
            <p:cNvSpPr>
              <a:spLocks noChangeArrowheads="1"/>
            </p:cNvSpPr>
            <p:nvPr/>
          </p:nvSpPr>
          <p:spPr bwMode="auto">
            <a:xfrm>
              <a:off x="2514332" y="4059037"/>
              <a:ext cx="80738" cy="208308"/>
            </a:xfrm>
            <a:prstGeom prst="rect">
              <a:avLst/>
            </a:prstGeom>
            <a:grpFill/>
            <a:ln w="9525">
              <a:noFill/>
              <a:miter lim="800000"/>
              <a:headEnd/>
              <a:tailEnd/>
            </a:ln>
            <a:effectLst/>
          </p:spPr>
          <p:txBody>
            <a:bodyPr wrap="none" anchor="ctr"/>
            <a:lstStyle/>
            <a:p>
              <a:endParaRPr lang="en-US"/>
            </a:p>
          </p:txBody>
        </p:sp>
        <p:sp>
          <p:nvSpPr>
            <p:cNvPr id="321" name="Rectangle 37"/>
            <p:cNvSpPr>
              <a:spLocks noChangeArrowheads="1"/>
            </p:cNvSpPr>
            <p:nvPr/>
          </p:nvSpPr>
          <p:spPr bwMode="auto">
            <a:xfrm>
              <a:off x="2213388" y="4059037"/>
              <a:ext cx="80738" cy="208308"/>
            </a:xfrm>
            <a:prstGeom prst="rect">
              <a:avLst/>
            </a:prstGeom>
            <a:grpFill/>
            <a:ln w="9525">
              <a:noFill/>
              <a:miter lim="800000"/>
              <a:headEnd/>
              <a:tailEnd/>
            </a:ln>
            <a:effectLst/>
          </p:spPr>
          <p:txBody>
            <a:bodyPr wrap="none" anchor="ctr"/>
            <a:lstStyle/>
            <a:p>
              <a:endParaRPr lang="en-US"/>
            </a:p>
          </p:txBody>
        </p:sp>
        <p:sp>
          <p:nvSpPr>
            <p:cNvPr id="322" name="Rectangle 37"/>
            <p:cNvSpPr>
              <a:spLocks noChangeArrowheads="1"/>
            </p:cNvSpPr>
            <p:nvPr/>
          </p:nvSpPr>
          <p:spPr bwMode="auto">
            <a:xfrm>
              <a:off x="1912444" y="4059037"/>
              <a:ext cx="80738" cy="208308"/>
            </a:xfrm>
            <a:prstGeom prst="rect">
              <a:avLst/>
            </a:prstGeom>
            <a:grpFill/>
            <a:ln w="9525">
              <a:noFill/>
              <a:miter lim="800000"/>
              <a:headEnd/>
              <a:tailEnd/>
            </a:ln>
            <a:effectLst/>
          </p:spPr>
          <p:txBody>
            <a:bodyPr wrap="none" anchor="ctr"/>
            <a:lstStyle/>
            <a:p>
              <a:endParaRPr lang="en-US"/>
            </a:p>
          </p:txBody>
        </p:sp>
        <p:sp>
          <p:nvSpPr>
            <p:cNvPr id="323" name="Rectangle 37"/>
            <p:cNvSpPr>
              <a:spLocks noChangeArrowheads="1"/>
            </p:cNvSpPr>
            <p:nvPr/>
          </p:nvSpPr>
          <p:spPr bwMode="auto">
            <a:xfrm>
              <a:off x="1611500" y="4059037"/>
              <a:ext cx="80738" cy="208308"/>
            </a:xfrm>
            <a:prstGeom prst="rect">
              <a:avLst/>
            </a:prstGeom>
            <a:grpFill/>
            <a:ln w="9525">
              <a:noFill/>
              <a:miter lim="800000"/>
              <a:headEnd/>
              <a:tailEnd/>
            </a:ln>
            <a:effectLst/>
          </p:spPr>
          <p:txBody>
            <a:bodyPr wrap="none" anchor="ctr"/>
            <a:lstStyle/>
            <a:p>
              <a:endParaRPr lang="en-US"/>
            </a:p>
          </p:txBody>
        </p:sp>
        <p:sp>
          <p:nvSpPr>
            <p:cNvPr id="291" name="Rectangle 37"/>
            <p:cNvSpPr>
              <a:spLocks noChangeArrowheads="1"/>
            </p:cNvSpPr>
            <p:nvPr/>
          </p:nvSpPr>
          <p:spPr bwMode="auto">
            <a:xfrm>
              <a:off x="4314275" y="4059037"/>
              <a:ext cx="80738" cy="208308"/>
            </a:xfrm>
            <a:prstGeom prst="rect">
              <a:avLst/>
            </a:prstGeom>
            <a:grpFill/>
            <a:ln w="9525">
              <a:noFill/>
              <a:miter lim="800000"/>
              <a:headEnd/>
              <a:tailEnd/>
            </a:ln>
            <a:effectLst/>
          </p:spPr>
          <p:txBody>
            <a:bodyPr wrap="none" anchor="ctr"/>
            <a:lstStyle/>
            <a:p>
              <a:endParaRPr lang="en-US"/>
            </a:p>
          </p:txBody>
        </p:sp>
        <p:sp>
          <p:nvSpPr>
            <p:cNvPr id="292" name="Rectangle 37"/>
            <p:cNvSpPr>
              <a:spLocks noChangeArrowheads="1"/>
            </p:cNvSpPr>
            <p:nvPr/>
          </p:nvSpPr>
          <p:spPr bwMode="auto">
            <a:xfrm>
              <a:off x="4013332" y="4059037"/>
              <a:ext cx="80738" cy="208308"/>
            </a:xfrm>
            <a:prstGeom prst="rect">
              <a:avLst/>
            </a:prstGeom>
            <a:grpFill/>
            <a:ln w="9525">
              <a:noFill/>
              <a:miter lim="800000"/>
              <a:headEnd/>
              <a:tailEnd/>
            </a:ln>
            <a:effectLst/>
          </p:spPr>
          <p:txBody>
            <a:bodyPr wrap="none" anchor="ctr"/>
            <a:lstStyle/>
            <a:p>
              <a:endParaRPr lang="en-US"/>
            </a:p>
          </p:txBody>
        </p:sp>
        <p:sp>
          <p:nvSpPr>
            <p:cNvPr id="293" name="Rectangle 37"/>
            <p:cNvSpPr>
              <a:spLocks noChangeArrowheads="1"/>
            </p:cNvSpPr>
            <p:nvPr/>
          </p:nvSpPr>
          <p:spPr bwMode="auto">
            <a:xfrm>
              <a:off x="3712388" y="4059037"/>
              <a:ext cx="80738" cy="208308"/>
            </a:xfrm>
            <a:prstGeom prst="rect">
              <a:avLst/>
            </a:prstGeom>
            <a:grpFill/>
            <a:ln w="9525">
              <a:noFill/>
              <a:miter lim="800000"/>
              <a:headEnd/>
              <a:tailEnd/>
            </a:ln>
            <a:effectLst/>
          </p:spPr>
          <p:txBody>
            <a:bodyPr wrap="none" anchor="ctr"/>
            <a:lstStyle/>
            <a:p>
              <a:endParaRPr lang="en-US"/>
            </a:p>
          </p:txBody>
        </p:sp>
        <p:sp>
          <p:nvSpPr>
            <p:cNvPr id="294" name="Rectangle 37"/>
            <p:cNvSpPr>
              <a:spLocks noChangeArrowheads="1"/>
            </p:cNvSpPr>
            <p:nvPr/>
          </p:nvSpPr>
          <p:spPr bwMode="auto">
            <a:xfrm>
              <a:off x="3411444" y="4059037"/>
              <a:ext cx="80738" cy="208308"/>
            </a:xfrm>
            <a:prstGeom prst="rect">
              <a:avLst/>
            </a:prstGeom>
            <a:grpFill/>
            <a:ln w="9525">
              <a:noFill/>
              <a:miter lim="800000"/>
              <a:headEnd/>
              <a:tailEnd/>
            </a:ln>
            <a:effectLst/>
          </p:spPr>
          <p:txBody>
            <a:bodyPr wrap="none" anchor="ctr"/>
            <a:lstStyle/>
            <a:p>
              <a:endParaRPr lang="en-US"/>
            </a:p>
          </p:txBody>
        </p:sp>
        <p:sp>
          <p:nvSpPr>
            <p:cNvPr id="295" name="Rectangle 37"/>
            <p:cNvSpPr>
              <a:spLocks noChangeArrowheads="1"/>
            </p:cNvSpPr>
            <p:nvPr/>
          </p:nvSpPr>
          <p:spPr bwMode="auto">
            <a:xfrm>
              <a:off x="3110500" y="4059037"/>
              <a:ext cx="80738" cy="208308"/>
            </a:xfrm>
            <a:prstGeom prst="rect">
              <a:avLst/>
            </a:prstGeom>
            <a:grpFill/>
            <a:ln w="9525">
              <a:noFill/>
              <a:miter lim="800000"/>
              <a:headEnd/>
              <a:tailEnd/>
            </a:ln>
            <a:effectLst/>
          </p:spPr>
          <p:txBody>
            <a:bodyPr wrap="none" anchor="ctr"/>
            <a:lstStyle/>
            <a:p>
              <a:endParaRPr lang="en-US"/>
            </a:p>
          </p:txBody>
        </p:sp>
        <p:sp>
          <p:nvSpPr>
            <p:cNvPr id="314" name="Rectangle 37"/>
            <p:cNvSpPr>
              <a:spLocks noChangeArrowheads="1"/>
            </p:cNvSpPr>
            <p:nvPr/>
          </p:nvSpPr>
          <p:spPr bwMode="auto">
            <a:xfrm>
              <a:off x="5830796" y="4059037"/>
              <a:ext cx="80738" cy="208308"/>
            </a:xfrm>
            <a:prstGeom prst="rect">
              <a:avLst/>
            </a:prstGeom>
            <a:grpFill/>
            <a:ln w="9525">
              <a:noFill/>
              <a:miter lim="800000"/>
              <a:headEnd/>
              <a:tailEnd/>
            </a:ln>
            <a:effectLst/>
          </p:spPr>
          <p:txBody>
            <a:bodyPr wrap="none" anchor="ctr"/>
            <a:lstStyle/>
            <a:p>
              <a:endParaRPr lang="en-US"/>
            </a:p>
          </p:txBody>
        </p:sp>
        <p:sp>
          <p:nvSpPr>
            <p:cNvPr id="315" name="Rectangle 37"/>
            <p:cNvSpPr>
              <a:spLocks noChangeArrowheads="1"/>
            </p:cNvSpPr>
            <p:nvPr/>
          </p:nvSpPr>
          <p:spPr bwMode="auto">
            <a:xfrm>
              <a:off x="5529853" y="4059037"/>
              <a:ext cx="80738" cy="208308"/>
            </a:xfrm>
            <a:prstGeom prst="rect">
              <a:avLst/>
            </a:prstGeom>
            <a:grpFill/>
            <a:ln w="9525">
              <a:noFill/>
              <a:miter lim="800000"/>
              <a:headEnd/>
              <a:tailEnd/>
            </a:ln>
            <a:effectLst/>
          </p:spPr>
          <p:txBody>
            <a:bodyPr wrap="none" anchor="ctr"/>
            <a:lstStyle/>
            <a:p>
              <a:endParaRPr lang="en-US"/>
            </a:p>
          </p:txBody>
        </p:sp>
        <p:sp>
          <p:nvSpPr>
            <p:cNvPr id="316" name="Rectangle 37"/>
            <p:cNvSpPr>
              <a:spLocks noChangeArrowheads="1"/>
            </p:cNvSpPr>
            <p:nvPr/>
          </p:nvSpPr>
          <p:spPr bwMode="auto">
            <a:xfrm>
              <a:off x="5228909" y="4059037"/>
              <a:ext cx="80738" cy="208308"/>
            </a:xfrm>
            <a:prstGeom prst="rect">
              <a:avLst/>
            </a:prstGeom>
            <a:grpFill/>
            <a:ln w="9525">
              <a:noFill/>
              <a:miter lim="800000"/>
              <a:headEnd/>
              <a:tailEnd/>
            </a:ln>
            <a:effectLst/>
          </p:spPr>
          <p:txBody>
            <a:bodyPr wrap="none" anchor="ctr"/>
            <a:lstStyle/>
            <a:p>
              <a:endParaRPr lang="en-US"/>
            </a:p>
          </p:txBody>
        </p:sp>
        <p:sp>
          <p:nvSpPr>
            <p:cNvPr id="317" name="Rectangle 37"/>
            <p:cNvSpPr>
              <a:spLocks noChangeArrowheads="1"/>
            </p:cNvSpPr>
            <p:nvPr/>
          </p:nvSpPr>
          <p:spPr bwMode="auto">
            <a:xfrm>
              <a:off x="4927965" y="4059037"/>
              <a:ext cx="80738" cy="208308"/>
            </a:xfrm>
            <a:prstGeom prst="rect">
              <a:avLst/>
            </a:prstGeom>
            <a:grpFill/>
            <a:ln w="9525">
              <a:noFill/>
              <a:miter lim="800000"/>
              <a:headEnd/>
              <a:tailEnd/>
            </a:ln>
            <a:effectLst/>
          </p:spPr>
          <p:txBody>
            <a:bodyPr wrap="none" anchor="ctr"/>
            <a:lstStyle/>
            <a:p>
              <a:endParaRPr lang="en-US"/>
            </a:p>
          </p:txBody>
        </p:sp>
        <p:sp>
          <p:nvSpPr>
            <p:cNvPr id="318" name="Rectangle 37"/>
            <p:cNvSpPr>
              <a:spLocks noChangeArrowheads="1"/>
            </p:cNvSpPr>
            <p:nvPr/>
          </p:nvSpPr>
          <p:spPr bwMode="auto">
            <a:xfrm>
              <a:off x="4627021" y="4059037"/>
              <a:ext cx="80738" cy="208308"/>
            </a:xfrm>
            <a:prstGeom prst="rect">
              <a:avLst/>
            </a:prstGeom>
            <a:grpFill/>
            <a:ln w="9525">
              <a:noFill/>
              <a:miter lim="800000"/>
              <a:headEnd/>
              <a:tailEnd/>
            </a:ln>
            <a:effectLst/>
          </p:spPr>
          <p:txBody>
            <a:bodyPr wrap="none" anchor="ctr"/>
            <a:lstStyle/>
            <a:p>
              <a:endParaRPr lang="en-US"/>
            </a:p>
          </p:txBody>
        </p:sp>
        <p:sp>
          <p:nvSpPr>
            <p:cNvPr id="309" name="Rectangle 37"/>
            <p:cNvSpPr>
              <a:spLocks noChangeArrowheads="1"/>
            </p:cNvSpPr>
            <p:nvPr/>
          </p:nvSpPr>
          <p:spPr bwMode="auto">
            <a:xfrm>
              <a:off x="7374783" y="4059037"/>
              <a:ext cx="80738" cy="208308"/>
            </a:xfrm>
            <a:prstGeom prst="rect">
              <a:avLst/>
            </a:prstGeom>
            <a:grpFill/>
            <a:ln w="9525">
              <a:noFill/>
              <a:miter lim="800000"/>
              <a:headEnd/>
              <a:tailEnd/>
            </a:ln>
            <a:effectLst/>
          </p:spPr>
          <p:txBody>
            <a:bodyPr wrap="none" anchor="ctr"/>
            <a:lstStyle/>
            <a:p>
              <a:endParaRPr lang="en-US"/>
            </a:p>
          </p:txBody>
        </p:sp>
        <p:sp>
          <p:nvSpPr>
            <p:cNvPr id="310" name="Rectangle 37"/>
            <p:cNvSpPr>
              <a:spLocks noChangeArrowheads="1"/>
            </p:cNvSpPr>
            <p:nvPr/>
          </p:nvSpPr>
          <p:spPr bwMode="auto">
            <a:xfrm>
              <a:off x="7013880" y="4059037"/>
              <a:ext cx="80738" cy="208308"/>
            </a:xfrm>
            <a:prstGeom prst="rect">
              <a:avLst/>
            </a:prstGeom>
            <a:grpFill/>
            <a:ln w="9525">
              <a:noFill/>
              <a:miter lim="800000"/>
              <a:headEnd/>
              <a:tailEnd/>
            </a:ln>
            <a:effectLst/>
          </p:spPr>
          <p:txBody>
            <a:bodyPr wrap="none" anchor="ctr"/>
            <a:lstStyle/>
            <a:p>
              <a:endParaRPr lang="en-US"/>
            </a:p>
          </p:txBody>
        </p:sp>
        <p:sp>
          <p:nvSpPr>
            <p:cNvPr id="312" name="Rectangle 37"/>
            <p:cNvSpPr>
              <a:spLocks noChangeArrowheads="1"/>
            </p:cNvSpPr>
            <p:nvPr/>
          </p:nvSpPr>
          <p:spPr bwMode="auto">
            <a:xfrm>
              <a:off x="6651832" y="4059037"/>
              <a:ext cx="80738" cy="208308"/>
            </a:xfrm>
            <a:prstGeom prst="rect">
              <a:avLst/>
            </a:prstGeom>
            <a:grpFill/>
            <a:ln w="9525">
              <a:noFill/>
              <a:miter lim="800000"/>
              <a:headEnd/>
              <a:tailEnd/>
            </a:ln>
            <a:effectLst/>
          </p:spPr>
          <p:txBody>
            <a:bodyPr wrap="none" anchor="ctr"/>
            <a:lstStyle/>
            <a:p>
              <a:endParaRPr lang="en-US"/>
            </a:p>
          </p:txBody>
        </p:sp>
        <p:sp>
          <p:nvSpPr>
            <p:cNvPr id="313" name="Rectangle 37"/>
            <p:cNvSpPr>
              <a:spLocks noChangeArrowheads="1"/>
            </p:cNvSpPr>
            <p:nvPr/>
          </p:nvSpPr>
          <p:spPr bwMode="auto">
            <a:xfrm>
              <a:off x="6260948" y="4059037"/>
              <a:ext cx="80738" cy="208308"/>
            </a:xfrm>
            <a:prstGeom prst="rect">
              <a:avLst/>
            </a:prstGeom>
            <a:grpFill/>
            <a:ln w="9525">
              <a:noFill/>
              <a:miter lim="800000"/>
              <a:headEnd/>
              <a:tailEnd/>
            </a:ln>
            <a:effectLst/>
          </p:spPr>
          <p:txBody>
            <a:bodyPr wrap="none" anchor="ctr"/>
            <a:lstStyle/>
            <a:p>
              <a:endParaRPr lang="en-US"/>
            </a:p>
          </p:txBody>
        </p:sp>
        <p:sp>
          <p:nvSpPr>
            <p:cNvPr id="306" name="Rectangle 37"/>
            <p:cNvSpPr>
              <a:spLocks noChangeArrowheads="1"/>
            </p:cNvSpPr>
            <p:nvPr/>
          </p:nvSpPr>
          <p:spPr bwMode="auto">
            <a:xfrm>
              <a:off x="8151992" y="4059037"/>
              <a:ext cx="80738" cy="208308"/>
            </a:xfrm>
            <a:prstGeom prst="rect">
              <a:avLst/>
            </a:prstGeom>
            <a:grpFill/>
            <a:ln w="9525">
              <a:noFill/>
              <a:miter lim="800000"/>
              <a:headEnd/>
              <a:tailEnd/>
            </a:ln>
            <a:effectLst/>
          </p:spPr>
          <p:txBody>
            <a:bodyPr wrap="none" anchor="ctr"/>
            <a:lstStyle/>
            <a:p>
              <a:endParaRPr lang="en-US"/>
            </a:p>
          </p:txBody>
        </p:sp>
        <p:sp>
          <p:nvSpPr>
            <p:cNvPr id="308" name="Rectangle 37"/>
            <p:cNvSpPr>
              <a:spLocks noChangeArrowheads="1"/>
            </p:cNvSpPr>
            <p:nvPr/>
          </p:nvSpPr>
          <p:spPr bwMode="auto">
            <a:xfrm>
              <a:off x="7774954" y="4059037"/>
              <a:ext cx="80738" cy="208308"/>
            </a:xfrm>
            <a:prstGeom prst="rect">
              <a:avLst/>
            </a:prstGeom>
            <a:grpFill/>
            <a:ln w="9525">
              <a:noFill/>
              <a:miter lim="800000"/>
              <a:headEnd/>
              <a:tailEnd/>
            </a:ln>
            <a:effectLst/>
          </p:spPr>
          <p:txBody>
            <a:bodyPr wrap="none" anchor="ctr"/>
            <a:lstStyle/>
            <a:p>
              <a:endParaRPr lang="en-US"/>
            </a:p>
          </p:txBody>
        </p:sp>
        <p:sp>
          <p:nvSpPr>
            <p:cNvPr id="303" name="Rectangle 38"/>
            <p:cNvSpPr>
              <a:spLocks noChangeArrowheads="1"/>
            </p:cNvSpPr>
            <p:nvPr/>
          </p:nvSpPr>
          <p:spPr bwMode="auto">
            <a:xfrm>
              <a:off x="3588310" y="4059037"/>
              <a:ext cx="80738" cy="208308"/>
            </a:xfrm>
            <a:prstGeom prst="rect">
              <a:avLst/>
            </a:prstGeom>
            <a:grpFill/>
            <a:ln w="9525">
              <a:noFill/>
              <a:miter lim="800000"/>
              <a:headEnd/>
              <a:tailEnd/>
            </a:ln>
            <a:effectLst/>
          </p:spPr>
          <p:txBody>
            <a:bodyPr wrap="none" anchor="ctr"/>
            <a:lstStyle/>
            <a:p>
              <a:endParaRPr lang="en-US"/>
            </a:p>
          </p:txBody>
        </p:sp>
      </p:grpSp>
      <p:sp>
        <p:nvSpPr>
          <p:cNvPr id="326" name="Text Box 51"/>
          <p:cNvSpPr txBox="1">
            <a:spLocks noChangeArrowheads="1"/>
          </p:cNvSpPr>
          <p:nvPr/>
        </p:nvSpPr>
        <p:spPr bwMode="auto">
          <a:xfrm>
            <a:off x="3173541" y="5659092"/>
            <a:ext cx="2838137"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latin typeface="Arial" pitchFamily="34" charset="0"/>
              </a:rPr>
              <a:t>Qiagen 550 BTO</a:t>
            </a:r>
            <a:endParaRPr lang="en-US" sz="2000" b="1" dirty="0">
              <a:latin typeface="Arial" pitchFamily="34" charset="0"/>
            </a:endParaRPr>
          </a:p>
        </p:txBody>
      </p:sp>
      <p:sp>
        <p:nvSpPr>
          <p:cNvPr id="31" name="TextBox 30"/>
          <p:cNvSpPr txBox="1"/>
          <p:nvPr/>
        </p:nvSpPr>
        <p:spPr>
          <a:xfrm>
            <a:off x="2268509" y="76200"/>
            <a:ext cx="4761047" cy="461665"/>
          </a:xfrm>
          <a:prstGeom prst="rect">
            <a:avLst/>
          </a:prstGeom>
          <a:noFill/>
        </p:spPr>
        <p:txBody>
          <a:bodyPr wrap="none" rtlCol="0">
            <a:spAutoFit/>
          </a:bodyPr>
          <a:lstStyle/>
          <a:p>
            <a:r>
              <a:rPr lang="en-US" sz="2400" b="1" dirty="0" smtClean="0"/>
              <a:t>DNA fragment size </a:t>
            </a:r>
            <a:r>
              <a:rPr lang="en-US" sz="2400" dirty="0" smtClean="0"/>
              <a:t>(nucleotides)</a:t>
            </a:r>
            <a:endParaRPr lang="en-US" sz="2400" dirty="0"/>
          </a:p>
        </p:txBody>
      </p:sp>
    </p:spTree>
    <p:extLst>
      <p:ext uri="{BB962C8B-B14F-4D97-AF65-F5344CB8AC3E}">
        <p14:creationId xmlns:p14="http://schemas.microsoft.com/office/powerpoint/2010/main" val="1109192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536212" y="152400"/>
            <a:ext cx="8229600" cy="1143000"/>
          </a:xfrm>
        </p:spPr>
        <p:txBody>
          <a:bodyPr/>
          <a:lstStyle/>
          <a:p>
            <a:pPr eaLnBrk="1" hangingPunct="1"/>
            <a:r>
              <a:rPr lang="en-US" dirty="0" smtClean="0"/>
              <a:t>New </a:t>
            </a:r>
            <a:r>
              <a:rPr lang="en-US" dirty="0" err="1" smtClean="0"/>
              <a:t>Promega</a:t>
            </a:r>
            <a:r>
              <a:rPr lang="en-US" dirty="0" smtClean="0"/>
              <a:t> Size Standard</a:t>
            </a:r>
          </a:p>
        </p:txBody>
      </p:sp>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433513"/>
            <a:ext cx="89074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4"/>
          <p:cNvSpPr txBox="1">
            <a:spLocks noChangeArrowheads="1"/>
          </p:cNvSpPr>
          <p:nvPr/>
        </p:nvSpPr>
        <p:spPr bwMode="auto">
          <a:xfrm>
            <a:off x="2159410" y="4459748"/>
            <a:ext cx="57626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Labeled with 5-dye (orange)</a:t>
            </a:r>
          </a:p>
          <a:p>
            <a:r>
              <a:rPr lang="en-US" sz="2400" dirty="0"/>
              <a:t>Contains 21 fragments with even spacing</a:t>
            </a:r>
          </a:p>
          <a:p>
            <a:r>
              <a:rPr lang="en-US" sz="2400" dirty="0"/>
              <a:t>Low end: 60 &amp; 65 </a:t>
            </a:r>
            <a:r>
              <a:rPr lang="en-US" sz="2400" dirty="0" err="1"/>
              <a:t>bp</a:t>
            </a:r>
            <a:r>
              <a:rPr lang="en-US" sz="2400" dirty="0"/>
              <a:t> </a:t>
            </a:r>
          </a:p>
          <a:p>
            <a:r>
              <a:rPr lang="en-US" sz="2400" dirty="0"/>
              <a:t>High end: 475 &amp; 500 </a:t>
            </a:r>
            <a:r>
              <a:rPr lang="en-US" sz="2400" dirty="0" err="1"/>
              <a:t>bp</a:t>
            </a:r>
            <a:endParaRPr lang="en-US" sz="2400" dirty="0"/>
          </a:p>
        </p:txBody>
      </p:sp>
      <p:sp>
        <p:nvSpPr>
          <p:cNvPr id="75781" name="Text Box 5"/>
          <p:cNvSpPr txBox="1">
            <a:spLocks noChangeArrowheads="1"/>
          </p:cNvSpPr>
          <p:nvPr/>
        </p:nvSpPr>
        <p:spPr bwMode="auto">
          <a:xfrm>
            <a:off x="1036638" y="393223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3333FF"/>
                </a:solidFill>
              </a:rPr>
              <a:t>20 bp spacing</a:t>
            </a:r>
          </a:p>
        </p:txBody>
      </p:sp>
      <p:sp>
        <p:nvSpPr>
          <p:cNvPr id="75782" name="Text Box 6"/>
          <p:cNvSpPr txBox="1">
            <a:spLocks noChangeArrowheads="1"/>
          </p:cNvSpPr>
          <p:nvPr/>
        </p:nvSpPr>
        <p:spPr bwMode="auto">
          <a:xfrm>
            <a:off x="5075238" y="3870325"/>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3333FF"/>
                </a:solidFill>
              </a:rPr>
              <a:t>25 bp spacing</a:t>
            </a:r>
          </a:p>
        </p:txBody>
      </p:sp>
      <p:sp>
        <p:nvSpPr>
          <p:cNvPr id="75783" name="AutoShape 7"/>
          <p:cNvSpPr>
            <a:spLocks/>
          </p:cNvSpPr>
          <p:nvPr/>
        </p:nvSpPr>
        <p:spPr bwMode="auto">
          <a:xfrm rot="16200000" flipV="1">
            <a:off x="1692275" y="2351088"/>
            <a:ext cx="314325" cy="2600325"/>
          </a:xfrm>
          <a:prstGeom prst="leftBrace">
            <a:avLst>
              <a:gd name="adj1" fmla="val 68939"/>
              <a:gd name="adj2" fmla="val 50000"/>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AutoShape 8"/>
          <p:cNvSpPr>
            <a:spLocks/>
          </p:cNvSpPr>
          <p:nvPr/>
        </p:nvSpPr>
        <p:spPr bwMode="auto">
          <a:xfrm rot="16200000" flipV="1">
            <a:off x="5759450" y="931863"/>
            <a:ext cx="314325" cy="5429250"/>
          </a:xfrm>
          <a:prstGeom prst="leftBrace">
            <a:avLst>
              <a:gd name="adj1" fmla="val 143939"/>
              <a:gd name="adj2" fmla="val 50000"/>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5" name="Text Box 9"/>
          <p:cNvSpPr txBox="1">
            <a:spLocks noChangeArrowheads="1"/>
          </p:cNvSpPr>
          <p:nvPr/>
        </p:nvSpPr>
        <p:spPr bwMode="auto">
          <a:xfrm>
            <a:off x="1441450" y="6207586"/>
            <a:ext cx="6483350" cy="4064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FF0000"/>
                </a:solidFill>
              </a:rPr>
              <a:t>Local Southern sizing possible from 66 </a:t>
            </a:r>
            <a:r>
              <a:rPr lang="en-US" sz="2000" b="1" dirty="0" err="1">
                <a:solidFill>
                  <a:srgbClr val="FF0000"/>
                </a:solidFill>
              </a:rPr>
              <a:t>bp</a:t>
            </a:r>
            <a:r>
              <a:rPr lang="en-US" sz="2000" b="1" dirty="0">
                <a:solidFill>
                  <a:srgbClr val="FF0000"/>
                </a:solidFill>
              </a:rPr>
              <a:t> to 474 </a:t>
            </a:r>
            <a:r>
              <a:rPr lang="en-US" sz="2000" b="1" dirty="0" err="1">
                <a:solidFill>
                  <a:srgbClr val="FF0000"/>
                </a:solidFill>
              </a:rPr>
              <a:t>bp</a:t>
            </a:r>
            <a:endParaRPr lang="en-US" sz="2000" b="1" dirty="0">
              <a:solidFill>
                <a:srgbClr val="FF0000"/>
              </a:solidFill>
            </a:endParaRPr>
          </a:p>
        </p:txBody>
      </p:sp>
    </p:spTree>
    <p:extLst>
      <p:ext uri="{BB962C8B-B14F-4D97-AF65-F5344CB8AC3E}">
        <p14:creationId xmlns:p14="http://schemas.microsoft.com/office/powerpoint/2010/main" val="4293163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129991" cy="990600"/>
          </a:xfrm>
        </p:spPr>
        <p:txBody>
          <a:bodyPr>
            <a:normAutofit/>
          </a:bodyPr>
          <a:lstStyle/>
          <a:p>
            <a:r>
              <a:rPr lang="en-US" dirty="0" smtClean="0"/>
              <a:t>Steps in Forensic DNA Testing</a:t>
            </a:r>
            <a:endParaRPr lang="en-US" dirty="0"/>
          </a:p>
        </p:txBody>
      </p:sp>
      <p:grpSp>
        <p:nvGrpSpPr>
          <p:cNvPr id="47" name="Group 46"/>
          <p:cNvGrpSpPr/>
          <p:nvPr/>
        </p:nvGrpSpPr>
        <p:grpSpPr>
          <a:xfrm>
            <a:off x="214159" y="2366665"/>
            <a:ext cx="6217346" cy="533400"/>
            <a:chOff x="488254" y="1143000"/>
            <a:chExt cx="6217346" cy="533400"/>
          </a:xfrm>
        </p:grpSpPr>
        <p:sp>
          <p:nvSpPr>
            <p:cNvPr id="39" name="Chevron 38"/>
            <p:cNvSpPr/>
            <p:nvPr/>
          </p:nvSpPr>
          <p:spPr>
            <a:xfrm>
              <a:off x="2424308" y="1143000"/>
              <a:ext cx="1569146" cy="53340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itchFamily="34" charset="0"/>
                <a:cs typeface="Arial" pitchFamily="34" charset="0"/>
              </a:endParaRPr>
            </a:p>
          </p:txBody>
        </p:sp>
        <p:sp>
          <p:nvSpPr>
            <p:cNvPr id="40" name="TextBox 39"/>
            <p:cNvSpPr txBox="1"/>
            <p:nvPr/>
          </p:nvSpPr>
          <p:spPr>
            <a:xfrm>
              <a:off x="2621854" y="1143000"/>
              <a:ext cx="1492946" cy="523220"/>
            </a:xfrm>
            <a:prstGeom prst="rect">
              <a:avLst/>
            </a:prstGeom>
            <a:noFill/>
          </p:spPr>
          <p:txBody>
            <a:bodyPr wrap="square" rtlCol="0">
              <a:spAutoFit/>
            </a:bodyPr>
            <a:lstStyle/>
            <a:p>
              <a:r>
                <a:rPr lang="en-US" sz="1400" b="1" dirty="0" smtClean="0">
                  <a:latin typeface="Arial" pitchFamily="34" charset="0"/>
                  <a:cs typeface="Arial" pitchFamily="34" charset="0"/>
                </a:rPr>
                <a:t>Extraction/</a:t>
              </a:r>
            </a:p>
            <a:p>
              <a:r>
                <a:rPr lang="en-US" sz="1400" b="1" dirty="0" smtClean="0">
                  <a:latin typeface="Arial" pitchFamily="34" charset="0"/>
                  <a:cs typeface="Arial" pitchFamily="34" charset="0"/>
                </a:rPr>
                <a:t>Quantitation</a:t>
              </a:r>
              <a:endParaRPr lang="en-US" sz="1400" b="1" dirty="0">
                <a:latin typeface="Arial" pitchFamily="34" charset="0"/>
                <a:cs typeface="Arial" pitchFamily="34" charset="0"/>
              </a:endParaRPr>
            </a:p>
          </p:txBody>
        </p:sp>
        <p:sp>
          <p:nvSpPr>
            <p:cNvPr id="41" name="Chevron 40"/>
            <p:cNvSpPr/>
            <p:nvPr/>
          </p:nvSpPr>
          <p:spPr>
            <a:xfrm>
              <a:off x="3688654" y="1143000"/>
              <a:ext cx="1752600" cy="53340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itchFamily="34" charset="0"/>
                <a:cs typeface="Arial" pitchFamily="34" charset="0"/>
              </a:endParaRPr>
            </a:p>
          </p:txBody>
        </p:sp>
        <p:sp>
          <p:nvSpPr>
            <p:cNvPr id="42" name="TextBox 41"/>
            <p:cNvSpPr txBox="1"/>
            <p:nvPr/>
          </p:nvSpPr>
          <p:spPr>
            <a:xfrm>
              <a:off x="3917254" y="1143000"/>
              <a:ext cx="1669758" cy="523220"/>
            </a:xfrm>
            <a:prstGeom prst="rect">
              <a:avLst/>
            </a:prstGeom>
            <a:noFill/>
          </p:spPr>
          <p:txBody>
            <a:bodyPr wrap="square" rtlCol="0">
              <a:spAutoFit/>
            </a:bodyPr>
            <a:lstStyle/>
            <a:p>
              <a:r>
                <a:rPr lang="en-US" sz="1400" b="1" dirty="0" smtClean="0">
                  <a:latin typeface="Arial" pitchFamily="34" charset="0"/>
                  <a:cs typeface="Arial" pitchFamily="34" charset="0"/>
                </a:rPr>
                <a:t>Amplification/ Marker Sets</a:t>
              </a:r>
              <a:endParaRPr lang="en-US" sz="1400" b="1" dirty="0">
                <a:latin typeface="Arial" pitchFamily="34" charset="0"/>
                <a:cs typeface="Arial" pitchFamily="34" charset="0"/>
              </a:endParaRPr>
            </a:p>
          </p:txBody>
        </p:sp>
        <p:sp>
          <p:nvSpPr>
            <p:cNvPr id="43" name="Chevron 42"/>
            <p:cNvSpPr/>
            <p:nvPr/>
          </p:nvSpPr>
          <p:spPr>
            <a:xfrm>
              <a:off x="5181600" y="1143000"/>
              <a:ext cx="1524000" cy="53340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itchFamily="34" charset="0"/>
                <a:cs typeface="Arial" pitchFamily="34" charset="0"/>
              </a:endParaRPr>
            </a:p>
          </p:txBody>
        </p:sp>
        <p:sp>
          <p:nvSpPr>
            <p:cNvPr id="44" name="TextBox 43"/>
            <p:cNvSpPr txBox="1"/>
            <p:nvPr/>
          </p:nvSpPr>
          <p:spPr>
            <a:xfrm>
              <a:off x="5393908" y="1143000"/>
              <a:ext cx="1159292" cy="523220"/>
            </a:xfrm>
            <a:prstGeom prst="rect">
              <a:avLst/>
            </a:prstGeom>
            <a:noFill/>
          </p:spPr>
          <p:txBody>
            <a:bodyPr wrap="none" rtlCol="0">
              <a:spAutoFit/>
            </a:bodyPr>
            <a:lstStyle/>
            <a:p>
              <a:r>
                <a:rPr lang="en-US" sz="1400" b="1" dirty="0" smtClean="0">
                  <a:latin typeface="Arial" pitchFamily="34" charset="0"/>
                  <a:cs typeface="Arial" pitchFamily="34" charset="0"/>
                </a:rPr>
                <a:t>Separation/</a:t>
              </a:r>
            </a:p>
            <a:p>
              <a:r>
                <a:rPr lang="en-US" sz="1400" b="1" dirty="0" smtClean="0">
                  <a:latin typeface="Arial" pitchFamily="34" charset="0"/>
                  <a:cs typeface="Arial" pitchFamily="34" charset="0"/>
                </a:rPr>
                <a:t>Detection</a:t>
              </a:r>
              <a:endParaRPr lang="en-US" sz="1400" b="1" dirty="0">
                <a:latin typeface="Arial" pitchFamily="34" charset="0"/>
                <a:cs typeface="Arial" pitchFamily="34" charset="0"/>
              </a:endParaRPr>
            </a:p>
          </p:txBody>
        </p:sp>
        <p:sp>
          <p:nvSpPr>
            <p:cNvPr id="45" name="Chevron 44"/>
            <p:cNvSpPr/>
            <p:nvPr/>
          </p:nvSpPr>
          <p:spPr>
            <a:xfrm>
              <a:off x="488254" y="1143000"/>
              <a:ext cx="2209800" cy="53340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itchFamily="34" charset="0"/>
                <a:cs typeface="Arial" pitchFamily="34" charset="0"/>
              </a:endParaRPr>
            </a:p>
          </p:txBody>
        </p:sp>
        <p:sp>
          <p:nvSpPr>
            <p:cNvPr id="46" name="TextBox 45"/>
            <p:cNvSpPr txBox="1"/>
            <p:nvPr/>
          </p:nvSpPr>
          <p:spPr>
            <a:xfrm>
              <a:off x="747908" y="1143000"/>
              <a:ext cx="1797746" cy="523220"/>
            </a:xfrm>
            <a:prstGeom prst="rect">
              <a:avLst/>
            </a:prstGeom>
            <a:noFill/>
          </p:spPr>
          <p:txBody>
            <a:bodyPr wrap="square" rtlCol="0">
              <a:spAutoFit/>
            </a:bodyPr>
            <a:lstStyle/>
            <a:p>
              <a:r>
                <a:rPr lang="en-US" sz="1400" b="1" dirty="0" smtClean="0">
                  <a:latin typeface="Arial" pitchFamily="34" charset="0"/>
                  <a:cs typeface="Arial" pitchFamily="34" charset="0"/>
                </a:rPr>
                <a:t>Collection/Storage/ Characterization</a:t>
              </a:r>
              <a:endParaRPr lang="en-US" sz="1400" b="1" dirty="0">
                <a:latin typeface="Arial" pitchFamily="34" charset="0"/>
                <a:cs typeface="Arial" pitchFamily="34" charset="0"/>
              </a:endParaRPr>
            </a:p>
          </p:txBody>
        </p:sp>
      </p:grpSp>
      <p:grpSp>
        <p:nvGrpSpPr>
          <p:cNvPr id="48" name="Group 47"/>
          <p:cNvGrpSpPr/>
          <p:nvPr/>
        </p:nvGrpSpPr>
        <p:grpSpPr>
          <a:xfrm>
            <a:off x="6276748" y="2366665"/>
            <a:ext cx="2440757" cy="1314510"/>
            <a:chOff x="6474643" y="1143000"/>
            <a:chExt cx="2440757" cy="1314510"/>
          </a:xfrm>
        </p:grpSpPr>
        <p:sp>
          <p:nvSpPr>
            <p:cNvPr id="26" name="Right Brace 25"/>
            <p:cNvSpPr/>
            <p:nvPr/>
          </p:nvSpPr>
          <p:spPr>
            <a:xfrm rot="5400000">
              <a:off x="7565279" y="664321"/>
              <a:ext cx="228600" cy="2405158"/>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705600" y="2057400"/>
              <a:ext cx="1835759" cy="400110"/>
            </a:xfrm>
            <a:prstGeom prst="rect">
              <a:avLst/>
            </a:prstGeom>
            <a:noFill/>
          </p:spPr>
          <p:txBody>
            <a:bodyPr wrap="none" rtlCol="0">
              <a:spAutoFit/>
            </a:bodyPr>
            <a:lstStyle/>
            <a:p>
              <a:r>
                <a:rPr lang="en-US" sz="2000" b="1" dirty="0" smtClean="0">
                  <a:solidFill>
                    <a:srgbClr val="FF0000"/>
                  </a:solidFill>
                </a:rPr>
                <a:t>Interpretation</a:t>
              </a:r>
              <a:endParaRPr lang="en-US" sz="2000" b="1" dirty="0">
                <a:solidFill>
                  <a:srgbClr val="FF0000"/>
                </a:solidFill>
              </a:endParaRPr>
            </a:p>
          </p:txBody>
        </p:sp>
        <p:sp>
          <p:nvSpPr>
            <p:cNvPr id="35" name="Chevron 34"/>
            <p:cNvSpPr/>
            <p:nvPr/>
          </p:nvSpPr>
          <p:spPr>
            <a:xfrm>
              <a:off x="7102177" y="1143000"/>
              <a:ext cx="1051223" cy="533400"/>
            </a:xfrm>
            <a:prstGeom prst="chevr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itchFamily="34" charset="0"/>
                <a:cs typeface="Arial" pitchFamily="34" charset="0"/>
              </a:endParaRPr>
            </a:p>
          </p:txBody>
        </p:sp>
        <p:sp>
          <p:nvSpPr>
            <p:cNvPr id="36" name="TextBox 35"/>
            <p:cNvSpPr txBox="1"/>
            <p:nvPr/>
          </p:nvSpPr>
          <p:spPr>
            <a:xfrm>
              <a:off x="7391400" y="1248696"/>
              <a:ext cx="622286" cy="307777"/>
            </a:xfrm>
            <a:prstGeom prst="rect">
              <a:avLst/>
            </a:prstGeom>
            <a:noFill/>
          </p:spPr>
          <p:txBody>
            <a:bodyPr wrap="none" rtlCol="0">
              <a:spAutoFit/>
            </a:bodyPr>
            <a:lstStyle/>
            <a:p>
              <a:r>
                <a:rPr lang="en-US" sz="1400" b="1" dirty="0" smtClean="0">
                  <a:latin typeface="Arial" pitchFamily="34" charset="0"/>
                  <a:cs typeface="Arial" pitchFamily="34" charset="0"/>
                </a:rPr>
                <a:t>Stats</a:t>
              </a:r>
              <a:endParaRPr lang="en-US" sz="1400" b="1" dirty="0">
                <a:latin typeface="Arial" pitchFamily="34" charset="0"/>
                <a:cs typeface="Arial" pitchFamily="34" charset="0"/>
              </a:endParaRPr>
            </a:p>
          </p:txBody>
        </p:sp>
        <p:sp>
          <p:nvSpPr>
            <p:cNvPr id="37" name="Chevron 36"/>
            <p:cNvSpPr/>
            <p:nvPr/>
          </p:nvSpPr>
          <p:spPr>
            <a:xfrm>
              <a:off x="7848600" y="1143000"/>
              <a:ext cx="1066800" cy="533400"/>
            </a:xfrm>
            <a:prstGeom prst="chevron">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itchFamily="34" charset="0"/>
                <a:cs typeface="Arial" pitchFamily="34" charset="0"/>
              </a:endParaRPr>
            </a:p>
          </p:txBody>
        </p:sp>
        <p:sp>
          <p:nvSpPr>
            <p:cNvPr id="38" name="TextBox 37"/>
            <p:cNvSpPr txBox="1"/>
            <p:nvPr/>
          </p:nvSpPr>
          <p:spPr>
            <a:xfrm>
              <a:off x="8091948" y="1247001"/>
              <a:ext cx="761747" cy="307777"/>
            </a:xfrm>
            <a:prstGeom prst="rect">
              <a:avLst/>
            </a:prstGeom>
            <a:noFill/>
          </p:spPr>
          <p:txBody>
            <a:bodyPr wrap="none" rtlCol="0">
              <a:spAutoFit/>
            </a:bodyPr>
            <a:lstStyle/>
            <a:p>
              <a:r>
                <a:rPr lang="en-US" sz="1400" b="1" dirty="0" smtClean="0">
                  <a:latin typeface="Arial" pitchFamily="34" charset="0"/>
                  <a:cs typeface="Arial" pitchFamily="34" charset="0"/>
                </a:rPr>
                <a:t>Report</a:t>
              </a:r>
              <a:endParaRPr lang="en-US" sz="1400" b="1" dirty="0">
                <a:latin typeface="Arial" pitchFamily="34" charset="0"/>
                <a:cs typeface="Arial" pitchFamily="34" charset="0"/>
              </a:endParaRPr>
            </a:p>
          </p:txBody>
        </p:sp>
        <p:sp>
          <p:nvSpPr>
            <p:cNvPr id="30" name="Chevron 29"/>
            <p:cNvSpPr/>
            <p:nvPr/>
          </p:nvSpPr>
          <p:spPr>
            <a:xfrm>
              <a:off x="6474643" y="1143000"/>
              <a:ext cx="916757" cy="533400"/>
            </a:xfrm>
            <a:prstGeom prst="chevron">
              <a:avLst/>
            </a:prstGeom>
            <a:solidFill>
              <a:srgbClr val="FFFF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itchFamily="34" charset="0"/>
                <a:cs typeface="Arial" pitchFamily="34" charset="0"/>
              </a:endParaRPr>
            </a:p>
          </p:txBody>
        </p:sp>
        <p:sp>
          <p:nvSpPr>
            <p:cNvPr id="31" name="TextBox 30"/>
            <p:cNvSpPr txBox="1"/>
            <p:nvPr/>
          </p:nvSpPr>
          <p:spPr>
            <a:xfrm>
              <a:off x="6727859" y="1248696"/>
              <a:ext cx="572593" cy="307777"/>
            </a:xfrm>
            <a:prstGeom prst="rect">
              <a:avLst/>
            </a:prstGeom>
            <a:noFill/>
          </p:spPr>
          <p:txBody>
            <a:bodyPr wrap="none" rtlCol="0">
              <a:spAutoFit/>
            </a:bodyPr>
            <a:lstStyle/>
            <a:p>
              <a:r>
                <a:rPr lang="en-US" sz="1400" b="1" dirty="0" smtClean="0">
                  <a:latin typeface="Arial" pitchFamily="34" charset="0"/>
                  <a:cs typeface="Arial" pitchFamily="34" charset="0"/>
                </a:rPr>
                <a:t>Data</a:t>
              </a:r>
              <a:endParaRPr lang="en-US" sz="1400" b="1" dirty="0">
                <a:latin typeface="Arial" pitchFamily="34" charset="0"/>
                <a:cs typeface="Arial" pitchFamily="34" charset="0"/>
              </a:endParaRPr>
            </a:p>
          </p:txBody>
        </p:sp>
        <p:sp>
          <p:nvSpPr>
            <p:cNvPr id="32" name="Chevron 31"/>
            <p:cNvSpPr/>
            <p:nvPr/>
          </p:nvSpPr>
          <p:spPr>
            <a:xfrm>
              <a:off x="6477000" y="1143000"/>
              <a:ext cx="2438400" cy="533400"/>
            </a:xfrm>
            <a:prstGeom prst="chevr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itchFamily="34" charset="0"/>
                <a:cs typeface="Arial" pitchFamily="34" charset="0"/>
              </a:endParaRPr>
            </a:p>
          </p:txBody>
        </p:sp>
      </p:grpSp>
      <p:sp>
        <p:nvSpPr>
          <p:cNvPr id="78" name="Rectangle 77"/>
          <p:cNvSpPr/>
          <p:nvPr/>
        </p:nvSpPr>
        <p:spPr>
          <a:xfrm>
            <a:off x="1935705" y="1805464"/>
            <a:ext cx="2937022" cy="461665"/>
          </a:xfrm>
          <a:prstGeom prst="rect">
            <a:avLst/>
          </a:prstGeom>
        </p:spPr>
        <p:txBody>
          <a:bodyPr wrap="none">
            <a:spAutoFit/>
          </a:bodyPr>
          <a:lstStyle/>
          <a:p>
            <a:r>
              <a:rPr lang="en-US" sz="2400" b="1" dirty="0"/>
              <a:t>Gathering the Data</a:t>
            </a:r>
          </a:p>
        </p:txBody>
      </p:sp>
      <p:sp>
        <p:nvSpPr>
          <p:cNvPr id="79" name="Rectangle 78"/>
          <p:cNvSpPr/>
          <p:nvPr/>
        </p:nvSpPr>
        <p:spPr>
          <a:xfrm>
            <a:off x="5929159" y="1066800"/>
            <a:ext cx="2712146" cy="1200329"/>
          </a:xfrm>
          <a:prstGeom prst="rect">
            <a:avLst/>
          </a:prstGeom>
        </p:spPr>
        <p:txBody>
          <a:bodyPr wrap="square">
            <a:spAutoFit/>
          </a:bodyPr>
          <a:lstStyle/>
          <a:p>
            <a:pPr algn="ctr"/>
            <a:r>
              <a:rPr lang="en-US" sz="2400" b="1" dirty="0" smtClean="0">
                <a:solidFill>
                  <a:srgbClr val="0000FF"/>
                </a:solidFill>
              </a:rPr>
              <a:t>Understanding Results Obtained &amp; Sharing Them</a:t>
            </a:r>
            <a:endParaRPr lang="en-US" sz="2400" b="1" dirty="0">
              <a:solidFill>
                <a:srgbClr val="0000FF"/>
              </a:solidFill>
            </a:endParaRPr>
          </a:p>
        </p:txBody>
      </p:sp>
      <p:sp>
        <p:nvSpPr>
          <p:cNvPr id="70" name="TextBox 69"/>
          <p:cNvSpPr txBox="1"/>
          <p:nvPr/>
        </p:nvSpPr>
        <p:spPr>
          <a:xfrm>
            <a:off x="1901773" y="3152435"/>
            <a:ext cx="3025572" cy="338554"/>
          </a:xfrm>
          <a:prstGeom prst="rect">
            <a:avLst/>
          </a:prstGeom>
          <a:noFill/>
        </p:spPr>
        <p:txBody>
          <a:bodyPr wrap="none" rtlCol="0">
            <a:spAutoFit/>
          </a:bodyPr>
          <a:lstStyle/>
          <a:p>
            <a:r>
              <a:rPr lang="en-US" sz="1600" i="1" dirty="0" smtClean="0"/>
              <a:t>Advanced Topics: Methodology</a:t>
            </a:r>
            <a:endParaRPr lang="en-US" sz="1600" i="1" dirty="0"/>
          </a:p>
        </p:txBody>
      </p:sp>
      <p:grpSp>
        <p:nvGrpSpPr>
          <p:cNvPr id="3" name="Group 2"/>
          <p:cNvGrpSpPr/>
          <p:nvPr/>
        </p:nvGrpSpPr>
        <p:grpSpPr>
          <a:xfrm>
            <a:off x="2667000" y="3657600"/>
            <a:ext cx="1715472" cy="2655332"/>
            <a:chOff x="2765628" y="4050268"/>
            <a:chExt cx="1715472" cy="2655332"/>
          </a:xfrm>
        </p:grpSpPr>
        <p:pic>
          <p:nvPicPr>
            <p:cNvPr id="82" name="Picture 1" descr="http://ecx.images-amazon.com/images/I/51yrUqKeW2L._SS500_.jpg"/>
            <p:cNvPicPr>
              <a:picLocks noChangeAspect="1" noChangeArrowheads="1"/>
            </p:cNvPicPr>
            <p:nvPr/>
          </p:nvPicPr>
          <p:blipFill>
            <a:blip r:embed="rId3" cstate="print"/>
            <a:srcRect l="11520" r="13440"/>
            <a:stretch>
              <a:fillRect/>
            </a:stretch>
          </p:blipFill>
          <p:spPr bwMode="auto">
            <a:xfrm>
              <a:off x="2765628" y="4050268"/>
              <a:ext cx="1715472" cy="2286000"/>
            </a:xfrm>
            <a:prstGeom prst="rect">
              <a:avLst/>
            </a:prstGeom>
            <a:noFill/>
            <a:ln w="9525">
              <a:noFill/>
              <a:miter lim="800000"/>
              <a:headEnd/>
              <a:tailEnd/>
            </a:ln>
          </p:spPr>
        </p:pic>
        <p:sp>
          <p:nvSpPr>
            <p:cNvPr id="84" name="TextBox 83"/>
            <p:cNvSpPr txBox="1"/>
            <p:nvPr/>
          </p:nvSpPr>
          <p:spPr>
            <a:xfrm>
              <a:off x="2841828" y="6336268"/>
              <a:ext cx="1544077" cy="369332"/>
            </a:xfrm>
            <a:prstGeom prst="rect">
              <a:avLst/>
            </a:prstGeom>
            <a:noFill/>
          </p:spPr>
          <p:txBody>
            <a:bodyPr wrap="none" rtlCol="0">
              <a:spAutoFit/>
            </a:bodyPr>
            <a:lstStyle/>
            <a:p>
              <a:r>
                <a:rPr lang="en-US" b="1" dirty="0" smtClean="0">
                  <a:solidFill>
                    <a:schemeClr val="bg1">
                      <a:lumMod val="50000"/>
                    </a:schemeClr>
                  </a:solidFill>
                </a:rPr>
                <a:t>August 2011</a:t>
              </a:r>
              <a:endParaRPr lang="en-US" b="1" dirty="0">
                <a:solidFill>
                  <a:schemeClr val="bg1">
                    <a:lumMod val="50000"/>
                  </a:schemeClr>
                </a:solidFill>
              </a:endParaRPr>
            </a:p>
          </p:txBody>
        </p:sp>
      </p:grpSp>
      <p:sp>
        <p:nvSpPr>
          <p:cNvPr id="80" name="Rectangle 79"/>
          <p:cNvSpPr/>
          <p:nvPr/>
        </p:nvSpPr>
        <p:spPr>
          <a:xfrm>
            <a:off x="5929159" y="3757375"/>
            <a:ext cx="3062441" cy="338554"/>
          </a:xfrm>
          <a:prstGeom prst="rect">
            <a:avLst/>
          </a:prstGeom>
        </p:spPr>
        <p:txBody>
          <a:bodyPr wrap="none">
            <a:spAutoFit/>
          </a:bodyPr>
          <a:lstStyle/>
          <a:p>
            <a:r>
              <a:rPr lang="en-US" sz="1600" i="1" dirty="0"/>
              <a:t>Advanced Topics: Interpretation</a:t>
            </a:r>
          </a:p>
        </p:txBody>
      </p:sp>
      <p:grpSp>
        <p:nvGrpSpPr>
          <p:cNvPr id="4" name="Group 3"/>
          <p:cNvGrpSpPr/>
          <p:nvPr/>
        </p:nvGrpSpPr>
        <p:grpSpPr>
          <a:xfrm>
            <a:off x="6705600" y="4134564"/>
            <a:ext cx="1676399" cy="2647236"/>
            <a:chOff x="6584255" y="4058364"/>
            <a:chExt cx="1676399" cy="2647236"/>
          </a:xfrm>
        </p:grpSpPr>
        <p:pic>
          <p:nvPicPr>
            <p:cNvPr id="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255" y="4058364"/>
              <a:ext cx="16763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TextBox 84"/>
            <p:cNvSpPr txBox="1"/>
            <p:nvPr/>
          </p:nvSpPr>
          <p:spPr>
            <a:xfrm>
              <a:off x="6917908" y="6336268"/>
              <a:ext cx="1159292" cy="369332"/>
            </a:xfrm>
            <a:prstGeom prst="rect">
              <a:avLst/>
            </a:prstGeom>
            <a:noFill/>
          </p:spPr>
          <p:txBody>
            <a:bodyPr wrap="none" rtlCol="0">
              <a:spAutoFit/>
            </a:bodyPr>
            <a:lstStyle/>
            <a:p>
              <a:r>
                <a:rPr lang="en-US" b="1" dirty="0" smtClean="0">
                  <a:solidFill>
                    <a:schemeClr val="bg1">
                      <a:lumMod val="50000"/>
                    </a:schemeClr>
                  </a:solidFill>
                </a:rPr>
                <a:t>Fall 2014</a:t>
              </a:r>
              <a:endParaRPr lang="en-US" b="1" dirty="0">
                <a:solidFill>
                  <a:schemeClr val="bg1">
                    <a:lumMod val="50000"/>
                  </a:schemeClr>
                </a:solidFill>
              </a:endParaRPr>
            </a:p>
          </p:txBody>
        </p:sp>
      </p:grpSp>
    </p:spTree>
    <p:extLst>
      <p:ext uri="{BB962C8B-B14F-4D97-AF65-F5344CB8AC3E}">
        <p14:creationId xmlns:p14="http://schemas.microsoft.com/office/powerpoint/2010/main" val="3194468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8113217"/>
              </p:ext>
            </p:extLst>
          </p:nvPr>
        </p:nvGraphicFramePr>
        <p:xfrm>
          <a:off x="161550" y="1152154"/>
          <a:ext cx="8752575" cy="3921161"/>
        </p:xfrm>
        <a:graphic>
          <a:graphicData uri="http://schemas.openxmlformats.org/drawingml/2006/table">
            <a:tbl>
              <a:tblPr/>
              <a:tblGrid>
                <a:gridCol w="715964"/>
                <a:gridCol w="887716"/>
                <a:gridCol w="215970"/>
                <a:gridCol w="164761"/>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gridCol w="260314"/>
              </a:tblGrid>
              <a:tr h="207469">
                <a:tc>
                  <a:txBody>
                    <a:bodyPr/>
                    <a:lstStyle/>
                    <a:p>
                      <a:pPr algn="l" fontAlgn="b"/>
                      <a:r>
                        <a:rPr lang="en-US" sz="1000" b="0" i="0" u="none" strike="noStrike" dirty="0">
                          <a:solidFill>
                            <a:srgbClr val="000000"/>
                          </a:solidFill>
                          <a:latin typeface="Arial"/>
                        </a:rPr>
                        <a:t>Promega</a:t>
                      </a:r>
                    </a:p>
                  </a:txBody>
                  <a:tcPr marL="4646" marR="4646" marT="4646" marB="0" anchor="b">
                    <a:lnL>
                      <a:noFill/>
                    </a:lnL>
                    <a:lnR>
                      <a:noFill/>
                    </a:lnR>
                    <a:lnT>
                      <a:noFill/>
                    </a:lnT>
                    <a:lnB>
                      <a:noFill/>
                    </a:lnB>
                  </a:tcPr>
                </a:tc>
                <a:tc>
                  <a:txBody>
                    <a:bodyPr/>
                    <a:lstStyle/>
                    <a:p>
                      <a:pPr algn="l" fontAlgn="b"/>
                      <a:r>
                        <a:rPr lang="en-US" sz="1200" b="0" i="0" u="none" strike="noStrike">
                          <a:solidFill>
                            <a:srgbClr val="000000"/>
                          </a:solidFill>
                          <a:latin typeface="Arial"/>
                        </a:rPr>
                        <a:t>PP16</a:t>
                      </a:r>
                    </a:p>
                  </a:txBody>
                  <a:tcPr marL="4646" marR="4646" marT="4646" marB="0" anchor="b">
                    <a:lnL>
                      <a:noFill/>
                    </a:lnL>
                    <a:lnR>
                      <a:noFill/>
                    </a:lnR>
                    <a:lnT>
                      <a:noFill/>
                    </a:lnT>
                    <a:lnB>
                      <a:noFill/>
                    </a:lnB>
                  </a:tcPr>
                </a:tc>
                <a:tc>
                  <a:txBody>
                    <a:bodyPr/>
                    <a:lstStyle/>
                    <a:p>
                      <a:pPr algn="l" fontAlgn="b"/>
                      <a:endParaRPr lang="en-US" sz="1050" b="0" i="0" u="none" strike="noStrike" dirty="0">
                        <a:solidFill>
                          <a:srgbClr val="000000"/>
                        </a:solidFill>
                        <a:latin typeface="Arial"/>
                      </a:endParaRPr>
                    </a:p>
                  </a:txBody>
                  <a:tcPr marL="4646" marR="4646" marT="46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1" i="0" u="none" strike="noStrike" dirty="0">
                          <a:solidFill>
                            <a:srgbClr val="FFFFFF"/>
                          </a:solidFill>
                          <a:latin typeface="Arial"/>
                        </a:rPr>
                        <a:t>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dirty="0">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endParaRPr lang="en-US" sz="1050" b="0" i="0" u="none" strike="noStrike" dirty="0">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r>
              <a:tr h="207469">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dirty="0">
                        <a:solidFill>
                          <a:srgbClr val="000000"/>
                        </a:solidFill>
                        <a:latin typeface="Arial"/>
                      </a:endParaRPr>
                    </a:p>
                  </a:txBody>
                  <a:tcPr marL="4646" marR="4646" marT="46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a:solidFill>
                            <a:srgbClr val="000000"/>
                          </a:solidFill>
                          <a:latin typeface="Arial"/>
                        </a:rPr>
                        <a:t>Promega</a:t>
                      </a:r>
                    </a:p>
                  </a:txBody>
                  <a:tcPr marL="4646" marR="4646" marT="4646" marB="0" anchor="b">
                    <a:lnL>
                      <a:noFill/>
                    </a:lnL>
                    <a:lnR>
                      <a:noFill/>
                    </a:lnR>
                    <a:lnT>
                      <a:noFill/>
                    </a:lnT>
                    <a:lnB>
                      <a:noFill/>
                    </a:lnB>
                  </a:tcPr>
                </a:tc>
                <a:tc>
                  <a:txBody>
                    <a:bodyPr/>
                    <a:lstStyle/>
                    <a:p>
                      <a:pPr algn="l" fontAlgn="b"/>
                      <a:r>
                        <a:rPr lang="en-US" sz="1200" b="0" i="0" u="none" strike="noStrike">
                          <a:solidFill>
                            <a:srgbClr val="000000"/>
                          </a:solidFill>
                          <a:latin typeface="Arial"/>
                        </a:rPr>
                        <a:t>ESI 17 Pro</a:t>
                      </a:r>
                    </a:p>
                  </a:txBody>
                  <a:tcPr marL="4646" marR="4646" marT="4646" marB="0" anchor="b">
                    <a:lnL>
                      <a:noFill/>
                    </a:lnL>
                    <a:lnR>
                      <a:noFill/>
                    </a:lnR>
                    <a:lnT>
                      <a:noFill/>
                    </a:lnT>
                    <a:lnB>
                      <a:noFill/>
                    </a:lnB>
                  </a:tcPr>
                </a:tc>
                <a:tc>
                  <a:txBody>
                    <a:bodyPr/>
                    <a:lstStyle/>
                    <a:p>
                      <a:pPr algn="ctr" fontAlgn="ctr"/>
                      <a:r>
                        <a:rPr lang="en-US" sz="1050" b="1" i="0" u="none" strike="noStrike">
                          <a:solidFill>
                            <a:srgbClr val="FFFFFF"/>
                          </a:solidFill>
                          <a:latin typeface="Arial"/>
                        </a:rPr>
                        <a:t>7</a:t>
                      </a:r>
                    </a:p>
                  </a:txBody>
                  <a:tcPr marL="4646" marR="4646" marT="4646"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endParaRPr lang="en-US" sz="1050" b="0" i="0" u="none" strike="noStrike">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r>
              <a:tr h="207469">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a:solidFill>
                            <a:srgbClr val="000000"/>
                          </a:solidFill>
                          <a:latin typeface="Arial"/>
                        </a:rPr>
                        <a:t>Promega</a:t>
                      </a:r>
                    </a:p>
                  </a:txBody>
                  <a:tcPr marL="4646" marR="4646" marT="4646" marB="0" anchor="b">
                    <a:lnL>
                      <a:noFill/>
                    </a:lnL>
                    <a:lnR>
                      <a:noFill/>
                    </a:lnR>
                    <a:lnT>
                      <a:noFill/>
                    </a:lnT>
                    <a:lnB>
                      <a:noFill/>
                    </a:lnB>
                  </a:tcPr>
                </a:tc>
                <a:tc>
                  <a:txBody>
                    <a:bodyPr/>
                    <a:lstStyle/>
                    <a:p>
                      <a:pPr algn="l" fontAlgn="b"/>
                      <a:r>
                        <a:rPr lang="en-US" sz="1200" b="0" i="0" u="none" strike="noStrike">
                          <a:solidFill>
                            <a:srgbClr val="000000"/>
                          </a:solidFill>
                          <a:latin typeface="Arial"/>
                        </a:rPr>
                        <a:t>ESX 16/17</a:t>
                      </a:r>
                    </a:p>
                  </a:txBody>
                  <a:tcPr marL="4646" marR="4646" marT="4646" marB="0" anchor="b">
                    <a:lnL>
                      <a:noFill/>
                    </a:lnL>
                    <a:lnR>
                      <a:noFill/>
                    </a:lnR>
                    <a:lnT>
                      <a:noFill/>
                    </a:lnT>
                    <a:lnB>
                      <a:noFill/>
                    </a:lnB>
                  </a:tcPr>
                </a:tc>
                <a:tc>
                  <a:txBody>
                    <a:bodyPr/>
                    <a:lstStyle/>
                    <a:p>
                      <a:pPr algn="ctr" fontAlgn="ctr"/>
                      <a:r>
                        <a:rPr lang="en-US" sz="1050" b="1" i="0" u="none" strike="noStrike">
                          <a:solidFill>
                            <a:srgbClr val="FFFFFF"/>
                          </a:solidFill>
                          <a:latin typeface="Arial"/>
                        </a:rPr>
                        <a:t>7</a:t>
                      </a:r>
                    </a:p>
                  </a:txBody>
                  <a:tcPr marL="4646" marR="4646" marT="4646"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endParaRPr lang="en-US" sz="1050" b="0" i="0" u="none" strike="noStrike">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r>
              <a:tr h="207469">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a:solidFill>
                            <a:srgbClr val="000000"/>
                          </a:solidFill>
                          <a:latin typeface="Arial"/>
                        </a:rPr>
                        <a:t>Promega</a:t>
                      </a:r>
                    </a:p>
                  </a:txBody>
                  <a:tcPr marL="4646" marR="4646" marT="4646" marB="0" anchor="b">
                    <a:lnL>
                      <a:noFill/>
                    </a:lnL>
                    <a:lnR>
                      <a:noFill/>
                    </a:lnR>
                    <a:lnT>
                      <a:noFill/>
                    </a:lnT>
                    <a:lnB>
                      <a:noFill/>
                    </a:lnB>
                  </a:tcPr>
                </a:tc>
                <a:tc>
                  <a:txBody>
                    <a:bodyPr/>
                    <a:lstStyle/>
                    <a:p>
                      <a:pPr algn="l" fontAlgn="b"/>
                      <a:r>
                        <a:rPr lang="en-US" sz="1200" b="0" i="0" u="none" strike="noStrike">
                          <a:solidFill>
                            <a:srgbClr val="000000"/>
                          </a:solidFill>
                          <a:latin typeface="Arial"/>
                        </a:rPr>
                        <a:t>Fusion</a:t>
                      </a:r>
                    </a:p>
                  </a:txBody>
                  <a:tcPr marL="4646" marR="4646" marT="4646" marB="0" anchor="b">
                    <a:lnL>
                      <a:noFill/>
                    </a:lnL>
                    <a:lnR>
                      <a:noFill/>
                    </a:lnR>
                    <a:lnT>
                      <a:noFill/>
                    </a:lnT>
                    <a:lnB>
                      <a:noFill/>
                    </a:lnB>
                  </a:tcPr>
                </a:tc>
                <a:tc>
                  <a:txBody>
                    <a:bodyPr/>
                    <a:lstStyle/>
                    <a:p>
                      <a:pPr algn="ctr" fontAlgn="ctr"/>
                      <a:r>
                        <a:rPr lang="en-US" sz="1050" b="1" i="0" u="none" strike="noStrike">
                          <a:solidFill>
                            <a:srgbClr val="FFFFFF"/>
                          </a:solidFill>
                          <a:latin typeface="Arial"/>
                        </a:rPr>
                        <a:t>7</a:t>
                      </a:r>
                    </a:p>
                  </a:txBody>
                  <a:tcPr marL="4646" marR="4646" marT="4646"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endParaRPr lang="en-US" sz="1050" b="0" i="0" u="none" strike="noStrike">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r>
              <a:tr h="197094">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smtClean="0">
                          <a:solidFill>
                            <a:srgbClr val="000000"/>
                          </a:solidFill>
                          <a:latin typeface="Arial"/>
                        </a:rPr>
                        <a:t>Life Tech</a:t>
                      </a:r>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r>
                        <a:rPr lang="en-US" sz="1200" b="0" i="0" u="none" strike="noStrike" dirty="0">
                          <a:solidFill>
                            <a:srgbClr val="000000"/>
                          </a:solidFill>
                          <a:latin typeface="Arial"/>
                        </a:rPr>
                        <a:t>Profiler Plus</a:t>
                      </a: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1" i="0" u="none" strike="noStrike">
                          <a:solidFill>
                            <a:srgbClr val="FFFFFF"/>
                          </a:solidFill>
                          <a:latin typeface="Arial"/>
                        </a:rPr>
                        <a:t>9</a:t>
                      </a:r>
                    </a:p>
                  </a:txBody>
                  <a:tcPr marL="4646" marR="4646" marT="46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14.2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endParaRPr lang="en-US" sz="1050" b="0" i="0" u="none" strike="noStrike">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smtClean="0">
                          <a:solidFill>
                            <a:srgbClr val="000000"/>
                          </a:solidFill>
                          <a:latin typeface="Arial"/>
                        </a:rPr>
                        <a:t>Life Tech</a:t>
                      </a:r>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r>
                        <a:rPr lang="en-US" sz="1200" b="0" i="0" u="none" strike="noStrike" dirty="0">
                          <a:solidFill>
                            <a:srgbClr val="000000"/>
                          </a:solidFill>
                          <a:latin typeface="Arial"/>
                        </a:rPr>
                        <a:t>Identifiler</a:t>
                      </a:r>
                    </a:p>
                  </a:txBody>
                  <a:tcPr marL="4646" marR="4646" marT="4646" marB="0" anchor="b">
                    <a:lnL>
                      <a:noFill/>
                    </a:lnL>
                    <a:lnR>
                      <a:noFill/>
                    </a:lnR>
                    <a:lnT>
                      <a:noFill/>
                    </a:lnT>
                    <a:lnB>
                      <a:noFill/>
                    </a:lnB>
                  </a:tcPr>
                </a:tc>
                <a:tc>
                  <a:txBody>
                    <a:bodyPr/>
                    <a:lstStyle/>
                    <a:p>
                      <a:pPr algn="ctr" fontAlgn="ctr"/>
                      <a:r>
                        <a:rPr lang="en-US" sz="1050" b="1" i="0" u="none" strike="noStrike">
                          <a:solidFill>
                            <a:srgbClr val="FFFFFF"/>
                          </a:solidFill>
                          <a:latin typeface="Arial"/>
                        </a:rPr>
                        <a:t>7</a:t>
                      </a:r>
                    </a:p>
                  </a:txBody>
                  <a:tcPr marL="4646" marR="4646" marT="4646"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14.2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1050" b="0" i="0" u="none" strike="noStrike">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r>
              <a:tr h="207469">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smtClean="0">
                          <a:solidFill>
                            <a:srgbClr val="000000"/>
                          </a:solidFill>
                          <a:latin typeface="Arial"/>
                        </a:rPr>
                        <a:t>Life Tech</a:t>
                      </a:r>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r>
                        <a:rPr lang="en-US" sz="1200" b="0" i="0" u="none" strike="noStrike" dirty="0">
                          <a:solidFill>
                            <a:srgbClr val="000000"/>
                          </a:solidFill>
                          <a:latin typeface="Arial"/>
                        </a:rPr>
                        <a:t>MiniFiler</a:t>
                      </a:r>
                    </a:p>
                  </a:txBody>
                  <a:tcPr marL="4646" marR="4646" marT="4646" marB="0" anchor="b">
                    <a:lnL>
                      <a:noFill/>
                    </a:lnL>
                    <a:lnR>
                      <a:noFill/>
                    </a:lnR>
                    <a:lnT>
                      <a:noFill/>
                    </a:lnT>
                    <a:lnB>
                      <a:noFill/>
                    </a:lnB>
                  </a:tcPr>
                </a:tc>
                <a:tc>
                  <a:txBody>
                    <a:bodyPr/>
                    <a:lstStyle/>
                    <a:p>
                      <a:pPr algn="ctr" fontAlgn="ctr"/>
                      <a:r>
                        <a:rPr lang="en-US" sz="1050" b="1" i="0" u="none" strike="noStrike">
                          <a:solidFill>
                            <a:srgbClr val="FFFFFF"/>
                          </a:solidFill>
                          <a:latin typeface="Arial"/>
                        </a:rPr>
                        <a:t>7</a:t>
                      </a:r>
                    </a:p>
                  </a:txBody>
                  <a:tcPr marL="4646" marR="4646" marT="4646"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14.2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1050" b="0" i="0" u="none" strike="noStrike">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r>
              <a:tr h="207469">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smtClean="0">
                          <a:solidFill>
                            <a:srgbClr val="000000"/>
                          </a:solidFill>
                          <a:latin typeface="Arial"/>
                        </a:rPr>
                        <a:t>Life Tech</a:t>
                      </a:r>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r>
                        <a:rPr lang="en-US" sz="1200" b="0" i="0" u="none" strike="noStrike" dirty="0">
                          <a:solidFill>
                            <a:srgbClr val="000000"/>
                          </a:solidFill>
                          <a:latin typeface="Arial"/>
                        </a:rPr>
                        <a:t>GlobalFiler</a:t>
                      </a:r>
                    </a:p>
                  </a:txBody>
                  <a:tcPr marL="4646" marR="4646" marT="4646" marB="0" anchor="b">
                    <a:lnL>
                      <a:noFill/>
                    </a:lnL>
                    <a:lnR>
                      <a:noFill/>
                    </a:lnR>
                    <a:lnT>
                      <a:noFill/>
                    </a:lnT>
                    <a:lnB>
                      <a:noFill/>
                    </a:lnB>
                  </a:tcPr>
                </a:tc>
                <a:tc>
                  <a:txBody>
                    <a:bodyPr/>
                    <a:lstStyle/>
                    <a:p>
                      <a:pPr algn="ctr" fontAlgn="ctr"/>
                      <a:r>
                        <a:rPr lang="en-US" sz="1050" b="1" i="0" u="none" strike="noStrike">
                          <a:solidFill>
                            <a:srgbClr val="FFFFFF"/>
                          </a:solidFill>
                          <a:latin typeface="Arial"/>
                        </a:rPr>
                        <a:t>7</a:t>
                      </a:r>
                    </a:p>
                  </a:txBody>
                  <a:tcPr marL="4646" marR="4646" marT="4646"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13.2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14.2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endParaRPr lang="en-US" sz="1050" b="0" i="0" u="none" strike="noStrike">
                        <a:solidFill>
                          <a:srgbClr val="000000"/>
                        </a:solidFill>
                        <a:latin typeface="Arial"/>
                      </a:endParaRPr>
                    </a:p>
                  </a:txBody>
                  <a:tcPr marL="4646" marR="4646" marT="4646" marB="0" anchor="b">
                    <a:lnL w="12700" cap="flat" cmpd="sng" algn="ctr">
                      <a:solidFill>
                        <a:srgbClr val="000000"/>
                      </a:solidFill>
                      <a:prstDash val="solid"/>
                      <a:round/>
                      <a:headEnd type="none" w="med" len="med"/>
                      <a:tailEnd type="none" w="med" len="med"/>
                    </a:lnL>
                    <a:lnR>
                      <a:noFill/>
                    </a:lnR>
                    <a:lnT>
                      <a:noFill/>
                    </a:lnT>
                    <a:lnB>
                      <a:noFill/>
                    </a:lnB>
                  </a:tcPr>
                </a:tc>
              </a:tr>
              <a:tr h="197094">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r>
              <a:tr h="207469">
                <a:tc>
                  <a:txBody>
                    <a:bodyPr/>
                    <a:lstStyle/>
                    <a:p>
                      <a:pPr algn="l" fontAlgn="b"/>
                      <a:r>
                        <a:rPr lang="en-US" sz="1000" b="0" i="0" u="none" strike="noStrike" dirty="0">
                          <a:solidFill>
                            <a:srgbClr val="000000"/>
                          </a:solidFill>
                          <a:latin typeface="Arial"/>
                        </a:rPr>
                        <a:t>Qiagen</a:t>
                      </a:r>
                    </a:p>
                  </a:txBody>
                  <a:tcPr marL="4646" marR="4646" marT="4646" marB="0" anchor="b">
                    <a:lnL>
                      <a:noFill/>
                    </a:lnL>
                    <a:lnR>
                      <a:noFill/>
                    </a:lnR>
                    <a:lnT>
                      <a:noFill/>
                    </a:lnT>
                    <a:lnB>
                      <a:noFill/>
                    </a:lnB>
                  </a:tcPr>
                </a:tc>
                <a:tc>
                  <a:txBody>
                    <a:bodyPr/>
                    <a:lstStyle/>
                    <a:p>
                      <a:pPr algn="l" fontAlgn="b"/>
                      <a:r>
                        <a:rPr lang="en-US" sz="1200" b="0" i="0" u="none" strike="noStrike" dirty="0">
                          <a:solidFill>
                            <a:srgbClr val="000000"/>
                          </a:solidFill>
                          <a:latin typeface="Arial"/>
                        </a:rPr>
                        <a:t>IDplex</a:t>
                      </a: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1" i="0" u="none" strike="noStrike">
                          <a:solidFill>
                            <a:srgbClr val="FFFFFF"/>
                          </a:solidFill>
                          <a:latin typeface="Arial"/>
                        </a:rPr>
                        <a:t>8</a:t>
                      </a:r>
                    </a:p>
                  </a:txBody>
                  <a:tcPr marL="4646" marR="4646" marT="46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FFFFFF"/>
                          </a:solidFill>
                          <a:latin typeface="Arial"/>
                        </a:rPr>
                        <a:t>17.2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dirty="0">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18.2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21.2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28</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7469">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200" b="0" i="0" u="none" strike="noStrike" dirty="0">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69">
                <a:tc>
                  <a:txBody>
                    <a:bodyPr/>
                    <a:lstStyle/>
                    <a:p>
                      <a:pPr algn="l" fontAlgn="b"/>
                      <a:r>
                        <a:rPr lang="en-US" sz="1000" b="0" i="0" u="none" strike="noStrike" dirty="0">
                          <a:solidFill>
                            <a:srgbClr val="000000"/>
                          </a:solidFill>
                          <a:latin typeface="Arial"/>
                        </a:rPr>
                        <a:t>Qiagen</a:t>
                      </a:r>
                    </a:p>
                  </a:txBody>
                  <a:tcPr marL="4646" marR="4646" marT="4646" marB="0" anchor="b">
                    <a:lnL>
                      <a:noFill/>
                    </a:lnL>
                    <a:lnR>
                      <a:noFill/>
                    </a:lnR>
                    <a:lnT>
                      <a:noFill/>
                    </a:lnT>
                    <a:lnB>
                      <a:noFill/>
                    </a:lnB>
                  </a:tcPr>
                </a:tc>
                <a:tc>
                  <a:txBody>
                    <a:bodyPr/>
                    <a:lstStyle/>
                    <a:p>
                      <a:pPr algn="l" fontAlgn="b"/>
                      <a:r>
                        <a:rPr lang="en-US" sz="1200" b="0" i="0" u="none" strike="noStrike" dirty="0">
                          <a:solidFill>
                            <a:srgbClr val="000000"/>
                          </a:solidFill>
                          <a:latin typeface="Arial"/>
                        </a:rPr>
                        <a:t>ESSplex</a:t>
                      </a:r>
                    </a:p>
                  </a:txBody>
                  <a:tcPr marL="4646" marR="4646" marT="4646"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4646" marR="4646" marT="464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1" i="0" u="none" strike="noStrike">
                          <a:solidFill>
                            <a:srgbClr val="FFFFFF"/>
                          </a:solidFill>
                          <a:latin typeface="Arial"/>
                        </a:rPr>
                        <a:t>8</a:t>
                      </a:r>
                    </a:p>
                  </a:txBody>
                  <a:tcPr marL="4646" marR="4646" marT="46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10.2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 </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FFFFFF"/>
                          </a:solidFill>
                          <a:latin typeface="Arial"/>
                        </a:rPr>
                        <a:t>15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17.2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dirty="0">
                          <a:solidFill>
                            <a:srgbClr val="FFFFFF"/>
                          </a:solidFill>
                          <a:latin typeface="Arial"/>
                        </a:rPr>
                        <a:t>18</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18.2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19</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20</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21</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FFFFFF"/>
                          </a:solidFill>
                          <a:latin typeface="Arial"/>
                        </a:rPr>
                        <a:t>21.2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22</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23</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24</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25</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26</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a:solidFill>
                            <a:srgbClr val="FFFFFF"/>
                          </a:solidFill>
                          <a:latin typeface="Arial"/>
                        </a:rPr>
                        <a:t>27</a:t>
                      </a:r>
                    </a:p>
                  </a:txBody>
                  <a:tcPr marL="4646" marR="4646"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50" b="1" i="0" u="none" strike="noStrike" dirty="0">
                          <a:solidFill>
                            <a:srgbClr val="FFFFFF"/>
                          </a:solidFill>
                          <a:latin typeface="Arial"/>
                        </a:rPr>
                        <a:t>28</a:t>
                      </a:r>
                    </a:p>
                  </a:txBody>
                  <a:tcPr marL="4646" marR="4646" marT="46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3717890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1143000"/>
          </a:xfrm>
        </p:spPr>
        <p:txBody>
          <a:bodyPr/>
          <a:lstStyle/>
          <a:p>
            <a:r>
              <a:rPr lang="en-US" dirty="0" smtClean="0"/>
              <a:t>SE33 Differences Between STR Kits</a:t>
            </a:r>
            <a:endParaRPr lang="en-US" dirty="0"/>
          </a:p>
        </p:txBody>
      </p:sp>
      <p:sp>
        <p:nvSpPr>
          <p:cNvPr id="12" name="TextBox 11"/>
          <p:cNvSpPr txBox="1"/>
          <p:nvPr/>
        </p:nvSpPr>
        <p:spPr>
          <a:xfrm>
            <a:off x="-2667000" y="399451"/>
            <a:ext cx="2514471" cy="369332"/>
          </a:xfrm>
          <a:prstGeom prst="rect">
            <a:avLst/>
          </a:prstGeom>
          <a:noFill/>
        </p:spPr>
        <p:txBody>
          <a:bodyPr wrap="none" rtlCol="0">
            <a:spAutoFit/>
          </a:bodyPr>
          <a:lstStyle/>
          <a:p>
            <a:r>
              <a:rPr lang="en-US" dirty="0" smtClean="0">
                <a:solidFill>
                  <a:schemeClr val="bg1">
                    <a:lumMod val="75000"/>
                  </a:schemeClr>
                </a:solidFill>
              </a:rPr>
              <a:t>NIST sample PT83864</a:t>
            </a:r>
            <a:endParaRPr lang="en-US" dirty="0">
              <a:solidFill>
                <a:schemeClr val="bg1">
                  <a:lumMod val="75000"/>
                </a:schemeClr>
              </a:solidFill>
            </a:endParaRPr>
          </a:p>
        </p:txBody>
      </p:sp>
      <p:grpSp>
        <p:nvGrpSpPr>
          <p:cNvPr id="14" name="Group 13"/>
          <p:cNvGrpSpPr/>
          <p:nvPr/>
        </p:nvGrpSpPr>
        <p:grpSpPr>
          <a:xfrm>
            <a:off x="256162" y="762000"/>
            <a:ext cx="8336404" cy="5643265"/>
            <a:chOff x="41588" y="1143000"/>
            <a:chExt cx="8336404" cy="5643265"/>
          </a:xfrm>
        </p:grpSpPr>
        <p:pic>
          <p:nvPicPr>
            <p:cNvPr id="2" name="Picture 11"/>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Lst>
            </a:blip>
            <a:srcRect l="45309" t="3726" r="45309" b="67072"/>
            <a:stretch>
              <a:fillRect/>
            </a:stretch>
          </p:blipFill>
          <p:spPr bwMode="auto">
            <a:xfrm>
              <a:off x="1271889" y="1958193"/>
              <a:ext cx="1699911" cy="4594496"/>
            </a:xfrm>
            <a:prstGeom prst="rect">
              <a:avLst/>
            </a:prstGeom>
            <a:noFill/>
          </p:spPr>
        </p:pic>
        <p:pic>
          <p:nvPicPr>
            <p:cNvPr id="3" name="Picture 11"/>
            <p:cNvPicPr>
              <a:picLocks noChangeAspect="1" noChangeArrowheads="1"/>
            </p:cNvPicPr>
            <p:nvPr/>
          </p:nvPicPr>
          <p:blipFill>
            <a:blip r:embed="rId6" cstate="print">
              <a:extLst>
                <a:ext uri="{BEBA8EAE-BF5A-486C-A8C5-ECC9F3942E4B}">
                  <a14:imgProps xmlns:a14="http://schemas.microsoft.com/office/drawing/2010/main">
                    <a14:imgLayer r:embed="rId5">
                      <a14:imgEffect>
                        <a14:brightnessContrast bright="20000"/>
                      </a14:imgEffect>
                    </a14:imgLayer>
                  </a14:imgProps>
                </a:ext>
              </a:extLst>
            </a:blip>
            <a:srcRect l="18339" t="37262" r="71200" b="33536"/>
            <a:stretch>
              <a:fillRect/>
            </a:stretch>
          </p:blipFill>
          <p:spPr bwMode="auto">
            <a:xfrm>
              <a:off x="3819633" y="1957940"/>
              <a:ext cx="1895367" cy="4594732"/>
            </a:xfrm>
            <a:prstGeom prst="rect">
              <a:avLst/>
            </a:prstGeom>
            <a:noFill/>
          </p:spPr>
        </p:pic>
        <p:pic>
          <p:nvPicPr>
            <p:cNvPr id="4" name="Picture 11"/>
            <p:cNvPicPr>
              <a:picLocks noChangeAspect="1" noChangeArrowheads="1"/>
            </p:cNvPicPr>
            <p:nvPr/>
          </p:nvPicPr>
          <p:blipFill>
            <a:blip r:embed="rId6" cstate="print">
              <a:extLst>
                <a:ext uri="{BEBA8EAE-BF5A-486C-A8C5-ECC9F3942E4B}">
                  <a14:imgProps xmlns:a14="http://schemas.microsoft.com/office/drawing/2010/main">
                    <a14:imgLayer r:embed="rId5">
                      <a14:imgEffect>
                        <a14:brightnessContrast bright="20000"/>
                      </a14:imgEffect>
                    </a14:imgLayer>
                  </a14:imgProps>
                </a:ext>
              </a:extLst>
            </a:blip>
            <a:srcRect l="43151" t="70798" r="46388"/>
            <a:stretch>
              <a:fillRect/>
            </a:stretch>
          </p:blipFill>
          <p:spPr bwMode="auto">
            <a:xfrm>
              <a:off x="6443999" y="1957804"/>
              <a:ext cx="1894974" cy="4594653"/>
            </a:xfrm>
            <a:prstGeom prst="rect">
              <a:avLst/>
            </a:prstGeom>
            <a:noFill/>
          </p:spPr>
        </p:pic>
        <p:sp>
          <p:nvSpPr>
            <p:cNvPr id="6" name="Text Box 3"/>
            <p:cNvSpPr txBox="1">
              <a:spLocks noChangeArrowheads="1"/>
            </p:cNvSpPr>
            <p:nvPr/>
          </p:nvSpPr>
          <p:spPr bwMode="auto">
            <a:xfrm>
              <a:off x="6449259" y="1143000"/>
              <a:ext cx="1928733" cy="738664"/>
            </a:xfrm>
            <a:prstGeom prst="rect">
              <a:avLst/>
            </a:prstGeom>
            <a:noFill/>
            <a:ln w="9525">
              <a:noFill/>
              <a:miter lim="800000"/>
              <a:headEnd/>
              <a:tailEnd/>
            </a:ln>
          </p:spPr>
          <p:txBody>
            <a:bodyPr wrap="none">
              <a:spAutoFit/>
            </a:bodyPr>
            <a:lstStyle/>
            <a:p>
              <a:pPr algn="ctr"/>
              <a:r>
                <a:rPr lang="en-US" sz="2400" b="1" dirty="0"/>
                <a:t>NGM </a:t>
              </a:r>
              <a:r>
                <a:rPr lang="en-US" sz="2400" b="1" dirty="0" smtClean="0"/>
                <a:t>SElect</a:t>
              </a:r>
              <a:endParaRPr lang="en-US" sz="2400" b="1" dirty="0"/>
            </a:p>
            <a:p>
              <a:pPr algn="ctr"/>
              <a:r>
                <a:rPr lang="en-US" dirty="0"/>
                <a:t>(29 </a:t>
              </a:r>
              <a:r>
                <a:rPr lang="en-US" dirty="0" smtClean="0"/>
                <a:t>cycles)</a:t>
              </a:r>
              <a:endParaRPr lang="en-US" dirty="0"/>
            </a:p>
          </p:txBody>
        </p:sp>
        <p:sp>
          <p:nvSpPr>
            <p:cNvPr id="7" name="Text Box 4"/>
            <p:cNvSpPr txBox="1">
              <a:spLocks noChangeArrowheads="1"/>
            </p:cNvSpPr>
            <p:nvPr/>
          </p:nvSpPr>
          <p:spPr bwMode="auto">
            <a:xfrm>
              <a:off x="1374054" y="1143000"/>
              <a:ext cx="1597746" cy="738664"/>
            </a:xfrm>
            <a:prstGeom prst="rect">
              <a:avLst/>
            </a:prstGeom>
            <a:noFill/>
            <a:ln w="9525">
              <a:noFill/>
              <a:miter lim="800000"/>
              <a:headEnd/>
              <a:tailEnd/>
            </a:ln>
          </p:spPr>
          <p:txBody>
            <a:bodyPr wrap="none">
              <a:spAutoFit/>
            </a:bodyPr>
            <a:lstStyle/>
            <a:p>
              <a:pPr algn="ctr"/>
              <a:r>
                <a:rPr lang="en-US" sz="2400" b="1" dirty="0"/>
                <a:t>PP ESI 17</a:t>
              </a:r>
            </a:p>
            <a:p>
              <a:pPr algn="ctr"/>
              <a:r>
                <a:rPr lang="en-US" dirty="0"/>
                <a:t>(30 </a:t>
              </a:r>
              <a:r>
                <a:rPr lang="en-US" dirty="0" smtClean="0"/>
                <a:t>cycles)</a:t>
              </a:r>
              <a:endParaRPr lang="en-US" dirty="0"/>
            </a:p>
          </p:txBody>
        </p:sp>
        <p:sp>
          <p:nvSpPr>
            <p:cNvPr id="8" name="Text Box 10"/>
            <p:cNvSpPr txBox="1">
              <a:spLocks noChangeArrowheads="1"/>
            </p:cNvSpPr>
            <p:nvPr/>
          </p:nvSpPr>
          <p:spPr bwMode="auto">
            <a:xfrm>
              <a:off x="1371600" y="6324600"/>
              <a:ext cx="1725152" cy="461665"/>
            </a:xfrm>
            <a:prstGeom prst="rect">
              <a:avLst/>
            </a:prstGeom>
            <a:noFill/>
            <a:ln w="9525">
              <a:noFill/>
              <a:miter lim="800000"/>
              <a:headEnd/>
              <a:tailEnd/>
            </a:ln>
          </p:spPr>
          <p:txBody>
            <a:bodyPr wrap="none">
              <a:spAutoFit/>
            </a:bodyPr>
            <a:lstStyle/>
            <a:p>
              <a:r>
                <a:rPr lang="en-US" sz="2400" b="1" dirty="0">
                  <a:solidFill>
                    <a:srgbClr val="0000FF"/>
                  </a:solidFill>
                </a:rPr>
                <a:t>(“16.3”,18)</a:t>
              </a:r>
            </a:p>
          </p:txBody>
        </p:sp>
        <p:sp>
          <p:nvSpPr>
            <p:cNvPr id="9" name="Text Box 11"/>
            <p:cNvSpPr txBox="1">
              <a:spLocks noChangeArrowheads="1"/>
            </p:cNvSpPr>
            <p:nvPr/>
          </p:nvSpPr>
          <p:spPr bwMode="auto">
            <a:xfrm>
              <a:off x="6902450" y="6324600"/>
              <a:ext cx="1417376" cy="461665"/>
            </a:xfrm>
            <a:prstGeom prst="rect">
              <a:avLst/>
            </a:prstGeom>
            <a:noFill/>
            <a:ln w="9525">
              <a:noFill/>
              <a:miter lim="800000"/>
              <a:headEnd/>
              <a:tailEnd/>
            </a:ln>
          </p:spPr>
          <p:txBody>
            <a:bodyPr wrap="none">
              <a:spAutoFit/>
            </a:bodyPr>
            <a:lstStyle/>
            <a:p>
              <a:r>
                <a:rPr lang="en-US" sz="2400" b="1" dirty="0">
                  <a:solidFill>
                    <a:srgbClr val="0000FF"/>
                  </a:solidFill>
                </a:rPr>
                <a:t>(16.2,18)</a:t>
              </a:r>
            </a:p>
          </p:txBody>
        </p:sp>
        <p:sp>
          <p:nvSpPr>
            <p:cNvPr id="10" name="Text Box 18"/>
            <p:cNvSpPr txBox="1">
              <a:spLocks noChangeArrowheads="1"/>
            </p:cNvSpPr>
            <p:nvPr/>
          </p:nvSpPr>
          <p:spPr bwMode="auto">
            <a:xfrm>
              <a:off x="3920829" y="1143000"/>
              <a:ext cx="1717971" cy="738664"/>
            </a:xfrm>
            <a:prstGeom prst="rect">
              <a:avLst/>
            </a:prstGeom>
            <a:noFill/>
            <a:ln w="9525">
              <a:noFill/>
              <a:miter lim="800000"/>
              <a:headEnd/>
              <a:tailEnd/>
            </a:ln>
          </p:spPr>
          <p:txBody>
            <a:bodyPr wrap="none">
              <a:spAutoFit/>
            </a:bodyPr>
            <a:lstStyle/>
            <a:p>
              <a:pPr algn="ctr"/>
              <a:r>
                <a:rPr lang="en-US" sz="2400" b="1" dirty="0"/>
                <a:t>PP ESX 17</a:t>
              </a:r>
            </a:p>
            <a:p>
              <a:pPr algn="ctr"/>
              <a:r>
                <a:rPr lang="en-US" dirty="0"/>
                <a:t>(30 </a:t>
              </a:r>
              <a:r>
                <a:rPr lang="en-US" dirty="0" smtClean="0"/>
                <a:t>cycles)</a:t>
              </a:r>
              <a:endParaRPr lang="en-US" dirty="0"/>
            </a:p>
          </p:txBody>
        </p:sp>
        <p:sp>
          <p:nvSpPr>
            <p:cNvPr id="11" name="Text Box 20"/>
            <p:cNvSpPr txBox="1">
              <a:spLocks noChangeArrowheads="1"/>
            </p:cNvSpPr>
            <p:nvPr/>
          </p:nvSpPr>
          <p:spPr bwMode="auto">
            <a:xfrm>
              <a:off x="4159250" y="6324600"/>
              <a:ext cx="1417376" cy="461665"/>
            </a:xfrm>
            <a:prstGeom prst="rect">
              <a:avLst/>
            </a:prstGeom>
            <a:noFill/>
            <a:ln w="9525">
              <a:noFill/>
              <a:miter lim="800000"/>
              <a:headEnd/>
              <a:tailEnd/>
            </a:ln>
          </p:spPr>
          <p:txBody>
            <a:bodyPr wrap="none">
              <a:spAutoFit/>
            </a:bodyPr>
            <a:lstStyle/>
            <a:p>
              <a:r>
                <a:rPr lang="en-US" sz="2400" b="1" dirty="0">
                  <a:solidFill>
                    <a:srgbClr val="0000FF"/>
                  </a:solidFill>
                </a:rPr>
                <a:t>(16.2,18)</a:t>
              </a:r>
            </a:p>
          </p:txBody>
        </p:sp>
        <p:pic>
          <p:nvPicPr>
            <p:cNvPr id="13" name="Picture 11"/>
            <p:cNvPicPr>
              <a:picLocks noChangeAspect="1" noChangeArrowheads="1"/>
            </p:cNvPicPr>
            <p:nvPr/>
          </p:nvPicPr>
          <p:blipFill>
            <a:blip r:embed="rId7" cstate="print"/>
            <a:srcRect t="70798" r="96012" b="7452"/>
            <a:stretch>
              <a:fillRect/>
            </a:stretch>
          </p:blipFill>
          <p:spPr bwMode="auto">
            <a:xfrm>
              <a:off x="41588" y="1949165"/>
              <a:ext cx="714574" cy="3384835"/>
            </a:xfrm>
            <a:prstGeom prst="rect">
              <a:avLst/>
            </a:prstGeom>
            <a:noFill/>
          </p:spPr>
        </p:pic>
      </p:grpSp>
    </p:spTree>
    <p:custDataLst>
      <p:tags r:id="rId1"/>
    </p:custDataLst>
    <p:extLst>
      <p:ext uri="{BB962C8B-B14F-4D97-AF65-F5344CB8AC3E}">
        <p14:creationId xmlns:p14="http://schemas.microsoft.com/office/powerpoint/2010/main" val="3727743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462419" y="1290935"/>
            <a:ext cx="8300581" cy="4242376"/>
            <a:chOff x="462419" y="1290935"/>
            <a:chExt cx="8300581" cy="4242376"/>
          </a:xfrm>
        </p:grpSpPr>
        <p:sp>
          <p:nvSpPr>
            <p:cNvPr id="6" name="Freeform 5"/>
            <p:cNvSpPr/>
            <p:nvPr/>
          </p:nvSpPr>
          <p:spPr>
            <a:xfrm>
              <a:off x="1560052" y="1762780"/>
              <a:ext cx="3548743" cy="385948"/>
            </a:xfrm>
            <a:custGeom>
              <a:avLst/>
              <a:gdLst>
                <a:gd name="connsiteX0" fmla="*/ 0 w 5391398"/>
                <a:gd name="connsiteY0" fmla="*/ 635330 h 647205"/>
                <a:gd name="connsiteX1" fmla="*/ 1520042 w 5391398"/>
                <a:gd name="connsiteY1" fmla="*/ 635330 h 647205"/>
                <a:gd name="connsiteX2" fmla="*/ 1638795 w 5391398"/>
                <a:gd name="connsiteY2" fmla="*/ 23751 h 647205"/>
                <a:gd name="connsiteX3" fmla="*/ 1721922 w 5391398"/>
                <a:gd name="connsiteY3" fmla="*/ 641267 h 647205"/>
                <a:gd name="connsiteX4" fmla="*/ 3942608 w 5391398"/>
                <a:gd name="connsiteY4" fmla="*/ 641267 h 647205"/>
                <a:gd name="connsiteX5" fmla="*/ 4037611 w 5391398"/>
                <a:gd name="connsiteY5" fmla="*/ 0 h 647205"/>
                <a:gd name="connsiteX6" fmla="*/ 4120738 w 5391398"/>
                <a:gd name="connsiteY6" fmla="*/ 647205 h 647205"/>
                <a:gd name="connsiteX7" fmla="*/ 5391398 w 5391398"/>
                <a:gd name="connsiteY7" fmla="*/ 635330 h 647205"/>
                <a:gd name="connsiteX0" fmla="*/ 0 w 5391398"/>
                <a:gd name="connsiteY0" fmla="*/ 635330 h 647205"/>
                <a:gd name="connsiteX1" fmla="*/ 1520042 w 5391398"/>
                <a:gd name="connsiteY1" fmla="*/ 635330 h 647205"/>
                <a:gd name="connsiteX2" fmla="*/ 1622602 w 5391398"/>
                <a:gd name="connsiteY2" fmla="*/ 30478 h 647205"/>
                <a:gd name="connsiteX3" fmla="*/ 1721922 w 5391398"/>
                <a:gd name="connsiteY3" fmla="*/ 641267 h 647205"/>
                <a:gd name="connsiteX4" fmla="*/ 3942608 w 5391398"/>
                <a:gd name="connsiteY4" fmla="*/ 641267 h 647205"/>
                <a:gd name="connsiteX5" fmla="*/ 4037611 w 5391398"/>
                <a:gd name="connsiteY5" fmla="*/ 0 h 647205"/>
                <a:gd name="connsiteX6" fmla="*/ 4120738 w 5391398"/>
                <a:gd name="connsiteY6" fmla="*/ 647205 h 647205"/>
                <a:gd name="connsiteX7" fmla="*/ 5391398 w 5391398"/>
                <a:gd name="connsiteY7" fmla="*/ 635330 h 647205"/>
                <a:gd name="connsiteX0" fmla="*/ 0 w 5391398"/>
                <a:gd name="connsiteY0" fmla="*/ 635330 h 647205"/>
                <a:gd name="connsiteX1" fmla="*/ 1520042 w 5391398"/>
                <a:gd name="connsiteY1" fmla="*/ 635330 h 647205"/>
                <a:gd name="connsiteX2" fmla="*/ 1622602 w 5391398"/>
                <a:gd name="connsiteY2" fmla="*/ 30478 h 647205"/>
                <a:gd name="connsiteX3" fmla="*/ 1705729 w 5391398"/>
                <a:gd name="connsiteY3" fmla="*/ 641267 h 647205"/>
                <a:gd name="connsiteX4" fmla="*/ 3942608 w 5391398"/>
                <a:gd name="connsiteY4" fmla="*/ 641267 h 647205"/>
                <a:gd name="connsiteX5" fmla="*/ 4037611 w 5391398"/>
                <a:gd name="connsiteY5" fmla="*/ 0 h 647205"/>
                <a:gd name="connsiteX6" fmla="*/ 4120738 w 5391398"/>
                <a:gd name="connsiteY6" fmla="*/ 647205 h 647205"/>
                <a:gd name="connsiteX7" fmla="*/ 5391398 w 5391398"/>
                <a:gd name="connsiteY7" fmla="*/ 635330 h 647205"/>
                <a:gd name="connsiteX0" fmla="*/ 0 w 5391398"/>
                <a:gd name="connsiteY0" fmla="*/ 635330 h 647205"/>
                <a:gd name="connsiteX1" fmla="*/ 1536235 w 5391398"/>
                <a:gd name="connsiteY1" fmla="*/ 635331 h 647205"/>
                <a:gd name="connsiteX2" fmla="*/ 1622602 w 5391398"/>
                <a:gd name="connsiteY2" fmla="*/ 30478 h 647205"/>
                <a:gd name="connsiteX3" fmla="*/ 1705729 w 5391398"/>
                <a:gd name="connsiteY3" fmla="*/ 641267 h 647205"/>
                <a:gd name="connsiteX4" fmla="*/ 3942608 w 5391398"/>
                <a:gd name="connsiteY4" fmla="*/ 641267 h 647205"/>
                <a:gd name="connsiteX5" fmla="*/ 4037611 w 5391398"/>
                <a:gd name="connsiteY5" fmla="*/ 0 h 647205"/>
                <a:gd name="connsiteX6" fmla="*/ 4120738 w 5391398"/>
                <a:gd name="connsiteY6" fmla="*/ 647205 h 647205"/>
                <a:gd name="connsiteX7" fmla="*/ 5391398 w 5391398"/>
                <a:gd name="connsiteY7" fmla="*/ 635330 h 64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1398" h="647205">
                  <a:moveTo>
                    <a:pt x="0" y="635330"/>
                  </a:moveTo>
                  <a:lnTo>
                    <a:pt x="1536235" y="635331"/>
                  </a:lnTo>
                  <a:lnTo>
                    <a:pt x="1622602" y="30478"/>
                  </a:lnTo>
                  <a:lnTo>
                    <a:pt x="1705729" y="641267"/>
                  </a:lnTo>
                  <a:lnTo>
                    <a:pt x="3942608" y="641267"/>
                  </a:lnTo>
                  <a:lnTo>
                    <a:pt x="4037611" y="0"/>
                  </a:lnTo>
                  <a:lnTo>
                    <a:pt x="4120738" y="647205"/>
                  </a:lnTo>
                  <a:lnTo>
                    <a:pt x="5391398" y="63533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p:cNvSpPr/>
            <p:nvPr/>
          </p:nvSpPr>
          <p:spPr>
            <a:xfrm>
              <a:off x="1788652" y="23723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93652" y="23723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88652" y="31343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93652" y="31343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88652" y="36677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693652" y="36677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788652" y="42011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93652" y="4201180"/>
              <a:ext cx="1828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2419" y="2296180"/>
              <a:ext cx="1021433" cy="307777"/>
            </a:xfrm>
            <a:prstGeom prst="rect">
              <a:avLst/>
            </a:prstGeom>
            <a:noFill/>
          </p:spPr>
          <p:txBody>
            <a:bodyPr wrap="none" rtlCol="0">
              <a:spAutoFit/>
            </a:bodyPr>
            <a:lstStyle/>
            <a:p>
              <a:r>
                <a:rPr lang="en-US" sz="1400" b="1" dirty="0" smtClean="0"/>
                <a:t>SGM Plus</a:t>
              </a:r>
              <a:endParaRPr lang="en-US" sz="1400" b="1" dirty="0"/>
            </a:p>
          </p:txBody>
        </p:sp>
        <p:sp>
          <p:nvSpPr>
            <p:cNvPr id="16" name="TextBox 15"/>
            <p:cNvSpPr txBox="1"/>
            <p:nvPr/>
          </p:nvSpPr>
          <p:spPr>
            <a:xfrm>
              <a:off x="690045" y="3058180"/>
              <a:ext cx="793807" cy="307777"/>
            </a:xfrm>
            <a:prstGeom prst="rect">
              <a:avLst/>
            </a:prstGeom>
            <a:noFill/>
          </p:spPr>
          <p:txBody>
            <a:bodyPr wrap="none" rtlCol="0">
              <a:spAutoFit/>
            </a:bodyPr>
            <a:lstStyle/>
            <a:p>
              <a:r>
                <a:rPr lang="en-US" sz="1400" b="1" dirty="0" smtClean="0"/>
                <a:t>ESX 17</a:t>
              </a:r>
              <a:endParaRPr lang="en-US" sz="1400" b="1" dirty="0"/>
            </a:p>
          </p:txBody>
        </p:sp>
        <p:sp>
          <p:nvSpPr>
            <p:cNvPr id="17" name="TextBox 16"/>
            <p:cNvSpPr txBox="1"/>
            <p:nvPr/>
          </p:nvSpPr>
          <p:spPr>
            <a:xfrm>
              <a:off x="760577" y="3591580"/>
              <a:ext cx="723275" cy="307777"/>
            </a:xfrm>
            <a:prstGeom prst="rect">
              <a:avLst/>
            </a:prstGeom>
            <a:noFill/>
          </p:spPr>
          <p:txBody>
            <a:bodyPr wrap="none" rtlCol="0">
              <a:spAutoFit/>
            </a:bodyPr>
            <a:lstStyle/>
            <a:p>
              <a:r>
                <a:rPr lang="en-US" sz="1400" b="1" dirty="0" smtClean="0"/>
                <a:t>ESI 17</a:t>
              </a:r>
              <a:endParaRPr lang="en-US" sz="1400" b="1" dirty="0"/>
            </a:p>
          </p:txBody>
        </p:sp>
        <p:sp>
          <p:nvSpPr>
            <p:cNvPr id="18" name="TextBox 17"/>
            <p:cNvSpPr txBox="1"/>
            <p:nvPr/>
          </p:nvSpPr>
          <p:spPr>
            <a:xfrm>
              <a:off x="880802" y="4124980"/>
              <a:ext cx="603050" cy="307777"/>
            </a:xfrm>
            <a:prstGeom prst="rect">
              <a:avLst/>
            </a:prstGeom>
            <a:noFill/>
          </p:spPr>
          <p:txBody>
            <a:bodyPr wrap="none" rtlCol="0">
              <a:spAutoFit/>
            </a:bodyPr>
            <a:lstStyle/>
            <a:p>
              <a:r>
                <a:rPr lang="en-US" sz="1400" b="1" dirty="0" smtClean="0"/>
                <a:t>NGM</a:t>
              </a:r>
              <a:endParaRPr lang="en-US" sz="1400" b="1" dirty="0"/>
            </a:p>
          </p:txBody>
        </p:sp>
        <p:sp>
          <p:nvSpPr>
            <p:cNvPr id="19" name="TextBox 18"/>
            <p:cNvSpPr txBox="1"/>
            <p:nvPr/>
          </p:nvSpPr>
          <p:spPr>
            <a:xfrm>
              <a:off x="2301539" y="2372380"/>
              <a:ext cx="822661" cy="276999"/>
            </a:xfrm>
            <a:prstGeom prst="rect">
              <a:avLst/>
            </a:prstGeom>
            <a:noFill/>
          </p:spPr>
          <p:txBody>
            <a:bodyPr wrap="none" rtlCol="0">
              <a:spAutoFit/>
            </a:bodyPr>
            <a:lstStyle/>
            <a:p>
              <a:r>
                <a:rPr lang="en-US" sz="1200" b="1" dirty="0" smtClean="0">
                  <a:solidFill>
                    <a:schemeClr val="bg1">
                      <a:lumMod val="50000"/>
                    </a:schemeClr>
                  </a:solidFill>
                </a:rPr>
                <a:t>D3S1358</a:t>
              </a:r>
              <a:endParaRPr lang="en-US" sz="1200" b="1" dirty="0">
                <a:solidFill>
                  <a:schemeClr val="bg1">
                    <a:lumMod val="50000"/>
                  </a:schemeClr>
                </a:solidFill>
              </a:endParaRPr>
            </a:p>
          </p:txBody>
        </p:sp>
        <p:sp>
          <p:nvSpPr>
            <p:cNvPr id="20" name="TextBox 19"/>
            <p:cNvSpPr txBox="1"/>
            <p:nvPr/>
          </p:nvSpPr>
          <p:spPr>
            <a:xfrm>
              <a:off x="2286000" y="3134380"/>
              <a:ext cx="822661" cy="276999"/>
            </a:xfrm>
            <a:prstGeom prst="rect">
              <a:avLst/>
            </a:prstGeom>
            <a:noFill/>
          </p:spPr>
          <p:txBody>
            <a:bodyPr wrap="none" rtlCol="0">
              <a:spAutoFit/>
            </a:bodyPr>
            <a:lstStyle/>
            <a:p>
              <a:r>
                <a:rPr lang="en-US" sz="1200" b="1" dirty="0" smtClean="0">
                  <a:solidFill>
                    <a:schemeClr val="bg1">
                      <a:lumMod val="50000"/>
                    </a:schemeClr>
                  </a:solidFill>
                </a:rPr>
                <a:t>D3S1358</a:t>
              </a:r>
              <a:endParaRPr lang="en-US" sz="1200" b="1" dirty="0">
                <a:solidFill>
                  <a:schemeClr val="bg1">
                    <a:lumMod val="50000"/>
                  </a:schemeClr>
                </a:solidFill>
              </a:endParaRPr>
            </a:p>
          </p:txBody>
        </p:sp>
        <p:sp>
          <p:nvSpPr>
            <p:cNvPr id="21" name="TextBox 20"/>
            <p:cNvSpPr txBox="1"/>
            <p:nvPr/>
          </p:nvSpPr>
          <p:spPr>
            <a:xfrm>
              <a:off x="2286000" y="3667780"/>
              <a:ext cx="822661" cy="276999"/>
            </a:xfrm>
            <a:prstGeom prst="rect">
              <a:avLst/>
            </a:prstGeom>
            <a:noFill/>
          </p:spPr>
          <p:txBody>
            <a:bodyPr wrap="none" rtlCol="0">
              <a:spAutoFit/>
            </a:bodyPr>
            <a:lstStyle/>
            <a:p>
              <a:r>
                <a:rPr lang="en-US" sz="1200" b="1" dirty="0" smtClean="0">
                  <a:solidFill>
                    <a:schemeClr val="bg1">
                      <a:lumMod val="50000"/>
                    </a:schemeClr>
                  </a:solidFill>
                </a:rPr>
                <a:t>D3S1358</a:t>
              </a:r>
              <a:endParaRPr lang="en-US" sz="1200" b="1" dirty="0">
                <a:solidFill>
                  <a:schemeClr val="bg1">
                    <a:lumMod val="50000"/>
                  </a:schemeClr>
                </a:solidFill>
              </a:endParaRPr>
            </a:p>
          </p:txBody>
        </p:sp>
        <p:sp>
          <p:nvSpPr>
            <p:cNvPr id="22" name="TextBox 21"/>
            <p:cNvSpPr txBox="1"/>
            <p:nvPr/>
          </p:nvSpPr>
          <p:spPr>
            <a:xfrm>
              <a:off x="2286000" y="4201180"/>
              <a:ext cx="822661" cy="276999"/>
            </a:xfrm>
            <a:prstGeom prst="rect">
              <a:avLst/>
            </a:prstGeom>
            <a:noFill/>
          </p:spPr>
          <p:txBody>
            <a:bodyPr wrap="none" rtlCol="0">
              <a:spAutoFit/>
            </a:bodyPr>
            <a:lstStyle/>
            <a:p>
              <a:r>
                <a:rPr lang="en-US" sz="1200" b="1" dirty="0" smtClean="0">
                  <a:solidFill>
                    <a:schemeClr val="bg1">
                      <a:lumMod val="50000"/>
                    </a:schemeClr>
                  </a:solidFill>
                </a:rPr>
                <a:t>D3S1358</a:t>
              </a:r>
              <a:endParaRPr lang="en-US" sz="1200" b="1" dirty="0">
                <a:solidFill>
                  <a:schemeClr val="bg1">
                    <a:lumMod val="50000"/>
                  </a:schemeClr>
                </a:solidFill>
              </a:endParaRPr>
            </a:p>
          </p:txBody>
        </p:sp>
        <p:sp>
          <p:nvSpPr>
            <p:cNvPr id="23" name="TextBox 22"/>
            <p:cNvSpPr txBox="1"/>
            <p:nvPr/>
          </p:nvSpPr>
          <p:spPr>
            <a:xfrm>
              <a:off x="4343400" y="2372380"/>
              <a:ext cx="517642" cy="276999"/>
            </a:xfrm>
            <a:prstGeom prst="rect">
              <a:avLst/>
            </a:prstGeom>
            <a:noFill/>
          </p:spPr>
          <p:txBody>
            <a:bodyPr wrap="none" rtlCol="0">
              <a:spAutoFit/>
            </a:bodyPr>
            <a:lstStyle/>
            <a:p>
              <a:r>
                <a:rPr lang="en-US" sz="1200" b="1" dirty="0" smtClean="0"/>
                <a:t>vWA</a:t>
              </a:r>
              <a:endParaRPr lang="en-US" sz="1200" b="1" dirty="0"/>
            </a:p>
          </p:txBody>
        </p:sp>
        <p:sp>
          <p:nvSpPr>
            <p:cNvPr id="24" name="TextBox 23"/>
            <p:cNvSpPr txBox="1"/>
            <p:nvPr/>
          </p:nvSpPr>
          <p:spPr>
            <a:xfrm>
              <a:off x="4343400" y="3134380"/>
              <a:ext cx="559769" cy="276999"/>
            </a:xfrm>
            <a:prstGeom prst="rect">
              <a:avLst/>
            </a:prstGeom>
            <a:noFill/>
          </p:spPr>
          <p:txBody>
            <a:bodyPr wrap="none" rtlCol="0">
              <a:spAutoFit/>
            </a:bodyPr>
            <a:lstStyle/>
            <a:p>
              <a:r>
                <a:rPr lang="en-US" sz="1200" b="1" dirty="0" smtClean="0"/>
                <a:t>TH01</a:t>
              </a:r>
              <a:endParaRPr lang="en-US" sz="1200" b="1" dirty="0"/>
            </a:p>
          </p:txBody>
        </p:sp>
        <p:sp>
          <p:nvSpPr>
            <p:cNvPr id="25" name="TextBox 24"/>
            <p:cNvSpPr txBox="1"/>
            <p:nvPr/>
          </p:nvSpPr>
          <p:spPr>
            <a:xfrm>
              <a:off x="4343400" y="3667780"/>
              <a:ext cx="822661" cy="276999"/>
            </a:xfrm>
            <a:prstGeom prst="rect">
              <a:avLst/>
            </a:prstGeom>
            <a:noFill/>
          </p:spPr>
          <p:txBody>
            <a:bodyPr wrap="none" rtlCol="0">
              <a:spAutoFit/>
            </a:bodyPr>
            <a:lstStyle/>
            <a:p>
              <a:r>
                <a:rPr lang="en-US" sz="1200" b="1" dirty="0" smtClean="0"/>
                <a:t>D19S433</a:t>
              </a:r>
              <a:endParaRPr lang="en-US" sz="1200" b="1" dirty="0"/>
            </a:p>
          </p:txBody>
        </p:sp>
        <p:sp>
          <p:nvSpPr>
            <p:cNvPr id="26" name="TextBox 25"/>
            <p:cNvSpPr txBox="1"/>
            <p:nvPr/>
          </p:nvSpPr>
          <p:spPr>
            <a:xfrm>
              <a:off x="4343400" y="4201180"/>
              <a:ext cx="822661" cy="276999"/>
            </a:xfrm>
            <a:prstGeom prst="rect">
              <a:avLst/>
            </a:prstGeom>
            <a:noFill/>
          </p:spPr>
          <p:txBody>
            <a:bodyPr wrap="none" rtlCol="0">
              <a:spAutoFit/>
            </a:bodyPr>
            <a:lstStyle/>
            <a:p>
              <a:r>
                <a:rPr lang="en-US" sz="1200" b="1" dirty="0" smtClean="0"/>
                <a:t>D1S1656</a:t>
              </a:r>
              <a:endParaRPr lang="en-US" sz="1200" b="1" dirty="0"/>
            </a:p>
          </p:txBody>
        </p:sp>
        <p:cxnSp>
          <p:nvCxnSpPr>
            <p:cNvPr id="28" name="Straight Arrow Connector 27"/>
            <p:cNvCxnSpPr/>
            <p:nvPr/>
          </p:nvCxnSpPr>
          <p:spPr>
            <a:xfrm>
              <a:off x="4227052" y="2219980"/>
              <a:ext cx="0" cy="259080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61308" y="4886980"/>
              <a:ext cx="4216219" cy="646331"/>
            </a:xfrm>
            <a:prstGeom prst="rect">
              <a:avLst/>
            </a:prstGeom>
            <a:noFill/>
          </p:spPr>
          <p:txBody>
            <a:bodyPr wrap="none" rtlCol="0">
              <a:spAutoFit/>
            </a:bodyPr>
            <a:lstStyle/>
            <a:p>
              <a:r>
                <a:rPr lang="en-US" sz="2000" b="1" u="sng" dirty="0" smtClean="0"/>
                <a:t>22 repeats</a:t>
              </a:r>
              <a:r>
                <a:rPr lang="en-US" sz="2000" u="sng" dirty="0" smtClean="0"/>
                <a:t> from sequence analysis</a:t>
              </a:r>
            </a:p>
            <a:p>
              <a:r>
                <a:rPr lang="en-US" sz="1600" dirty="0" smtClean="0"/>
                <a:t>TCTA (TCTG)</a:t>
              </a:r>
              <a:r>
                <a:rPr lang="en-US" sz="1600" baseline="-25000" dirty="0" smtClean="0"/>
                <a:t>3</a:t>
              </a:r>
              <a:r>
                <a:rPr lang="en-US" sz="1600" dirty="0" smtClean="0"/>
                <a:t> (TCTA)</a:t>
              </a:r>
              <a:r>
                <a:rPr lang="en-US" sz="1600" baseline="-25000" dirty="0" smtClean="0"/>
                <a:t>4</a:t>
              </a:r>
              <a:r>
                <a:rPr lang="en-US" sz="1600" dirty="0" smtClean="0"/>
                <a:t> TCTG (TCTA)</a:t>
              </a:r>
              <a:r>
                <a:rPr lang="en-US" sz="1600" baseline="-25000" dirty="0" smtClean="0"/>
                <a:t>13</a:t>
              </a:r>
              <a:endParaRPr lang="en-US" sz="1600" baseline="-25000" dirty="0"/>
            </a:p>
          </p:txBody>
        </p:sp>
        <p:sp>
          <p:nvSpPr>
            <p:cNvPr id="30" name="TextBox 29"/>
            <p:cNvSpPr txBox="1"/>
            <p:nvPr/>
          </p:nvSpPr>
          <p:spPr>
            <a:xfrm>
              <a:off x="2400338" y="1295400"/>
              <a:ext cx="470000" cy="400110"/>
            </a:xfrm>
            <a:prstGeom prst="rect">
              <a:avLst/>
            </a:prstGeom>
            <a:noFill/>
          </p:spPr>
          <p:txBody>
            <a:bodyPr wrap="none" rtlCol="0">
              <a:spAutoFit/>
            </a:bodyPr>
            <a:lstStyle/>
            <a:p>
              <a:pPr algn="ctr"/>
              <a:r>
                <a:rPr lang="en-US" sz="2000" b="1" dirty="0" smtClean="0"/>
                <a:t>16</a:t>
              </a:r>
              <a:endParaRPr lang="en-US" sz="2000" b="1" dirty="0"/>
            </a:p>
          </p:txBody>
        </p:sp>
        <p:sp>
          <p:nvSpPr>
            <p:cNvPr id="31" name="TextBox 30"/>
            <p:cNvSpPr txBox="1"/>
            <p:nvPr/>
          </p:nvSpPr>
          <p:spPr>
            <a:xfrm>
              <a:off x="4047382" y="1290935"/>
              <a:ext cx="372218" cy="461665"/>
            </a:xfrm>
            <a:prstGeom prst="rect">
              <a:avLst/>
            </a:prstGeom>
            <a:noFill/>
          </p:spPr>
          <p:txBody>
            <a:bodyPr wrap="none" rtlCol="0">
              <a:spAutoFit/>
            </a:bodyPr>
            <a:lstStyle/>
            <a:p>
              <a:pPr algn="ctr"/>
              <a:r>
                <a:rPr lang="en-US" sz="2400" b="1" dirty="0" smtClean="0"/>
                <a:t>?</a:t>
              </a:r>
              <a:endParaRPr lang="en-US" sz="2400" b="1" dirty="0"/>
            </a:p>
          </p:txBody>
        </p:sp>
        <p:sp>
          <p:nvSpPr>
            <p:cNvPr id="32" name="TextBox 31"/>
            <p:cNvSpPr txBox="1"/>
            <p:nvPr/>
          </p:nvSpPr>
          <p:spPr>
            <a:xfrm>
              <a:off x="5644019" y="1686580"/>
              <a:ext cx="2531462" cy="369332"/>
            </a:xfrm>
            <a:prstGeom prst="rect">
              <a:avLst/>
            </a:prstGeom>
            <a:noFill/>
          </p:spPr>
          <p:txBody>
            <a:bodyPr wrap="none" rtlCol="0">
              <a:spAutoFit/>
            </a:bodyPr>
            <a:lstStyle/>
            <a:p>
              <a:r>
                <a:rPr lang="en-US" u="sng" dirty="0" smtClean="0"/>
                <a:t>Appearance in each kit</a:t>
              </a:r>
              <a:endParaRPr lang="en-US" u="sng" dirty="0"/>
            </a:p>
          </p:txBody>
        </p:sp>
        <p:sp>
          <p:nvSpPr>
            <p:cNvPr id="33" name="TextBox 32"/>
            <p:cNvSpPr txBox="1"/>
            <p:nvPr/>
          </p:nvSpPr>
          <p:spPr>
            <a:xfrm>
              <a:off x="5796419" y="2296180"/>
              <a:ext cx="2966581" cy="276999"/>
            </a:xfrm>
            <a:prstGeom prst="rect">
              <a:avLst/>
            </a:prstGeom>
            <a:noFill/>
          </p:spPr>
          <p:txBody>
            <a:bodyPr wrap="none" rtlCol="0">
              <a:spAutoFit/>
            </a:bodyPr>
            <a:lstStyle/>
            <a:p>
              <a:r>
                <a:rPr lang="en-US" sz="1200" dirty="0" smtClean="0"/>
                <a:t>D3: 16,16     vWA: </a:t>
              </a:r>
              <a:r>
                <a:rPr lang="en-US" sz="1200" b="1" dirty="0" smtClean="0"/>
                <a:t>OL</a:t>
              </a:r>
              <a:r>
                <a:rPr lang="en-US" sz="1200" dirty="0" smtClean="0"/>
                <a:t>, 17, 18 </a:t>
              </a:r>
              <a:r>
                <a:rPr lang="en-US" sz="1200" i="1" dirty="0" smtClean="0"/>
                <a:t>(tri-allele?)</a:t>
              </a:r>
              <a:endParaRPr lang="en-US" sz="1200" i="1" dirty="0"/>
            </a:p>
          </p:txBody>
        </p:sp>
        <p:sp>
          <p:nvSpPr>
            <p:cNvPr id="34" name="TextBox 33"/>
            <p:cNvSpPr txBox="1"/>
            <p:nvPr/>
          </p:nvSpPr>
          <p:spPr>
            <a:xfrm>
              <a:off x="5796419" y="3085981"/>
              <a:ext cx="2934265" cy="276999"/>
            </a:xfrm>
            <a:prstGeom prst="rect">
              <a:avLst/>
            </a:prstGeom>
            <a:noFill/>
          </p:spPr>
          <p:txBody>
            <a:bodyPr wrap="none" rtlCol="0">
              <a:spAutoFit/>
            </a:bodyPr>
            <a:lstStyle/>
            <a:p>
              <a:r>
                <a:rPr lang="en-US" sz="1200" dirty="0" smtClean="0"/>
                <a:t>D3: 16,16    TH01: </a:t>
              </a:r>
              <a:r>
                <a:rPr lang="en-US" sz="1200" b="1" dirty="0" smtClean="0"/>
                <a:t>OL</a:t>
              </a:r>
              <a:r>
                <a:rPr lang="en-US" sz="1200" dirty="0" smtClean="0"/>
                <a:t>, 9, 9.3 </a:t>
              </a:r>
              <a:r>
                <a:rPr lang="en-US" sz="1200" i="1" dirty="0" smtClean="0"/>
                <a:t>(tri-allele?)</a:t>
              </a:r>
              <a:endParaRPr lang="en-US" sz="1200" i="1" dirty="0"/>
            </a:p>
          </p:txBody>
        </p:sp>
        <p:sp>
          <p:nvSpPr>
            <p:cNvPr id="35" name="TextBox 34"/>
            <p:cNvSpPr txBox="1"/>
            <p:nvPr/>
          </p:nvSpPr>
          <p:spPr>
            <a:xfrm>
              <a:off x="5796419" y="3619381"/>
              <a:ext cx="2927404" cy="276999"/>
            </a:xfrm>
            <a:prstGeom prst="rect">
              <a:avLst/>
            </a:prstGeom>
            <a:noFill/>
          </p:spPr>
          <p:txBody>
            <a:bodyPr wrap="none" rtlCol="0">
              <a:spAutoFit/>
            </a:bodyPr>
            <a:lstStyle/>
            <a:p>
              <a:r>
                <a:rPr lang="en-US" sz="1200" dirty="0" smtClean="0"/>
                <a:t>D3: 16,16     D19: </a:t>
              </a:r>
              <a:r>
                <a:rPr lang="en-US" sz="1200" b="1" dirty="0" smtClean="0"/>
                <a:t>OL</a:t>
              </a:r>
              <a:r>
                <a:rPr lang="en-US" sz="1200" dirty="0" smtClean="0"/>
                <a:t>, 13, 14 </a:t>
              </a:r>
              <a:r>
                <a:rPr lang="en-US" sz="1200" i="1" dirty="0" smtClean="0"/>
                <a:t>(tri-allele?)</a:t>
              </a:r>
              <a:endParaRPr lang="en-US" sz="1200" i="1" dirty="0"/>
            </a:p>
          </p:txBody>
        </p:sp>
        <p:sp>
          <p:nvSpPr>
            <p:cNvPr id="36" name="TextBox 35"/>
            <p:cNvSpPr txBox="1"/>
            <p:nvPr/>
          </p:nvSpPr>
          <p:spPr>
            <a:xfrm>
              <a:off x="5796419" y="4152781"/>
              <a:ext cx="2842445" cy="276999"/>
            </a:xfrm>
            <a:prstGeom prst="rect">
              <a:avLst/>
            </a:prstGeom>
            <a:noFill/>
          </p:spPr>
          <p:txBody>
            <a:bodyPr wrap="none" rtlCol="0">
              <a:spAutoFit/>
            </a:bodyPr>
            <a:lstStyle/>
            <a:p>
              <a:r>
                <a:rPr lang="en-US" sz="1200" dirty="0" smtClean="0"/>
                <a:t>D3: 16,16        D1: </a:t>
              </a:r>
              <a:r>
                <a:rPr lang="en-US" sz="1200" b="1" dirty="0" smtClean="0"/>
                <a:t>9</a:t>
              </a:r>
              <a:r>
                <a:rPr lang="en-US" sz="1200" dirty="0" smtClean="0"/>
                <a:t>, 16, 17 </a:t>
              </a:r>
              <a:r>
                <a:rPr lang="en-US" sz="1200" i="1" dirty="0" smtClean="0"/>
                <a:t>(tri-allele?)</a:t>
              </a:r>
              <a:endParaRPr lang="en-US" sz="1200" i="1" dirty="0"/>
            </a:p>
          </p:txBody>
        </p:sp>
      </p:grpSp>
      <p:sp>
        <p:nvSpPr>
          <p:cNvPr id="38" name="TextBox 37"/>
          <p:cNvSpPr txBox="1"/>
          <p:nvPr/>
        </p:nvSpPr>
        <p:spPr>
          <a:xfrm>
            <a:off x="147331" y="6320134"/>
            <a:ext cx="3662669" cy="307777"/>
          </a:xfrm>
          <a:prstGeom prst="rect">
            <a:avLst/>
          </a:prstGeom>
          <a:noFill/>
        </p:spPr>
        <p:txBody>
          <a:bodyPr wrap="none" rtlCol="0">
            <a:spAutoFit/>
          </a:bodyPr>
          <a:lstStyle/>
          <a:p>
            <a:r>
              <a:rPr lang="en-US" sz="1400" dirty="0" err="1" smtClean="0"/>
              <a:t>Raziel</a:t>
            </a:r>
            <a:r>
              <a:rPr lang="en-US" sz="1400" dirty="0" smtClean="0"/>
              <a:t> et al. (2012) FSI Genetics 6: 108-112</a:t>
            </a:r>
            <a:endParaRPr lang="en-US" sz="1400" dirty="0"/>
          </a:p>
        </p:txBody>
      </p:sp>
    </p:spTree>
    <p:custDataLst>
      <p:tags r:id="rId1"/>
    </p:custDataLst>
    <p:extLst>
      <p:ext uri="{BB962C8B-B14F-4D97-AF65-F5344CB8AC3E}">
        <p14:creationId xmlns:p14="http://schemas.microsoft.com/office/powerpoint/2010/main" val="321624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V="1">
            <a:off x="1662912" y="6160960"/>
            <a:ext cx="6780326" cy="8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4"/>
          <p:cNvPicPr>
            <a:picLocks noChangeAspect="1" noChangeArrowheads="1"/>
          </p:cNvPicPr>
          <p:nvPr/>
        </p:nvPicPr>
        <p:blipFill>
          <a:blip r:embed="rId4" cstate="print"/>
          <a:srcRect r="28653"/>
          <a:stretch>
            <a:fillRect/>
          </a:stretch>
        </p:blipFill>
        <p:spPr bwMode="auto">
          <a:xfrm>
            <a:off x="5854700" y="1066472"/>
            <a:ext cx="2921000" cy="4179888"/>
          </a:xfrm>
          <a:prstGeom prst="rect">
            <a:avLst/>
          </a:prstGeom>
          <a:noFill/>
          <a:ln w="9525">
            <a:solidFill>
              <a:schemeClr val="bg1">
                <a:lumMod val="50000"/>
              </a:schemeClr>
            </a:solidFill>
            <a:miter lim="800000"/>
            <a:headEnd/>
            <a:tailEnd/>
          </a:ln>
        </p:spPr>
      </p:pic>
      <p:sp>
        <p:nvSpPr>
          <p:cNvPr id="183298" name="Text Box 6"/>
          <p:cNvSpPr txBox="1">
            <a:spLocks noChangeArrowheads="1"/>
          </p:cNvSpPr>
          <p:nvPr/>
        </p:nvSpPr>
        <p:spPr bwMode="auto">
          <a:xfrm>
            <a:off x="6154466" y="603757"/>
            <a:ext cx="2321469" cy="400110"/>
          </a:xfrm>
          <a:prstGeom prst="rect">
            <a:avLst/>
          </a:prstGeom>
          <a:noFill/>
          <a:ln w="9525">
            <a:noFill/>
            <a:miter lim="800000"/>
            <a:headEnd/>
            <a:tailEnd/>
          </a:ln>
        </p:spPr>
        <p:txBody>
          <a:bodyPr wrap="none">
            <a:spAutoFit/>
          </a:bodyPr>
          <a:lstStyle/>
          <a:p>
            <a:pPr algn="ctr"/>
            <a:r>
              <a:rPr lang="en-US" sz="2000" b="1" dirty="0" smtClean="0"/>
              <a:t>PowerPlex </a:t>
            </a:r>
            <a:r>
              <a:rPr lang="en-US" sz="2000" b="1" dirty="0"/>
              <a:t>ESI 17</a:t>
            </a:r>
          </a:p>
        </p:txBody>
      </p:sp>
      <p:pic>
        <p:nvPicPr>
          <p:cNvPr id="5124" name="Picture 8"/>
          <p:cNvPicPr>
            <a:picLocks noChangeAspect="1" noChangeArrowheads="1"/>
          </p:cNvPicPr>
          <p:nvPr/>
        </p:nvPicPr>
        <p:blipFill>
          <a:blip r:embed="rId5" cstate="print"/>
          <a:srcRect r="31898"/>
          <a:stretch>
            <a:fillRect/>
          </a:stretch>
        </p:blipFill>
        <p:spPr bwMode="auto">
          <a:xfrm>
            <a:off x="2995613" y="1066472"/>
            <a:ext cx="2527300" cy="4167187"/>
          </a:xfrm>
          <a:prstGeom prst="rect">
            <a:avLst/>
          </a:prstGeom>
          <a:noFill/>
          <a:ln w="9525">
            <a:solidFill>
              <a:schemeClr val="bg1">
                <a:lumMod val="50000"/>
              </a:schemeClr>
            </a:solidFill>
            <a:miter lim="800000"/>
            <a:headEnd/>
            <a:tailEnd/>
          </a:ln>
        </p:spPr>
      </p:pic>
      <p:pic>
        <p:nvPicPr>
          <p:cNvPr id="5125" name="Picture 10"/>
          <p:cNvPicPr>
            <a:picLocks noChangeAspect="1" noChangeArrowheads="1"/>
          </p:cNvPicPr>
          <p:nvPr/>
        </p:nvPicPr>
        <p:blipFill>
          <a:blip r:embed="rId6" cstate="print"/>
          <a:srcRect/>
          <a:stretch>
            <a:fillRect/>
          </a:stretch>
        </p:blipFill>
        <p:spPr bwMode="auto">
          <a:xfrm>
            <a:off x="411163" y="1066472"/>
            <a:ext cx="2279650" cy="4173537"/>
          </a:xfrm>
          <a:prstGeom prst="rect">
            <a:avLst/>
          </a:prstGeom>
          <a:noFill/>
          <a:ln w="9525">
            <a:solidFill>
              <a:schemeClr val="bg1">
                <a:lumMod val="50000"/>
              </a:schemeClr>
            </a:solidFill>
            <a:miter lim="800000"/>
            <a:headEnd/>
            <a:tailEnd/>
          </a:ln>
        </p:spPr>
      </p:pic>
      <p:sp>
        <p:nvSpPr>
          <p:cNvPr id="183301" name="Text Box 11"/>
          <p:cNvSpPr txBox="1">
            <a:spLocks noChangeArrowheads="1"/>
          </p:cNvSpPr>
          <p:nvPr/>
        </p:nvSpPr>
        <p:spPr bwMode="auto">
          <a:xfrm>
            <a:off x="3048034" y="603757"/>
            <a:ext cx="2422458" cy="400110"/>
          </a:xfrm>
          <a:prstGeom prst="rect">
            <a:avLst/>
          </a:prstGeom>
          <a:noFill/>
          <a:ln w="9525">
            <a:noFill/>
            <a:miter lim="800000"/>
            <a:headEnd/>
            <a:tailEnd/>
          </a:ln>
        </p:spPr>
        <p:txBody>
          <a:bodyPr wrap="none">
            <a:spAutoFit/>
          </a:bodyPr>
          <a:lstStyle/>
          <a:p>
            <a:pPr algn="ctr"/>
            <a:r>
              <a:rPr lang="en-US" sz="2000" b="1" dirty="0" smtClean="0"/>
              <a:t>PowerPlex </a:t>
            </a:r>
            <a:r>
              <a:rPr lang="en-US" sz="2000" b="1" dirty="0"/>
              <a:t>ESX 17</a:t>
            </a:r>
          </a:p>
        </p:txBody>
      </p:sp>
      <p:sp>
        <p:nvSpPr>
          <p:cNvPr id="183302" name="Text Box 12"/>
          <p:cNvSpPr txBox="1">
            <a:spLocks noChangeArrowheads="1"/>
          </p:cNvSpPr>
          <p:nvPr/>
        </p:nvSpPr>
        <p:spPr bwMode="auto">
          <a:xfrm>
            <a:off x="732495" y="603757"/>
            <a:ext cx="1636987" cy="400110"/>
          </a:xfrm>
          <a:prstGeom prst="rect">
            <a:avLst/>
          </a:prstGeom>
          <a:noFill/>
          <a:ln w="9525">
            <a:noFill/>
            <a:miter lim="800000"/>
            <a:headEnd/>
            <a:tailEnd/>
          </a:ln>
        </p:spPr>
        <p:txBody>
          <a:bodyPr wrap="none">
            <a:spAutoFit/>
          </a:bodyPr>
          <a:lstStyle/>
          <a:p>
            <a:pPr algn="ctr"/>
            <a:r>
              <a:rPr lang="en-US" sz="2000" b="1" dirty="0"/>
              <a:t>NGM SElect</a:t>
            </a:r>
          </a:p>
        </p:txBody>
      </p:sp>
      <p:sp>
        <p:nvSpPr>
          <p:cNvPr id="183303" name="Line 13"/>
          <p:cNvSpPr>
            <a:spLocks noChangeShapeType="1"/>
          </p:cNvSpPr>
          <p:nvPr/>
        </p:nvSpPr>
        <p:spPr bwMode="auto">
          <a:xfrm flipV="1">
            <a:off x="1229193" y="2727123"/>
            <a:ext cx="377175" cy="240928"/>
          </a:xfrm>
          <a:prstGeom prst="line">
            <a:avLst/>
          </a:prstGeom>
          <a:noFill/>
          <a:ln w="76200">
            <a:solidFill>
              <a:srgbClr val="FF0000"/>
            </a:solidFill>
            <a:round/>
            <a:headEnd/>
            <a:tailEnd type="triangle" w="med" len="med"/>
          </a:ln>
        </p:spPr>
        <p:txBody>
          <a:bodyPr/>
          <a:lstStyle/>
          <a:p>
            <a:endParaRPr lang="en-US"/>
          </a:p>
        </p:txBody>
      </p:sp>
      <p:sp>
        <p:nvSpPr>
          <p:cNvPr id="11" name="Oval 10"/>
          <p:cNvSpPr/>
          <p:nvPr/>
        </p:nvSpPr>
        <p:spPr>
          <a:xfrm>
            <a:off x="7005638" y="2938072"/>
            <a:ext cx="457200" cy="1778063"/>
          </a:xfrm>
          <a:prstGeom prst="ellipse">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307" name="TextBox 11"/>
          <p:cNvSpPr txBox="1">
            <a:spLocks noChangeArrowheads="1"/>
          </p:cNvSpPr>
          <p:nvPr/>
        </p:nvSpPr>
        <p:spPr bwMode="auto">
          <a:xfrm>
            <a:off x="5751513" y="1651011"/>
            <a:ext cx="3052762" cy="584775"/>
          </a:xfrm>
          <a:prstGeom prst="rect">
            <a:avLst/>
          </a:prstGeom>
          <a:noFill/>
          <a:ln w="9525">
            <a:noFill/>
            <a:miter lim="800000"/>
            <a:headEnd/>
            <a:tailEnd/>
          </a:ln>
        </p:spPr>
        <p:txBody>
          <a:bodyPr>
            <a:spAutoFit/>
          </a:bodyPr>
          <a:lstStyle/>
          <a:p>
            <a:pPr algn="ctr"/>
            <a:r>
              <a:rPr lang="en-US" sz="1600" b="1" i="1" dirty="0"/>
              <a:t>Reverse primer internal to duplicated flanking region</a:t>
            </a:r>
          </a:p>
        </p:txBody>
      </p:sp>
      <p:sp>
        <p:nvSpPr>
          <p:cNvPr id="13" name="TextBox 12"/>
          <p:cNvSpPr txBox="1"/>
          <p:nvPr/>
        </p:nvSpPr>
        <p:spPr>
          <a:xfrm>
            <a:off x="6625468" y="2257931"/>
            <a:ext cx="1214385" cy="646331"/>
          </a:xfrm>
          <a:prstGeom prst="rect">
            <a:avLst/>
          </a:prstGeom>
          <a:noFill/>
        </p:spPr>
        <p:txBody>
          <a:bodyPr wrap="square">
            <a:spAutoFit/>
          </a:bodyPr>
          <a:lstStyle/>
          <a:p>
            <a:pPr algn="ctr">
              <a:defRPr/>
            </a:pPr>
            <a:r>
              <a:rPr lang="en-US" b="1" i="1" dirty="0">
                <a:solidFill>
                  <a:schemeClr val="bg1">
                    <a:lumMod val="50000"/>
                  </a:schemeClr>
                </a:solidFill>
              </a:rPr>
              <a:t>No extra peak</a:t>
            </a:r>
          </a:p>
        </p:txBody>
      </p:sp>
      <p:sp>
        <p:nvSpPr>
          <p:cNvPr id="183309" name="TextBox 13"/>
          <p:cNvSpPr txBox="1">
            <a:spLocks noChangeArrowheads="1"/>
          </p:cNvSpPr>
          <p:nvPr/>
        </p:nvSpPr>
        <p:spPr bwMode="auto">
          <a:xfrm>
            <a:off x="353948" y="1619285"/>
            <a:ext cx="2338268" cy="584775"/>
          </a:xfrm>
          <a:prstGeom prst="rect">
            <a:avLst/>
          </a:prstGeom>
          <a:noFill/>
          <a:ln w="9525">
            <a:noFill/>
            <a:miter lim="800000"/>
            <a:headEnd/>
            <a:tailEnd/>
          </a:ln>
        </p:spPr>
        <p:txBody>
          <a:bodyPr wrap="none">
            <a:spAutoFit/>
          </a:bodyPr>
          <a:lstStyle/>
          <a:p>
            <a:pPr algn="ctr"/>
            <a:r>
              <a:rPr lang="en-US" sz="1600" b="1" i="1" dirty="0">
                <a:solidFill>
                  <a:srgbClr val="FF0000"/>
                </a:solidFill>
              </a:rPr>
              <a:t>False D21S11 </a:t>
            </a:r>
            <a:r>
              <a:rPr lang="en-US" sz="1600" b="1" i="1" dirty="0" smtClean="0">
                <a:solidFill>
                  <a:srgbClr val="FF0000"/>
                </a:solidFill>
              </a:rPr>
              <a:t>tri-allele</a:t>
            </a:r>
          </a:p>
          <a:p>
            <a:pPr algn="ctr"/>
            <a:r>
              <a:rPr lang="en-US" sz="1600" b="1" i="1" u="sng" dirty="0" smtClean="0">
                <a:solidFill>
                  <a:srgbClr val="FF0000"/>
                </a:solidFill>
              </a:rPr>
              <a:t>25</a:t>
            </a:r>
            <a:r>
              <a:rPr lang="en-US" sz="1600" b="1" i="1" dirty="0" smtClean="0">
                <a:solidFill>
                  <a:srgbClr val="FF0000"/>
                </a:solidFill>
              </a:rPr>
              <a:t>, 29,30</a:t>
            </a:r>
            <a:endParaRPr lang="en-US" sz="1600" b="1" i="1" dirty="0">
              <a:solidFill>
                <a:srgbClr val="FF0000"/>
              </a:solidFill>
            </a:endParaRPr>
          </a:p>
        </p:txBody>
      </p:sp>
      <p:sp>
        <p:nvSpPr>
          <p:cNvPr id="183310" name="TextBox 14"/>
          <p:cNvSpPr txBox="1">
            <a:spLocks noChangeArrowheads="1"/>
          </p:cNvSpPr>
          <p:nvPr/>
        </p:nvSpPr>
        <p:spPr bwMode="auto">
          <a:xfrm>
            <a:off x="3260460" y="1653847"/>
            <a:ext cx="2039725" cy="584775"/>
          </a:xfrm>
          <a:prstGeom prst="rect">
            <a:avLst/>
          </a:prstGeom>
          <a:noFill/>
          <a:ln w="9525">
            <a:noFill/>
            <a:miter lim="800000"/>
            <a:headEnd/>
            <a:tailEnd/>
          </a:ln>
        </p:spPr>
        <p:txBody>
          <a:bodyPr wrap="none">
            <a:spAutoFit/>
          </a:bodyPr>
          <a:lstStyle/>
          <a:p>
            <a:pPr algn="ctr"/>
            <a:r>
              <a:rPr lang="en-US" sz="1600" b="1" i="1" dirty="0">
                <a:solidFill>
                  <a:srgbClr val="FF0000"/>
                </a:solidFill>
              </a:rPr>
              <a:t>False FGA </a:t>
            </a:r>
            <a:r>
              <a:rPr lang="en-US" sz="1600" b="1" i="1" dirty="0" smtClean="0">
                <a:solidFill>
                  <a:srgbClr val="FF0000"/>
                </a:solidFill>
              </a:rPr>
              <a:t>tri-allele</a:t>
            </a:r>
          </a:p>
          <a:p>
            <a:pPr algn="ctr"/>
            <a:r>
              <a:rPr lang="en-US" sz="1600" b="1" i="1" u="sng" dirty="0" smtClean="0">
                <a:solidFill>
                  <a:srgbClr val="FF0000"/>
                </a:solidFill>
              </a:rPr>
              <a:t>16</a:t>
            </a:r>
            <a:r>
              <a:rPr lang="en-US" sz="1600" b="1" i="1" dirty="0" smtClean="0">
                <a:solidFill>
                  <a:srgbClr val="FF0000"/>
                </a:solidFill>
              </a:rPr>
              <a:t>, 19,27</a:t>
            </a:r>
            <a:endParaRPr lang="en-US" sz="1600" b="1" i="1" dirty="0">
              <a:solidFill>
                <a:srgbClr val="FF0000"/>
              </a:solidFill>
            </a:endParaRPr>
          </a:p>
        </p:txBody>
      </p:sp>
      <p:sp>
        <p:nvSpPr>
          <p:cNvPr id="16" name="TextBox 15"/>
          <p:cNvSpPr txBox="1"/>
          <p:nvPr/>
        </p:nvSpPr>
        <p:spPr>
          <a:xfrm>
            <a:off x="1270302" y="104279"/>
            <a:ext cx="561372" cy="461665"/>
          </a:xfrm>
          <a:prstGeom prst="rect">
            <a:avLst/>
          </a:prstGeom>
          <a:noFill/>
        </p:spPr>
        <p:txBody>
          <a:bodyPr wrap="none" rtlCol="0">
            <a:spAutoFit/>
          </a:bodyPr>
          <a:lstStyle/>
          <a:p>
            <a:r>
              <a:rPr lang="en-US" sz="2400" b="1" dirty="0" smtClean="0"/>
              <a:t>(a)</a:t>
            </a:r>
            <a:endParaRPr lang="en-US" sz="2400" b="1" dirty="0"/>
          </a:p>
        </p:txBody>
      </p:sp>
      <p:sp>
        <p:nvSpPr>
          <p:cNvPr id="17" name="TextBox 16"/>
          <p:cNvSpPr txBox="1"/>
          <p:nvPr/>
        </p:nvSpPr>
        <p:spPr>
          <a:xfrm>
            <a:off x="3970562" y="104279"/>
            <a:ext cx="577402" cy="461665"/>
          </a:xfrm>
          <a:prstGeom prst="rect">
            <a:avLst/>
          </a:prstGeom>
          <a:noFill/>
        </p:spPr>
        <p:txBody>
          <a:bodyPr wrap="none" rtlCol="0">
            <a:spAutoFit/>
          </a:bodyPr>
          <a:lstStyle/>
          <a:p>
            <a:r>
              <a:rPr lang="en-US" sz="2400" b="1" dirty="0" smtClean="0"/>
              <a:t>(b)</a:t>
            </a:r>
            <a:endParaRPr lang="en-US" sz="2400" b="1" dirty="0"/>
          </a:p>
        </p:txBody>
      </p:sp>
      <p:sp>
        <p:nvSpPr>
          <p:cNvPr id="18" name="TextBox 17"/>
          <p:cNvSpPr txBox="1"/>
          <p:nvPr/>
        </p:nvSpPr>
        <p:spPr>
          <a:xfrm>
            <a:off x="7034514" y="104279"/>
            <a:ext cx="561372" cy="461665"/>
          </a:xfrm>
          <a:prstGeom prst="rect">
            <a:avLst/>
          </a:prstGeom>
          <a:noFill/>
        </p:spPr>
        <p:txBody>
          <a:bodyPr wrap="none" rtlCol="0">
            <a:spAutoFit/>
          </a:bodyPr>
          <a:lstStyle/>
          <a:p>
            <a:r>
              <a:rPr lang="en-US" sz="2400" b="1" dirty="0" smtClean="0"/>
              <a:t>(c)</a:t>
            </a:r>
            <a:endParaRPr lang="en-US" sz="2400" b="1" dirty="0"/>
          </a:p>
        </p:txBody>
      </p:sp>
      <p:sp>
        <p:nvSpPr>
          <p:cNvPr id="19" name="TextBox 18"/>
          <p:cNvSpPr txBox="1"/>
          <p:nvPr/>
        </p:nvSpPr>
        <p:spPr>
          <a:xfrm>
            <a:off x="685026" y="5637628"/>
            <a:ext cx="577402" cy="461665"/>
          </a:xfrm>
          <a:prstGeom prst="rect">
            <a:avLst/>
          </a:prstGeom>
          <a:noFill/>
        </p:spPr>
        <p:txBody>
          <a:bodyPr wrap="none" rtlCol="0">
            <a:spAutoFit/>
          </a:bodyPr>
          <a:lstStyle/>
          <a:p>
            <a:r>
              <a:rPr lang="en-US" sz="2400" b="1" dirty="0" smtClean="0"/>
              <a:t>(d)</a:t>
            </a:r>
            <a:endParaRPr lang="en-US" sz="2400" b="1" dirty="0"/>
          </a:p>
        </p:txBody>
      </p:sp>
      <p:sp>
        <p:nvSpPr>
          <p:cNvPr id="20" name="Rounded Rectangle 19"/>
          <p:cNvSpPr/>
          <p:nvPr/>
        </p:nvSpPr>
        <p:spPr>
          <a:xfrm>
            <a:off x="345263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53518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61773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70028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78283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86538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94793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03048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11303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19558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27813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360680" y="6106484"/>
            <a:ext cx="60492" cy="11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42858" y="6142388"/>
            <a:ext cx="978614" cy="45719"/>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22066" y="6139512"/>
            <a:ext cx="978614"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2689427" y="5990689"/>
            <a:ext cx="232914" cy="12939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0800000">
            <a:off x="4584390" y="6218468"/>
            <a:ext cx="232914" cy="12939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0800000">
            <a:off x="7015576" y="6217855"/>
            <a:ext cx="232914" cy="1293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771202" y="5696267"/>
            <a:ext cx="1229201" cy="461665"/>
          </a:xfrm>
          <a:prstGeom prst="rect">
            <a:avLst/>
          </a:prstGeom>
          <a:noFill/>
        </p:spPr>
        <p:txBody>
          <a:bodyPr wrap="square" rtlCol="0">
            <a:spAutoFit/>
          </a:bodyPr>
          <a:lstStyle/>
          <a:p>
            <a:pPr algn="ctr"/>
            <a:r>
              <a:rPr lang="en-US" sz="1200" b="1" dirty="0" smtClean="0"/>
              <a:t>48 nt duplicated</a:t>
            </a:r>
            <a:endParaRPr lang="en-US" sz="1200" b="1" dirty="0"/>
          </a:p>
        </p:txBody>
      </p:sp>
      <p:sp>
        <p:nvSpPr>
          <p:cNvPr id="48" name="Curved Down Arrow 47"/>
          <p:cNvSpPr/>
          <p:nvPr/>
        </p:nvSpPr>
        <p:spPr>
          <a:xfrm>
            <a:off x="5471405" y="5831176"/>
            <a:ext cx="479685" cy="239843"/>
          </a:xfrm>
          <a:prstGeom prst="curved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p:cNvSpPr txBox="1"/>
          <p:nvPr/>
        </p:nvSpPr>
        <p:spPr>
          <a:xfrm>
            <a:off x="4392111" y="6288380"/>
            <a:ext cx="646331" cy="276999"/>
          </a:xfrm>
          <a:prstGeom prst="rect">
            <a:avLst/>
          </a:prstGeom>
          <a:noFill/>
        </p:spPr>
        <p:txBody>
          <a:bodyPr wrap="none" rtlCol="0">
            <a:spAutoFit/>
          </a:bodyPr>
          <a:lstStyle/>
          <a:p>
            <a:r>
              <a:rPr lang="en-US" sz="1200" b="1" dirty="0" smtClean="0"/>
              <a:t>ESI 17</a:t>
            </a:r>
            <a:endParaRPr lang="en-US" sz="1200" b="1" dirty="0"/>
          </a:p>
        </p:txBody>
      </p:sp>
      <p:sp>
        <p:nvSpPr>
          <p:cNvPr id="52" name="TextBox 51"/>
          <p:cNvSpPr txBox="1"/>
          <p:nvPr/>
        </p:nvSpPr>
        <p:spPr>
          <a:xfrm>
            <a:off x="6865497" y="6325853"/>
            <a:ext cx="1069524" cy="261610"/>
          </a:xfrm>
          <a:prstGeom prst="rect">
            <a:avLst/>
          </a:prstGeom>
          <a:noFill/>
        </p:spPr>
        <p:txBody>
          <a:bodyPr wrap="none" rtlCol="0">
            <a:spAutoFit/>
          </a:bodyPr>
          <a:lstStyle/>
          <a:p>
            <a:r>
              <a:rPr lang="en-US" sz="1100" b="1" dirty="0" smtClean="0"/>
              <a:t>NGM, ESX 17</a:t>
            </a:r>
            <a:endParaRPr lang="en-US" sz="1100" b="1" dirty="0"/>
          </a:p>
        </p:txBody>
      </p:sp>
      <p:sp>
        <p:nvSpPr>
          <p:cNvPr id="53" name="TextBox 52"/>
          <p:cNvSpPr txBox="1"/>
          <p:nvPr/>
        </p:nvSpPr>
        <p:spPr>
          <a:xfrm>
            <a:off x="3297831" y="5681276"/>
            <a:ext cx="1229194" cy="430887"/>
          </a:xfrm>
          <a:prstGeom prst="rect">
            <a:avLst/>
          </a:prstGeom>
          <a:noFill/>
        </p:spPr>
        <p:txBody>
          <a:bodyPr wrap="square" rtlCol="0">
            <a:spAutoFit/>
          </a:bodyPr>
          <a:lstStyle/>
          <a:p>
            <a:pPr algn="ctr"/>
            <a:r>
              <a:rPr lang="en-US" sz="1100" b="1" dirty="0" smtClean="0"/>
              <a:t>D8S1179 </a:t>
            </a:r>
          </a:p>
          <a:p>
            <a:pPr algn="ctr"/>
            <a:r>
              <a:rPr lang="en-US" sz="1100" b="1" dirty="0" smtClean="0"/>
              <a:t>repeat region</a:t>
            </a:r>
            <a:endParaRPr lang="en-US" sz="1100" b="1" dirty="0"/>
          </a:p>
        </p:txBody>
      </p:sp>
      <p:sp>
        <p:nvSpPr>
          <p:cNvPr id="54" name="Line 13"/>
          <p:cNvSpPr>
            <a:spLocks noChangeShapeType="1"/>
          </p:cNvSpPr>
          <p:nvPr/>
        </p:nvSpPr>
        <p:spPr bwMode="auto">
          <a:xfrm flipV="1">
            <a:off x="3780020" y="2999444"/>
            <a:ext cx="377175" cy="240928"/>
          </a:xfrm>
          <a:prstGeom prst="line">
            <a:avLst/>
          </a:prstGeom>
          <a:noFill/>
          <a:ln w="76200">
            <a:solidFill>
              <a:srgbClr val="FF0000"/>
            </a:solidFill>
            <a:round/>
            <a:headEnd/>
            <a:tailEnd type="triangle" w="med" len="med"/>
          </a:ln>
        </p:spPr>
        <p:txBody>
          <a:bodyPr/>
          <a:lstStyle/>
          <a:p>
            <a:endParaRPr lang="en-US"/>
          </a:p>
        </p:txBody>
      </p:sp>
      <p:sp>
        <p:nvSpPr>
          <p:cNvPr id="56" name="Rounded Rectangle 55"/>
          <p:cNvSpPr/>
          <p:nvPr/>
        </p:nvSpPr>
        <p:spPr>
          <a:xfrm>
            <a:off x="374755" y="5396457"/>
            <a:ext cx="8439462" cy="1334125"/>
          </a:xfrm>
          <a:prstGeom prst="roundRect">
            <a:avLst>
              <a:gd name="adj" fmla="val 767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399603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Line 3"/>
          <p:cNvSpPr>
            <a:spLocks noChangeShapeType="1"/>
          </p:cNvSpPr>
          <p:nvPr/>
        </p:nvSpPr>
        <p:spPr bwMode="auto">
          <a:xfrm>
            <a:off x="2874963" y="990600"/>
            <a:ext cx="33893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300" name="Rectangle 4"/>
          <p:cNvSpPr>
            <a:spLocks noChangeArrowheads="1"/>
          </p:cNvSpPr>
          <p:nvPr/>
        </p:nvSpPr>
        <p:spPr bwMode="auto">
          <a:xfrm>
            <a:off x="2874963" y="990600"/>
            <a:ext cx="584200" cy="71438"/>
          </a:xfrm>
          <a:prstGeom prst="rect">
            <a:avLst/>
          </a:prstGeom>
          <a:solidFill>
            <a:srgbClr val="FFFFFF"/>
          </a:solidFill>
          <a:ln w="28575">
            <a:solidFill>
              <a:srgbClr val="000000"/>
            </a:solidFill>
            <a:miter lim="800000"/>
            <a:headEnd/>
            <a:tailEnd/>
          </a:ln>
        </p:spPr>
        <p:txBody>
          <a:bodyPr/>
          <a:lstStyle/>
          <a:p>
            <a:endParaRPr lang="en-US"/>
          </a:p>
        </p:txBody>
      </p:sp>
      <p:sp>
        <p:nvSpPr>
          <p:cNvPr id="439301" name="Rectangle 5"/>
          <p:cNvSpPr>
            <a:spLocks noChangeArrowheads="1"/>
          </p:cNvSpPr>
          <p:nvPr/>
        </p:nvSpPr>
        <p:spPr bwMode="auto">
          <a:xfrm>
            <a:off x="5680075" y="1279525"/>
            <a:ext cx="584200" cy="71438"/>
          </a:xfrm>
          <a:prstGeom prst="rect">
            <a:avLst/>
          </a:prstGeom>
          <a:solidFill>
            <a:srgbClr val="FFFFFF"/>
          </a:solidFill>
          <a:ln w="28575">
            <a:solidFill>
              <a:srgbClr val="000000"/>
            </a:solidFill>
            <a:miter lim="800000"/>
            <a:headEnd/>
            <a:tailEnd/>
          </a:ln>
        </p:spPr>
        <p:txBody>
          <a:bodyPr/>
          <a:lstStyle/>
          <a:p>
            <a:endParaRPr lang="en-US"/>
          </a:p>
        </p:txBody>
      </p:sp>
      <p:sp>
        <p:nvSpPr>
          <p:cNvPr id="439302" name="Line 6"/>
          <p:cNvSpPr>
            <a:spLocks noChangeShapeType="1"/>
          </p:cNvSpPr>
          <p:nvPr/>
        </p:nvSpPr>
        <p:spPr bwMode="auto">
          <a:xfrm>
            <a:off x="2874963" y="1350963"/>
            <a:ext cx="33893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303" name="Text Box 7"/>
          <p:cNvSpPr txBox="1">
            <a:spLocks noChangeArrowheads="1"/>
          </p:cNvSpPr>
          <p:nvPr/>
        </p:nvSpPr>
        <p:spPr bwMode="auto">
          <a:xfrm>
            <a:off x="2524125" y="917575"/>
            <a:ext cx="4683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5’</a:t>
            </a:r>
            <a:endParaRPr lang="en-US" altLang="en-US"/>
          </a:p>
        </p:txBody>
      </p:sp>
      <p:sp>
        <p:nvSpPr>
          <p:cNvPr id="439304" name="Text Box 8"/>
          <p:cNvSpPr txBox="1">
            <a:spLocks noChangeArrowheads="1"/>
          </p:cNvSpPr>
          <p:nvPr/>
        </p:nvSpPr>
        <p:spPr bwMode="auto">
          <a:xfrm>
            <a:off x="6264275" y="1212850"/>
            <a:ext cx="466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5’</a:t>
            </a:r>
            <a:endParaRPr lang="en-US" altLang="en-US"/>
          </a:p>
        </p:txBody>
      </p:sp>
      <p:sp>
        <p:nvSpPr>
          <p:cNvPr id="439305" name="Text Box 9"/>
          <p:cNvSpPr txBox="1">
            <a:spLocks noChangeArrowheads="1"/>
          </p:cNvSpPr>
          <p:nvPr/>
        </p:nvSpPr>
        <p:spPr bwMode="auto">
          <a:xfrm>
            <a:off x="2524125" y="1212850"/>
            <a:ext cx="468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3’</a:t>
            </a:r>
            <a:endParaRPr lang="en-US" altLang="en-US"/>
          </a:p>
        </p:txBody>
      </p:sp>
      <p:sp>
        <p:nvSpPr>
          <p:cNvPr id="439306" name="Text Box 10"/>
          <p:cNvSpPr txBox="1">
            <a:spLocks noChangeArrowheads="1"/>
          </p:cNvSpPr>
          <p:nvPr/>
        </p:nvSpPr>
        <p:spPr bwMode="auto">
          <a:xfrm>
            <a:off x="6264275" y="917575"/>
            <a:ext cx="4667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3’</a:t>
            </a:r>
            <a:endParaRPr lang="en-US" altLang="en-US"/>
          </a:p>
        </p:txBody>
      </p:sp>
      <p:sp>
        <p:nvSpPr>
          <p:cNvPr id="439307" name="Line 11"/>
          <p:cNvSpPr>
            <a:spLocks noChangeShapeType="1"/>
          </p:cNvSpPr>
          <p:nvPr/>
        </p:nvSpPr>
        <p:spPr bwMode="auto">
          <a:xfrm>
            <a:off x="4043363"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08" name="Line 12"/>
          <p:cNvSpPr>
            <a:spLocks noChangeShapeType="1"/>
          </p:cNvSpPr>
          <p:nvPr/>
        </p:nvSpPr>
        <p:spPr bwMode="auto">
          <a:xfrm>
            <a:off x="4278313"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09" name="Line 13"/>
          <p:cNvSpPr>
            <a:spLocks noChangeShapeType="1"/>
          </p:cNvSpPr>
          <p:nvPr/>
        </p:nvSpPr>
        <p:spPr bwMode="auto">
          <a:xfrm>
            <a:off x="4511675"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0" name="Line 14"/>
          <p:cNvSpPr>
            <a:spLocks noChangeShapeType="1"/>
          </p:cNvSpPr>
          <p:nvPr/>
        </p:nvSpPr>
        <p:spPr bwMode="auto">
          <a:xfrm>
            <a:off x="4745038"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1" name="Line 15"/>
          <p:cNvSpPr>
            <a:spLocks noChangeShapeType="1"/>
          </p:cNvSpPr>
          <p:nvPr/>
        </p:nvSpPr>
        <p:spPr bwMode="auto">
          <a:xfrm>
            <a:off x="4978400"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2" name="Line 16"/>
          <p:cNvSpPr>
            <a:spLocks noChangeShapeType="1"/>
          </p:cNvSpPr>
          <p:nvPr/>
        </p:nvSpPr>
        <p:spPr bwMode="auto">
          <a:xfrm>
            <a:off x="5211763"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3" name="Line 17"/>
          <p:cNvSpPr>
            <a:spLocks noChangeShapeType="1"/>
          </p:cNvSpPr>
          <p:nvPr/>
        </p:nvSpPr>
        <p:spPr bwMode="auto">
          <a:xfrm>
            <a:off x="3810000"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4" name="Line 18"/>
          <p:cNvSpPr>
            <a:spLocks noChangeShapeType="1"/>
          </p:cNvSpPr>
          <p:nvPr/>
        </p:nvSpPr>
        <p:spPr bwMode="auto">
          <a:xfrm>
            <a:off x="5446713"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5" name="Line 19"/>
          <p:cNvSpPr>
            <a:spLocks noChangeShapeType="1"/>
          </p:cNvSpPr>
          <p:nvPr/>
        </p:nvSpPr>
        <p:spPr bwMode="auto">
          <a:xfrm>
            <a:off x="5680075" y="1062038"/>
            <a:ext cx="0" cy="144463"/>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6" name="Line 20"/>
          <p:cNvSpPr>
            <a:spLocks noChangeShapeType="1"/>
          </p:cNvSpPr>
          <p:nvPr/>
        </p:nvSpPr>
        <p:spPr bwMode="auto">
          <a:xfrm>
            <a:off x="3576638" y="1062038"/>
            <a:ext cx="0" cy="2174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17" name="Line 21"/>
          <p:cNvSpPr>
            <a:spLocks noChangeShapeType="1"/>
          </p:cNvSpPr>
          <p:nvPr/>
        </p:nvSpPr>
        <p:spPr bwMode="auto">
          <a:xfrm>
            <a:off x="3459163" y="917575"/>
            <a:ext cx="292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9318" name="Line 22"/>
          <p:cNvSpPr>
            <a:spLocks noChangeShapeType="1"/>
          </p:cNvSpPr>
          <p:nvPr/>
        </p:nvSpPr>
        <p:spPr bwMode="auto">
          <a:xfrm flipH="1">
            <a:off x="2759075" y="1423988"/>
            <a:ext cx="292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9319" name="Text Box 23"/>
          <p:cNvSpPr txBox="1">
            <a:spLocks noChangeArrowheads="1"/>
          </p:cNvSpPr>
          <p:nvPr/>
        </p:nvSpPr>
        <p:spPr bwMode="auto">
          <a:xfrm>
            <a:off x="3694113" y="685800"/>
            <a:ext cx="2803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dirty="0"/>
              <a:t>Polymerase extension</a:t>
            </a:r>
            <a:endParaRPr lang="en-US" altLang="en-US" dirty="0"/>
          </a:p>
        </p:txBody>
      </p:sp>
      <p:sp>
        <p:nvSpPr>
          <p:cNvPr id="439320" name="Text Box 24"/>
          <p:cNvSpPr txBox="1">
            <a:spLocks noChangeArrowheads="1"/>
          </p:cNvSpPr>
          <p:nvPr/>
        </p:nvSpPr>
        <p:spPr bwMode="auto">
          <a:xfrm>
            <a:off x="5446713" y="1428750"/>
            <a:ext cx="11572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sz="1400"/>
              <a:t>Reverse </a:t>
            </a:r>
          </a:p>
          <a:p>
            <a:pPr algn="r"/>
            <a:r>
              <a:rPr lang="en-US" altLang="en-US" sz="1400"/>
              <a:t>Primer</a:t>
            </a:r>
          </a:p>
        </p:txBody>
      </p:sp>
      <p:sp>
        <p:nvSpPr>
          <p:cNvPr id="439321" name="Line 25"/>
          <p:cNvSpPr>
            <a:spLocks noChangeShapeType="1"/>
          </p:cNvSpPr>
          <p:nvPr/>
        </p:nvSpPr>
        <p:spPr bwMode="auto">
          <a:xfrm>
            <a:off x="5913438" y="1068388"/>
            <a:ext cx="0" cy="144463"/>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22" name="Line 26"/>
          <p:cNvSpPr>
            <a:spLocks noChangeShapeType="1"/>
          </p:cNvSpPr>
          <p:nvPr/>
        </p:nvSpPr>
        <p:spPr bwMode="auto">
          <a:xfrm>
            <a:off x="6146800" y="1068388"/>
            <a:ext cx="0" cy="144463"/>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23" name="Line 27"/>
          <p:cNvSpPr>
            <a:spLocks noChangeShapeType="1"/>
          </p:cNvSpPr>
          <p:nvPr/>
        </p:nvSpPr>
        <p:spPr bwMode="auto">
          <a:xfrm>
            <a:off x="3343275" y="1141413"/>
            <a:ext cx="0" cy="142875"/>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24" name="Line 28"/>
          <p:cNvSpPr>
            <a:spLocks noChangeShapeType="1"/>
          </p:cNvSpPr>
          <p:nvPr/>
        </p:nvSpPr>
        <p:spPr bwMode="auto">
          <a:xfrm>
            <a:off x="3109913" y="1141413"/>
            <a:ext cx="0" cy="142875"/>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25" name="Line 29"/>
          <p:cNvSpPr>
            <a:spLocks noChangeShapeType="1"/>
          </p:cNvSpPr>
          <p:nvPr/>
        </p:nvSpPr>
        <p:spPr bwMode="auto">
          <a:xfrm>
            <a:off x="2874963" y="1141413"/>
            <a:ext cx="0" cy="142875"/>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9326" name="Text Box 30"/>
          <p:cNvSpPr txBox="1">
            <a:spLocks noChangeArrowheads="1"/>
          </p:cNvSpPr>
          <p:nvPr/>
        </p:nvSpPr>
        <p:spPr bwMode="auto">
          <a:xfrm>
            <a:off x="2565400" y="477838"/>
            <a:ext cx="11684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Forward </a:t>
            </a:r>
          </a:p>
          <a:p>
            <a:pPr algn="ctr"/>
            <a:r>
              <a:rPr lang="en-US" altLang="en-US" sz="1400"/>
              <a:t>Primer</a:t>
            </a:r>
          </a:p>
        </p:txBody>
      </p:sp>
      <p:sp>
        <p:nvSpPr>
          <p:cNvPr id="439327" name="Text Box 31"/>
          <p:cNvSpPr txBox="1">
            <a:spLocks noChangeArrowheads="1"/>
          </p:cNvSpPr>
          <p:nvPr/>
        </p:nvSpPr>
        <p:spPr bwMode="auto">
          <a:xfrm>
            <a:off x="2962275" y="1428750"/>
            <a:ext cx="28035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t>Polymerase extension</a:t>
            </a:r>
            <a:endParaRPr lang="en-US" altLang="en-US"/>
          </a:p>
        </p:txBody>
      </p:sp>
      <p:grpSp>
        <p:nvGrpSpPr>
          <p:cNvPr id="439328" name="Group 32"/>
          <p:cNvGrpSpPr>
            <a:grpSpLocks/>
          </p:cNvGrpSpPr>
          <p:nvPr/>
        </p:nvGrpSpPr>
        <p:grpSpPr bwMode="auto">
          <a:xfrm>
            <a:off x="1824038" y="2366963"/>
            <a:ext cx="2570163" cy="433388"/>
            <a:chOff x="2448" y="6192"/>
            <a:chExt cx="3168" cy="864"/>
          </a:xfrm>
        </p:grpSpPr>
        <p:sp>
          <p:nvSpPr>
            <p:cNvPr id="439329" name="Line 33"/>
            <p:cNvSpPr>
              <a:spLocks noChangeShapeType="1"/>
            </p:cNvSpPr>
            <p:nvPr/>
          </p:nvSpPr>
          <p:spPr bwMode="auto">
            <a:xfrm>
              <a:off x="2736" y="6480"/>
              <a:ext cx="244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330" name="Line 34"/>
            <p:cNvSpPr>
              <a:spLocks noChangeShapeType="1"/>
            </p:cNvSpPr>
            <p:nvPr/>
          </p:nvSpPr>
          <p:spPr bwMode="auto">
            <a:xfrm>
              <a:off x="2736" y="6768"/>
              <a:ext cx="244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331" name="Text Box 35"/>
            <p:cNvSpPr txBox="1">
              <a:spLocks noChangeArrowheads="1"/>
            </p:cNvSpPr>
            <p:nvPr/>
          </p:nvSpPr>
          <p:spPr bwMode="auto">
            <a:xfrm>
              <a:off x="2448" y="6192"/>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5’</a:t>
              </a:r>
              <a:endParaRPr lang="en-US" altLang="en-US"/>
            </a:p>
          </p:txBody>
        </p:sp>
        <p:sp>
          <p:nvSpPr>
            <p:cNvPr id="439332" name="Text Box 36"/>
            <p:cNvSpPr txBox="1">
              <a:spLocks noChangeArrowheads="1"/>
            </p:cNvSpPr>
            <p:nvPr/>
          </p:nvSpPr>
          <p:spPr bwMode="auto">
            <a:xfrm>
              <a:off x="5040" y="6624"/>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5’</a:t>
              </a:r>
              <a:endParaRPr lang="en-US" altLang="en-US"/>
            </a:p>
          </p:txBody>
        </p:sp>
      </p:grpSp>
      <p:grpSp>
        <p:nvGrpSpPr>
          <p:cNvPr id="439333" name="Group 37"/>
          <p:cNvGrpSpPr>
            <a:grpSpLocks/>
          </p:cNvGrpSpPr>
          <p:nvPr/>
        </p:nvGrpSpPr>
        <p:grpSpPr bwMode="auto">
          <a:xfrm>
            <a:off x="5329238" y="2366963"/>
            <a:ext cx="2687638" cy="433388"/>
            <a:chOff x="6768" y="6336"/>
            <a:chExt cx="3312" cy="864"/>
          </a:xfrm>
        </p:grpSpPr>
        <p:grpSp>
          <p:nvGrpSpPr>
            <p:cNvPr id="439334" name="Group 38"/>
            <p:cNvGrpSpPr>
              <a:grpSpLocks/>
            </p:cNvGrpSpPr>
            <p:nvPr/>
          </p:nvGrpSpPr>
          <p:grpSpPr bwMode="auto">
            <a:xfrm>
              <a:off x="6912" y="6336"/>
              <a:ext cx="3168" cy="864"/>
              <a:chOff x="2448" y="6192"/>
              <a:chExt cx="3168" cy="864"/>
            </a:xfrm>
          </p:grpSpPr>
          <p:sp>
            <p:nvSpPr>
              <p:cNvPr id="439335" name="Line 39"/>
              <p:cNvSpPr>
                <a:spLocks noChangeShapeType="1"/>
              </p:cNvSpPr>
              <p:nvPr/>
            </p:nvSpPr>
            <p:spPr bwMode="auto">
              <a:xfrm>
                <a:off x="2736" y="6480"/>
                <a:ext cx="244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336" name="Line 40"/>
              <p:cNvSpPr>
                <a:spLocks noChangeShapeType="1"/>
              </p:cNvSpPr>
              <p:nvPr/>
            </p:nvSpPr>
            <p:spPr bwMode="auto">
              <a:xfrm>
                <a:off x="2736" y="6768"/>
                <a:ext cx="244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337" name="Text Box 41"/>
              <p:cNvSpPr txBox="1">
                <a:spLocks noChangeArrowheads="1"/>
              </p:cNvSpPr>
              <p:nvPr/>
            </p:nvSpPr>
            <p:spPr bwMode="auto">
              <a:xfrm>
                <a:off x="2448" y="6192"/>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5’</a:t>
                </a:r>
                <a:endParaRPr lang="en-US" altLang="en-US"/>
              </a:p>
            </p:txBody>
          </p:sp>
          <p:sp>
            <p:nvSpPr>
              <p:cNvPr id="439338" name="Text Box 42"/>
              <p:cNvSpPr txBox="1">
                <a:spLocks noChangeArrowheads="1"/>
              </p:cNvSpPr>
              <p:nvPr/>
            </p:nvSpPr>
            <p:spPr bwMode="auto">
              <a:xfrm>
                <a:off x="5040" y="6624"/>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5’</a:t>
                </a:r>
                <a:endParaRPr lang="en-US" altLang="en-US"/>
              </a:p>
            </p:txBody>
          </p:sp>
        </p:grpSp>
        <p:sp>
          <p:nvSpPr>
            <p:cNvPr id="439339" name="Text Box 43"/>
            <p:cNvSpPr txBox="1">
              <a:spLocks noChangeArrowheads="1"/>
            </p:cNvSpPr>
            <p:nvPr/>
          </p:nvSpPr>
          <p:spPr bwMode="auto">
            <a:xfrm>
              <a:off x="6768" y="6624"/>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a:t>A</a:t>
              </a:r>
              <a:endParaRPr lang="en-US" altLang="en-US"/>
            </a:p>
          </p:txBody>
        </p:sp>
        <p:sp>
          <p:nvSpPr>
            <p:cNvPr id="439340" name="Text Box 44"/>
            <p:cNvSpPr txBox="1">
              <a:spLocks noChangeArrowheads="1"/>
            </p:cNvSpPr>
            <p:nvPr/>
          </p:nvSpPr>
          <p:spPr bwMode="auto">
            <a:xfrm>
              <a:off x="9504" y="6336"/>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a:t>A</a:t>
              </a:r>
              <a:endParaRPr lang="en-US" altLang="en-US"/>
            </a:p>
          </p:txBody>
        </p:sp>
      </p:grpSp>
      <p:sp>
        <p:nvSpPr>
          <p:cNvPr id="439342" name="Line 46"/>
          <p:cNvSpPr>
            <a:spLocks noChangeShapeType="1"/>
          </p:cNvSpPr>
          <p:nvPr/>
        </p:nvSpPr>
        <p:spPr bwMode="auto">
          <a:xfrm flipH="1">
            <a:off x="3343275" y="1717675"/>
            <a:ext cx="817563" cy="504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9343" name="Line 47"/>
          <p:cNvSpPr>
            <a:spLocks noChangeShapeType="1"/>
          </p:cNvSpPr>
          <p:nvPr/>
        </p:nvSpPr>
        <p:spPr bwMode="auto">
          <a:xfrm>
            <a:off x="5329238" y="1717675"/>
            <a:ext cx="935038" cy="5778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9344" name="Text Box 48"/>
          <p:cNvSpPr txBox="1">
            <a:spLocks noChangeArrowheads="1"/>
          </p:cNvSpPr>
          <p:nvPr/>
        </p:nvSpPr>
        <p:spPr bwMode="auto">
          <a:xfrm>
            <a:off x="2290763" y="2800350"/>
            <a:ext cx="15192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dirty="0"/>
              <a:t>(-A form)</a:t>
            </a:r>
            <a:endParaRPr lang="en-US" altLang="en-US" sz="2000" dirty="0"/>
          </a:p>
        </p:txBody>
      </p:sp>
      <p:sp>
        <p:nvSpPr>
          <p:cNvPr id="439345" name="Text Box 49"/>
          <p:cNvSpPr txBox="1">
            <a:spLocks noChangeArrowheads="1"/>
          </p:cNvSpPr>
          <p:nvPr/>
        </p:nvSpPr>
        <p:spPr bwMode="auto">
          <a:xfrm>
            <a:off x="5913438" y="2800350"/>
            <a:ext cx="15192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dirty="0"/>
              <a:t>(+A form)</a:t>
            </a:r>
            <a:endParaRPr lang="en-US" altLang="en-US" sz="2000" dirty="0"/>
          </a:p>
        </p:txBody>
      </p:sp>
      <p:grpSp>
        <p:nvGrpSpPr>
          <p:cNvPr id="439346" name="Group 50"/>
          <p:cNvGrpSpPr>
            <a:grpSpLocks/>
          </p:cNvGrpSpPr>
          <p:nvPr/>
        </p:nvGrpSpPr>
        <p:grpSpPr bwMode="auto">
          <a:xfrm>
            <a:off x="2290763" y="5241925"/>
            <a:ext cx="2103438" cy="1082675"/>
            <a:chOff x="3456" y="9792"/>
            <a:chExt cx="2592" cy="2160"/>
          </a:xfrm>
        </p:grpSpPr>
        <p:sp>
          <p:nvSpPr>
            <p:cNvPr id="439347" name="Freeform 51"/>
            <p:cNvSpPr>
              <a:spLocks/>
            </p:cNvSpPr>
            <p:nvPr/>
          </p:nvSpPr>
          <p:spPr bwMode="auto">
            <a:xfrm>
              <a:off x="3456" y="10224"/>
              <a:ext cx="2304" cy="1008"/>
            </a:xfrm>
            <a:custGeom>
              <a:avLst/>
              <a:gdLst>
                <a:gd name="T0" fmla="*/ 0 w 2304"/>
                <a:gd name="T1" fmla="*/ 1008 h 1008"/>
                <a:gd name="T2" fmla="*/ 1152 w 2304"/>
                <a:gd name="T3" fmla="*/ 1008 h 1008"/>
                <a:gd name="T4" fmla="*/ 1296 w 2304"/>
                <a:gd name="T5" fmla="*/ 864 h 1008"/>
                <a:gd name="T6" fmla="*/ 1296 w 2304"/>
                <a:gd name="T7" fmla="*/ 1008 h 1008"/>
                <a:gd name="T8" fmla="*/ 1440 w 2304"/>
                <a:gd name="T9" fmla="*/ 0 h 1008"/>
                <a:gd name="T10" fmla="*/ 1584 w 2304"/>
                <a:gd name="T11" fmla="*/ 1008 h 1008"/>
                <a:gd name="T12" fmla="*/ 2304 w 2304"/>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2304" h="1008">
                  <a:moveTo>
                    <a:pt x="0" y="1008"/>
                  </a:moveTo>
                  <a:lnTo>
                    <a:pt x="1152" y="1008"/>
                  </a:lnTo>
                  <a:lnTo>
                    <a:pt x="1296" y="864"/>
                  </a:lnTo>
                  <a:lnTo>
                    <a:pt x="1296" y="1008"/>
                  </a:lnTo>
                  <a:lnTo>
                    <a:pt x="1440" y="0"/>
                  </a:lnTo>
                  <a:lnTo>
                    <a:pt x="1584" y="1008"/>
                  </a:lnTo>
                  <a:lnTo>
                    <a:pt x="2304" y="1008"/>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348" name="Text Box 52"/>
            <p:cNvSpPr txBox="1">
              <a:spLocks noChangeArrowheads="1"/>
            </p:cNvSpPr>
            <p:nvPr/>
          </p:nvSpPr>
          <p:spPr bwMode="auto">
            <a:xfrm>
              <a:off x="3600" y="11376"/>
              <a:ext cx="24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a:t>Shoulder peak</a:t>
              </a:r>
              <a:endParaRPr lang="en-US" altLang="en-US" sz="2000"/>
            </a:p>
          </p:txBody>
        </p:sp>
        <p:sp>
          <p:nvSpPr>
            <p:cNvPr id="439349" name="Text Box 53"/>
            <p:cNvSpPr txBox="1">
              <a:spLocks noChangeArrowheads="1"/>
            </p:cNvSpPr>
            <p:nvPr/>
          </p:nvSpPr>
          <p:spPr bwMode="auto">
            <a:xfrm>
              <a:off x="4176" y="10656"/>
              <a:ext cx="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-A</a:t>
              </a:r>
              <a:endParaRPr lang="en-US" altLang="en-US"/>
            </a:p>
          </p:txBody>
        </p:sp>
        <p:sp>
          <p:nvSpPr>
            <p:cNvPr id="439350" name="Text Box 54"/>
            <p:cNvSpPr txBox="1">
              <a:spLocks noChangeArrowheads="1"/>
            </p:cNvSpPr>
            <p:nvPr/>
          </p:nvSpPr>
          <p:spPr bwMode="auto">
            <a:xfrm>
              <a:off x="4464" y="9792"/>
              <a:ext cx="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+A</a:t>
              </a:r>
              <a:endParaRPr lang="en-US" altLang="en-US"/>
            </a:p>
          </p:txBody>
        </p:sp>
      </p:grpSp>
      <p:grpSp>
        <p:nvGrpSpPr>
          <p:cNvPr id="439351" name="Group 55"/>
          <p:cNvGrpSpPr>
            <a:grpSpLocks/>
          </p:cNvGrpSpPr>
          <p:nvPr/>
        </p:nvGrpSpPr>
        <p:grpSpPr bwMode="auto">
          <a:xfrm>
            <a:off x="5562600" y="5314950"/>
            <a:ext cx="2103438" cy="1009650"/>
            <a:chOff x="6912" y="9792"/>
            <a:chExt cx="2592" cy="2016"/>
          </a:xfrm>
        </p:grpSpPr>
        <p:sp>
          <p:nvSpPr>
            <p:cNvPr id="439352" name="Freeform 56"/>
            <p:cNvSpPr>
              <a:spLocks/>
            </p:cNvSpPr>
            <p:nvPr/>
          </p:nvSpPr>
          <p:spPr bwMode="auto">
            <a:xfrm>
              <a:off x="6912" y="10368"/>
              <a:ext cx="2448" cy="720"/>
            </a:xfrm>
            <a:custGeom>
              <a:avLst/>
              <a:gdLst>
                <a:gd name="T0" fmla="*/ 0 w 2448"/>
                <a:gd name="T1" fmla="*/ 720 h 720"/>
                <a:gd name="T2" fmla="*/ 1152 w 2448"/>
                <a:gd name="T3" fmla="*/ 720 h 720"/>
                <a:gd name="T4" fmla="*/ 1296 w 2448"/>
                <a:gd name="T5" fmla="*/ 0 h 720"/>
                <a:gd name="T6" fmla="*/ 1440 w 2448"/>
                <a:gd name="T7" fmla="*/ 288 h 720"/>
                <a:gd name="T8" fmla="*/ 1584 w 2448"/>
                <a:gd name="T9" fmla="*/ 0 h 720"/>
                <a:gd name="T10" fmla="*/ 1728 w 2448"/>
                <a:gd name="T11" fmla="*/ 720 h 720"/>
                <a:gd name="T12" fmla="*/ 2448 w 2448"/>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2448" h="720">
                  <a:moveTo>
                    <a:pt x="0" y="720"/>
                  </a:moveTo>
                  <a:lnTo>
                    <a:pt x="1152" y="720"/>
                  </a:lnTo>
                  <a:lnTo>
                    <a:pt x="1296" y="0"/>
                  </a:lnTo>
                  <a:lnTo>
                    <a:pt x="1440" y="288"/>
                  </a:lnTo>
                  <a:lnTo>
                    <a:pt x="1584" y="0"/>
                  </a:lnTo>
                  <a:lnTo>
                    <a:pt x="1728" y="720"/>
                  </a:lnTo>
                  <a:lnTo>
                    <a:pt x="2448" y="72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353" name="Text Box 57"/>
            <p:cNvSpPr txBox="1">
              <a:spLocks noChangeArrowheads="1"/>
            </p:cNvSpPr>
            <p:nvPr/>
          </p:nvSpPr>
          <p:spPr bwMode="auto">
            <a:xfrm>
              <a:off x="7056" y="11232"/>
              <a:ext cx="24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a:t>Split peak</a:t>
              </a:r>
              <a:endParaRPr lang="en-US" altLang="en-US" sz="2000"/>
            </a:p>
          </p:txBody>
        </p:sp>
        <p:sp>
          <p:nvSpPr>
            <p:cNvPr id="439354" name="Text Box 58"/>
            <p:cNvSpPr txBox="1">
              <a:spLocks noChangeArrowheads="1"/>
            </p:cNvSpPr>
            <p:nvPr/>
          </p:nvSpPr>
          <p:spPr bwMode="auto">
            <a:xfrm>
              <a:off x="8064" y="9792"/>
              <a:ext cx="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+A</a:t>
              </a:r>
              <a:endParaRPr lang="en-US" altLang="en-US"/>
            </a:p>
          </p:txBody>
        </p:sp>
        <p:sp>
          <p:nvSpPr>
            <p:cNvPr id="439355" name="Text Box 59"/>
            <p:cNvSpPr txBox="1">
              <a:spLocks noChangeArrowheads="1"/>
            </p:cNvSpPr>
            <p:nvPr/>
          </p:nvSpPr>
          <p:spPr bwMode="auto">
            <a:xfrm>
              <a:off x="7776" y="9936"/>
              <a:ext cx="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-A</a:t>
              </a:r>
              <a:endParaRPr lang="en-US" altLang="en-US"/>
            </a:p>
          </p:txBody>
        </p:sp>
      </p:grpSp>
      <p:grpSp>
        <p:nvGrpSpPr>
          <p:cNvPr id="439356" name="Group 60"/>
          <p:cNvGrpSpPr>
            <a:grpSpLocks/>
          </p:cNvGrpSpPr>
          <p:nvPr/>
        </p:nvGrpSpPr>
        <p:grpSpPr bwMode="auto">
          <a:xfrm>
            <a:off x="5446713" y="4232275"/>
            <a:ext cx="2103438" cy="720725"/>
            <a:chOff x="6912" y="7920"/>
            <a:chExt cx="2592" cy="1440"/>
          </a:xfrm>
        </p:grpSpPr>
        <p:sp>
          <p:nvSpPr>
            <p:cNvPr id="439357" name="Freeform 61"/>
            <p:cNvSpPr>
              <a:spLocks/>
            </p:cNvSpPr>
            <p:nvPr/>
          </p:nvSpPr>
          <p:spPr bwMode="auto">
            <a:xfrm>
              <a:off x="6912" y="8352"/>
              <a:ext cx="2592" cy="1008"/>
            </a:xfrm>
            <a:custGeom>
              <a:avLst/>
              <a:gdLst>
                <a:gd name="T0" fmla="*/ 0 w 2592"/>
                <a:gd name="T1" fmla="*/ 1008 h 1008"/>
                <a:gd name="T2" fmla="*/ 1440 w 2592"/>
                <a:gd name="T3" fmla="*/ 1008 h 1008"/>
                <a:gd name="T4" fmla="*/ 1584 w 2592"/>
                <a:gd name="T5" fmla="*/ 0 h 1008"/>
                <a:gd name="T6" fmla="*/ 1728 w 2592"/>
                <a:gd name="T7" fmla="*/ 1008 h 1008"/>
                <a:gd name="T8" fmla="*/ 2592 w 2592"/>
                <a:gd name="T9" fmla="*/ 1008 h 1008"/>
              </a:gdLst>
              <a:ahLst/>
              <a:cxnLst>
                <a:cxn ang="0">
                  <a:pos x="T0" y="T1"/>
                </a:cxn>
                <a:cxn ang="0">
                  <a:pos x="T2" y="T3"/>
                </a:cxn>
                <a:cxn ang="0">
                  <a:pos x="T4" y="T5"/>
                </a:cxn>
                <a:cxn ang="0">
                  <a:pos x="T6" y="T7"/>
                </a:cxn>
                <a:cxn ang="0">
                  <a:pos x="T8" y="T9"/>
                </a:cxn>
              </a:cxnLst>
              <a:rect l="0" t="0" r="r" b="b"/>
              <a:pathLst>
                <a:path w="2592" h="1008">
                  <a:moveTo>
                    <a:pt x="0" y="1008"/>
                  </a:moveTo>
                  <a:lnTo>
                    <a:pt x="1440" y="1008"/>
                  </a:lnTo>
                  <a:lnTo>
                    <a:pt x="1584" y="0"/>
                  </a:lnTo>
                  <a:lnTo>
                    <a:pt x="1728" y="1008"/>
                  </a:lnTo>
                  <a:lnTo>
                    <a:pt x="2592" y="1008"/>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358" name="Text Box 62"/>
            <p:cNvSpPr txBox="1">
              <a:spLocks noChangeArrowheads="1"/>
            </p:cNvSpPr>
            <p:nvPr/>
          </p:nvSpPr>
          <p:spPr bwMode="auto">
            <a:xfrm>
              <a:off x="8064" y="7920"/>
              <a:ext cx="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+A</a:t>
              </a:r>
              <a:endParaRPr lang="en-US" altLang="en-US"/>
            </a:p>
          </p:txBody>
        </p:sp>
      </p:grpSp>
      <p:grpSp>
        <p:nvGrpSpPr>
          <p:cNvPr id="439359" name="Group 63"/>
          <p:cNvGrpSpPr>
            <a:grpSpLocks/>
          </p:cNvGrpSpPr>
          <p:nvPr/>
        </p:nvGrpSpPr>
        <p:grpSpPr bwMode="auto">
          <a:xfrm>
            <a:off x="2174875" y="4303713"/>
            <a:ext cx="2103438" cy="649288"/>
            <a:chOff x="2880" y="8064"/>
            <a:chExt cx="2592" cy="1296"/>
          </a:xfrm>
        </p:grpSpPr>
        <p:sp>
          <p:nvSpPr>
            <p:cNvPr id="439360" name="Freeform 64"/>
            <p:cNvSpPr>
              <a:spLocks/>
            </p:cNvSpPr>
            <p:nvPr/>
          </p:nvSpPr>
          <p:spPr bwMode="auto">
            <a:xfrm>
              <a:off x="2880" y="8496"/>
              <a:ext cx="2592" cy="864"/>
            </a:xfrm>
            <a:custGeom>
              <a:avLst/>
              <a:gdLst>
                <a:gd name="T0" fmla="*/ 0 w 2592"/>
                <a:gd name="T1" fmla="*/ 864 h 864"/>
                <a:gd name="T2" fmla="*/ 1296 w 2592"/>
                <a:gd name="T3" fmla="*/ 864 h 864"/>
                <a:gd name="T4" fmla="*/ 1440 w 2592"/>
                <a:gd name="T5" fmla="*/ 0 h 864"/>
                <a:gd name="T6" fmla="*/ 1584 w 2592"/>
                <a:gd name="T7" fmla="*/ 864 h 864"/>
                <a:gd name="T8" fmla="*/ 2592 w 2592"/>
                <a:gd name="T9" fmla="*/ 864 h 864"/>
              </a:gdLst>
              <a:ahLst/>
              <a:cxnLst>
                <a:cxn ang="0">
                  <a:pos x="T0" y="T1"/>
                </a:cxn>
                <a:cxn ang="0">
                  <a:pos x="T2" y="T3"/>
                </a:cxn>
                <a:cxn ang="0">
                  <a:pos x="T4" y="T5"/>
                </a:cxn>
                <a:cxn ang="0">
                  <a:pos x="T6" y="T7"/>
                </a:cxn>
                <a:cxn ang="0">
                  <a:pos x="T8" y="T9"/>
                </a:cxn>
              </a:cxnLst>
              <a:rect l="0" t="0" r="r" b="b"/>
              <a:pathLst>
                <a:path w="2592" h="864">
                  <a:moveTo>
                    <a:pt x="0" y="864"/>
                  </a:moveTo>
                  <a:lnTo>
                    <a:pt x="1296" y="864"/>
                  </a:lnTo>
                  <a:lnTo>
                    <a:pt x="1440" y="0"/>
                  </a:lnTo>
                  <a:lnTo>
                    <a:pt x="1584" y="864"/>
                  </a:lnTo>
                  <a:lnTo>
                    <a:pt x="2592" y="864"/>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361" name="Text Box 65"/>
            <p:cNvSpPr txBox="1">
              <a:spLocks noChangeArrowheads="1"/>
            </p:cNvSpPr>
            <p:nvPr/>
          </p:nvSpPr>
          <p:spPr bwMode="auto">
            <a:xfrm>
              <a:off x="3888" y="8064"/>
              <a:ext cx="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-A</a:t>
              </a:r>
              <a:endParaRPr lang="en-US" altLang="en-US"/>
            </a:p>
          </p:txBody>
        </p:sp>
      </p:grpSp>
      <p:sp>
        <p:nvSpPr>
          <p:cNvPr id="439362" name="Text Box 66"/>
          <p:cNvSpPr txBox="1">
            <a:spLocks noChangeArrowheads="1"/>
          </p:cNvSpPr>
          <p:nvPr/>
        </p:nvSpPr>
        <p:spPr bwMode="auto">
          <a:xfrm>
            <a:off x="1006475" y="304800"/>
            <a:ext cx="11684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dirty="0" smtClean="0"/>
              <a:t>(a)</a:t>
            </a:r>
            <a:endParaRPr lang="en-US" altLang="en-US" sz="2800" b="1" dirty="0"/>
          </a:p>
        </p:txBody>
      </p:sp>
      <p:sp>
        <p:nvSpPr>
          <p:cNvPr id="439363" name="Text Box 67"/>
          <p:cNvSpPr txBox="1">
            <a:spLocks noChangeArrowheads="1"/>
          </p:cNvSpPr>
          <p:nvPr/>
        </p:nvSpPr>
        <p:spPr bwMode="auto">
          <a:xfrm>
            <a:off x="1122363" y="3409950"/>
            <a:ext cx="11684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dirty="0" smtClean="0"/>
              <a:t>(b)</a:t>
            </a:r>
            <a:endParaRPr lang="en-US" altLang="en-US" sz="2800" b="1" dirty="0"/>
          </a:p>
        </p:txBody>
      </p:sp>
      <p:sp>
        <p:nvSpPr>
          <p:cNvPr id="439364" name="Line 68"/>
          <p:cNvSpPr>
            <a:spLocks noChangeShapeType="1"/>
          </p:cNvSpPr>
          <p:nvPr/>
        </p:nvSpPr>
        <p:spPr bwMode="auto">
          <a:xfrm>
            <a:off x="889000" y="3276600"/>
            <a:ext cx="771207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365" name="Text Box 69"/>
          <p:cNvSpPr txBox="1">
            <a:spLocks noChangeArrowheads="1"/>
          </p:cNvSpPr>
          <p:nvPr/>
        </p:nvSpPr>
        <p:spPr bwMode="auto">
          <a:xfrm>
            <a:off x="3444875" y="4343400"/>
            <a:ext cx="1660525" cy="57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i="1" dirty="0"/>
              <a:t>f</a:t>
            </a:r>
            <a:r>
              <a:rPr lang="en-US" altLang="en-US" sz="1600" i="1" dirty="0" smtClean="0"/>
              <a:t>ull-length </a:t>
            </a:r>
            <a:r>
              <a:rPr lang="en-US" altLang="en-US" sz="1600" i="1" dirty="0"/>
              <a:t>allele </a:t>
            </a:r>
          </a:p>
          <a:p>
            <a:pPr algn="ctr"/>
            <a:r>
              <a:rPr lang="en-US" altLang="en-US" sz="1600" i="1" dirty="0"/>
              <a:t>(n)</a:t>
            </a:r>
            <a:endParaRPr lang="en-US" altLang="en-US" sz="2400" i="1" dirty="0"/>
          </a:p>
        </p:txBody>
      </p:sp>
      <p:sp>
        <p:nvSpPr>
          <p:cNvPr id="439366" name="Text Box 70"/>
          <p:cNvSpPr txBox="1">
            <a:spLocks noChangeArrowheads="1"/>
          </p:cNvSpPr>
          <p:nvPr/>
        </p:nvSpPr>
        <p:spPr bwMode="auto">
          <a:xfrm>
            <a:off x="6807200" y="4371973"/>
            <a:ext cx="1651000" cy="58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i="1" dirty="0"/>
              <a:t>allele + 1 base (n+1)</a:t>
            </a:r>
            <a:endParaRPr lang="en-US" altLang="en-US" sz="2400" i="1" dirty="0"/>
          </a:p>
        </p:txBody>
      </p:sp>
      <p:sp>
        <p:nvSpPr>
          <p:cNvPr id="439367" name="Text Box 71"/>
          <p:cNvSpPr txBox="1">
            <a:spLocks noChangeArrowheads="1"/>
          </p:cNvSpPr>
          <p:nvPr/>
        </p:nvSpPr>
        <p:spPr bwMode="auto">
          <a:xfrm>
            <a:off x="2290763" y="3581400"/>
            <a:ext cx="5608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dirty="0"/>
              <a:t>Measurement </a:t>
            </a:r>
            <a:r>
              <a:rPr lang="en-US" altLang="en-US" dirty="0" smtClean="0"/>
              <a:t>result </a:t>
            </a:r>
            <a:r>
              <a:rPr lang="en-US" altLang="en-US" dirty="0"/>
              <a:t>with dye labeled DNA strand</a:t>
            </a:r>
            <a:endParaRPr lang="en-US" altLang="en-US" sz="2400" dirty="0"/>
          </a:p>
        </p:txBody>
      </p:sp>
      <p:grpSp>
        <p:nvGrpSpPr>
          <p:cNvPr id="2" name="Group 1"/>
          <p:cNvGrpSpPr/>
          <p:nvPr/>
        </p:nvGrpSpPr>
        <p:grpSpPr>
          <a:xfrm>
            <a:off x="508000" y="4052887"/>
            <a:ext cx="1252538" cy="2500313"/>
            <a:chOff x="508000" y="3814763"/>
            <a:chExt cx="1252538" cy="2500313"/>
          </a:xfrm>
        </p:grpSpPr>
        <p:graphicFrame>
          <p:nvGraphicFramePr>
            <p:cNvPr id="439368" name="Object 72"/>
            <p:cNvGraphicFramePr>
              <a:graphicFrameLocks noChangeAspect="1"/>
            </p:cNvGraphicFramePr>
            <p:nvPr>
              <p:extLst>
                <p:ext uri="{D42A27DB-BD31-4B8C-83A1-F6EECF244321}">
                  <p14:modId xmlns:p14="http://schemas.microsoft.com/office/powerpoint/2010/main" val="2129818558"/>
                </p:ext>
              </p:extLst>
            </p:nvPr>
          </p:nvGraphicFramePr>
          <p:xfrm>
            <a:off x="508000" y="4271963"/>
            <a:ext cx="1252538" cy="1676400"/>
          </p:xfrm>
          <a:graphic>
            <a:graphicData uri="http://schemas.openxmlformats.org/presentationml/2006/ole">
              <mc:AlternateContent xmlns:mc="http://schemas.openxmlformats.org/markup-compatibility/2006">
                <mc:Choice xmlns:v="urn:schemas-microsoft-com:vml" Requires="v">
                  <p:oleObj spid="_x0000_s1039" name="Bitmap Image" r:id="rId4" imgW="449619" imgH="601905" progId="Paint.Picture">
                    <p:embed/>
                  </p:oleObj>
                </mc:Choice>
                <mc:Fallback>
                  <p:oleObj name="Bitmap Image" r:id="rId4" imgW="449619" imgH="60190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4271963"/>
                          <a:ext cx="1252538"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9369" name="Text Box 73"/>
            <p:cNvSpPr txBox="1">
              <a:spLocks noChangeArrowheads="1"/>
            </p:cNvSpPr>
            <p:nvPr/>
          </p:nvSpPr>
          <p:spPr bwMode="auto">
            <a:xfrm>
              <a:off x="525463" y="3814763"/>
              <a:ext cx="1235075"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t>Incomplete adenylation</a:t>
              </a:r>
            </a:p>
          </p:txBody>
        </p:sp>
        <p:sp>
          <p:nvSpPr>
            <p:cNvPr id="439370" name="Text Box 74"/>
            <p:cNvSpPr txBox="1">
              <a:spLocks noChangeArrowheads="1"/>
            </p:cNvSpPr>
            <p:nvPr/>
          </p:nvSpPr>
          <p:spPr bwMode="auto">
            <a:xfrm>
              <a:off x="541338" y="5948363"/>
              <a:ext cx="11366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D8S1179</a:t>
              </a:r>
            </a:p>
          </p:txBody>
        </p:sp>
        <p:sp>
          <p:nvSpPr>
            <p:cNvPr id="439371" name="Text Box 75"/>
            <p:cNvSpPr txBox="1">
              <a:spLocks noChangeArrowheads="1"/>
            </p:cNvSpPr>
            <p:nvPr/>
          </p:nvSpPr>
          <p:spPr bwMode="auto">
            <a:xfrm>
              <a:off x="1135063" y="4759325"/>
              <a:ext cx="336550" cy="2746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-A</a:t>
              </a:r>
            </a:p>
          </p:txBody>
        </p:sp>
        <p:sp>
          <p:nvSpPr>
            <p:cNvPr id="439372" name="Text Box 76"/>
            <p:cNvSpPr txBox="1">
              <a:spLocks noChangeArrowheads="1"/>
            </p:cNvSpPr>
            <p:nvPr/>
          </p:nvSpPr>
          <p:spPr bwMode="auto">
            <a:xfrm>
              <a:off x="1233488" y="4302125"/>
              <a:ext cx="374650" cy="2746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+A</a:t>
              </a:r>
            </a:p>
          </p:txBody>
        </p:sp>
        <p:sp>
          <p:nvSpPr>
            <p:cNvPr id="439373" name="Rectangle 77"/>
            <p:cNvSpPr>
              <a:spLocks noChangeArrowheads="1"/>
            </p:cNvSpPr>
            <p:nvPr/>
          </p:nvSpPr>
          <p:spPr bwMode="auto">
            <a:xfrm>
              <a:off x="585788" y="4759325"/>
              <a:ext cx="336550" cy="2746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-A</a:t>
              </a:r>
            </a:p>
          </p:txBody>
        </p:sp>
        <p:sp>
          <p:nvSpPr>
            <p:cNvPr id="439374" name="Rectangle 78"/>
            <p:cNvSpPr>
              <a:spLocks noChangeArrowheads="1"/>
            </p:cNvSpPr>
            <p:nvPr/>
          </p:nvSpPr>
          <p:spPr bwMode="auto">
            <a:xfrm>
              <a:off x="623888" y="4302125"/>
              <a:ext cx="374650" cy="2746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+A</a:t>
              </a:r>
            </a:p>
          </p:txBody>
        </p:sp>
      </p:grpSp>
      <p:sp>
        <p:nvSpPr>
          <p:cNvPr id="3" name="TextBox 2"/>
          <p:cNvSpPr txBox="1"/>
          <p:nvPr/>
        </p:nvSpPr>
        <p:spPr>
          <a:xfrm>
            <a:off x="4382869" y="1981200"/>
            <a:ext cx="646331" cy="461665"/>
          </a:xfrm>
          <a:prstGeom prst="rect">
            <a:avLst/>
          </a:prstGeom>
          <a:noFill/>
        </p:spPr>
        <p:txBody>
          <a:bodyPr wrap="none" rtlCol="0">
            <a:spAutoFit/>
          </a:bodyPr>
          <a:lstStyle/>
          <a:p>
            <a:r>
              <a:rPr lang="en-US" sz="2400" dirty="0" smtClean="0">
                <a:solidFill>
                  <a:schemeClr val="bg1">
                    <a:lumMod val="50000"/>
                  </a:schemeClr>
                </a:solidFill>
              </a:rPr>
              <a:t>OR</a:t>
            </a:r>
            <a:endParaRPr lang="en-US" sz="2400" dirty="0">
              <a:solidFill>
                <a:schemeClr val="bg1">
                  <a:lumMod val="50000"/>
                </a:schemeClr>
              </a:solidFill>
            </a:endParaRPr>
          </a:p>
        </p:txBody>
      </p:sp>
    </p:spTree>
    <p:extLst>
      <p:ext uri="{BB962C8B-B14F-4D97-AF65-F5344CB8AC3E}">
        <p14:creationId xmlns:p14="http://schemas.microsoft.com/office/powerpoint/2010/main" val="615235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t="1153"/>
          <a:stretch>
            <a:fillRect/>
          </a:stretch>
        </p:blipFill>
        <p:spPr bwMode="auto">
          <a:xfrm>
            <a:off x="149900" y="518049"/>
            <a:ext cx="8876947" cy="6100109"/>
          </a:xfrm>
          <a:prstGeom prst="rect">
            <a:avLst/>
          </a:prstGeom>
          <a:noFill/>
          <a:ln w="9525">
            <a:noFill/>
            <a:miter lim="800000"/>
            <a:headEnd/>
            <a:tailEnd/>
          </a:ln>
        </p:spPr>
      </p:pic>
      <p:sp>
        <p:nvSpPr>
          <p:cNvPr id="7171" name="TextBox 7"/>
          <p:cNvSpPr txBox="1">
            <a:spLocks noChangeArrowheads="1"/>
          </p:cNvSpPr>
          <p:nvPr/>
        </p:nvSpPr>
        <p:spPr bwMode="auto">
          <a:xfrm>
            <a:off x="3957336" y="3352764"/>
            <a:ext cx="1085554" cy="1169551"/>
          </a:xfrm>
          <a:prstGeom prst="rect">
            <a:avLst/>
          </a:prstGeom>
          <a:noFill/>
          <a:ln w="9525">
            <a:noFill/>
            <a:miter lim="800000"/>
            <a:headEnd/>
            <a:tailEnd/>
          </a:ln>
        </p:spPr>
        <p:txBody>
          <a:bodyPr wrap="none">
            <a:spAutoFit/>
          </a:bodyPr>
          <a:lstStyle/>
          <a:p>
            <a:pPr algn="ctr"/>
            <a:r>
              <a:rPr lang="en-US" sz="2800" b="1" u="sng" dirty="0" smtClean="0"/>
              <a:t>N-6</a:t>
            </a:r>
          </a:p>
          <a:p>
            <a:pPr algn="ctr"/>
            <a:r>
              <a:rPr lang="en-US" dirty="0" smtClean="0"/>
              <a:t>82/1994 </a:t>
            </a:r>
            <a:endParaRPr lang="en-US" dirty="0"/>
          </a:p>
          <a:p>
            <a:pPr algn="ctr"/>
            <a:r>
              <a:rPr lang="en-US" dirty="0"/>
              <a:t>= </a:t>
            </a:r>
            <a:r>
              <a:rPr lang="en-US" sz="2400" b="1" dirty="0" smtClean="0"/>
              <a:t>4.1%</a:t>
            </a:r>
            <a:endParaRPr lang="en-US" b="1" dirty="0"/>
          </a:p>
        </p:txBody>
      </p:sp>
      <p:sp>
        <p:nvSpPr>
          <p:cNvPr id="7172" name="TextBox 8"/>
          <p:cNvSpPr txBox="1">
            <a:spLocks noChangeArrowheads="1"/>
          </p:cNvSpPr>
          <p:nvPr/>
        </p:nvSpPr>
        <p:spPr bwMode="auto">
          <a:xfrm>
            <a:off x="4894577" y="2559535"/>
            <a:ext cx="1257075" cy="1169551"/>
          </a:xfrm>
          <a:prstGeom prst="rect">
            <a:avLst/>
          </a:prstGeom>
          <a:noFill/>
          <a:ln w="9525">
            <a:noFill/>
            <a:miter lim="800000"/>
            <a:headEnd/>
            <a:tailEnd/>
          </a:ln>
        </p:spPr>
        <p:txBody>
          <a:bodyPr wrap="none">
            <a:spAutoFit/>
          </a:bodyPr>
          <a:lstStyle/>
          <a:p>
            <a:pPr algn="ctr"/>
            <a:r>
              <a:rPr lang="en-US" sz="2800" b="1" u="sng" dirty="0" smtClean="0"/>
              <a:t>N-3 </a:t>
            </a:r>
            <a:endParaRPr lang="en-US" sz="2800" u="sng" dirty="0" smtClean="0"/>
          </a:p>
          <a:p>
            <a:pPr algn="ctr"/>
            <a:r>
              <a:rPr lang="en-US" dirty="0" smtClean="0"/>
              <a:t>587/1994 </a:t>
            </a:r>
            <a:endParaRPr lang="en-US" dirty="0"/>
          </a:p>
          <a:p>
            <a:pPr algn="ctr"/>
            <a:r>
              <a:rPr lang="en-US" dirty="0"/>
              <a:t>= </a:t>
            </a:r>
            <a:r>
              <a:rPr lang="en-US" sz="2400" b="1" dirty="0" smtClean="0"/>
              <a:t>29.4%</a:t>
            </a:r>
            <a:endParaRPr lang="en-US" b="1" dirty="0"/>
          </a:p>
        </p:txBody>
      </p:sp>
      <p:sp>
        <p:nvSpPr>
          <p:cNvPr id="7173" name="TextBox 9"/>
          <p:cNvSpPr txBox="1">
            <a:spLocks noChangeArrowheads="1"/>
          </p:cNvSpPr>
          <p:nvPr/>
        </p:nvSpPr>
        <p:spPr bwMode="auto">
          <a:xfrm>
            <a:off x="6452578" y="3183875"/>
            <a:ext cx="1085554" cy="1169551"/>
          </a:xfrm>
          <a:prstGeom prst="rect">
            <a:avLst/>
          </a:prstGeom>
          <a:noFill/>
          <a:ln w="9525">
            <a:noFill/>
            <a:miter lim="800000"/>
            <a:headEnd/>
            <a:tailEnd/>
          </a:ln>
        </p:spPr>
        <p:txBody>
          <a:bodyPr wrap="none">
            <a:spAutoFit/>
          </a:bodyPr>
          <a:lstStyle/>
          <a:p>
            <a:pPr algn="ctr"/>
            <a:r>
              <a:rPr lang="en-US" sz="2800" b="1" u="sng" dirty="0" smtClean="0"/>
              <a:t>N+3</a:t>
            </a:r>
          </a:p>
          <a:p>
            <a:pPr algn="ctr"/>
            <a:r>
              <a:rPr lang="en-US" dirty="0" smtClean="0"/>
              <a:t>54/1994 </a:t>
            </a:r>
            <a:endParaRPr lang="en-US" dirty="0"/>
          </a:p>
          <a:p>
            <a:pPr algn="ctr"/>
            <a:r>
              <a:rPr lang="en-US" dirty="0"/>
              <a:t>= </a:t>
            </a:r>
            <a:r>
              <a:rPr lang="en-US" sz="2400" b="1" dirty="0" smtClean="0"/>
              <a:t>2.7%</a:t>
            </a:r>
            <a:endParaRPr lang="en-US" b="1" dirty="0"/>
          </a:p>
        </p:txBody>
      </p:sp>
      <p:cxnSp>
        <p:nvCxnSpPr>
          <p:cNvPr id="12" name="Straight Arrow Connector 11"/>
          <p:cNvCxnSpPr/>
          <p:nvPr/>
        </p:nvCxnSpPr>
        <p:spPr>
          <a:xfrm>
            <a:off x="5623560" y="3703320"/>
            <a:ext cx="122420" cy="227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44440" y="4373880"/>
            <a:ext cx="233596" cy="3172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173" idx="2"/>
          </p:cNvCxnSpPr>
          <p:nvPr/>
        </p:nvCxnSpPr>
        <p:spPr>
          <a:xfrm flipH="1">
            <a:off x="6743575" y="4353426"/>
            <a:ext cx="251780" cy="4104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91663" y="1271917"/>
            <a:ext cx="2269257" cy="707886"/>
          </a:xfrm>
          <a:prstGeom prst="rect">
            <a:avLst/>
          </a:prstGeom>
          <a:noFill/>
        </p:spPr>
        <p:txBody>
          <a:bodyPr wrap="square" rtlCol="0">
            <a:spAutoFit/>
          </a:bodyPr>
          <a:lstStyle/>
          <a:p>
            <a:pPr algn="ctr"/>
            <a:r>
              <a:rPr lang="en-US" sz="2000" b="1" dirty="0" smtClean="0"/>
              <a:t>Allele contains 27 CTT repeats</a:t>
            </a:r>
            <a:endParaRPr lang="en-US" sz="2000" b="1" dirty="0"/>
          </a:p>
        </p:txBody>
      </p:sp>
    </p:spTree>
    <p:extLst>
      <p:ext uri="{BB962C8B-B14F-4D97-AF65-F5344CB8AC3E}">
        <p14:creationId xmlns:p14="http://schemas.microsoft.com/office/powerpoint/2010/main" val="81265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type="title"/>
          </p:nvPr>
        </p:nvSpPr>
        <p:spPr>
          <a:xfrm>
            <a:off x="685800" y="-838200"/>
            <a:ext cx="7772400" cy="681038"/>
          </a:xfrm>
        </p:spPr>
        <p:txBody>
          <a:bodyPr/>
          <a:lstStyle/>
          <a:p>
            <a:r>
              <a:rPr lang="en-US" dirty="0"/>
              <a:t>Stutter Product Formation</a:t>
            </a:r>
          </a:p>
        </p:txBody>
      </p:sp>
      <p:grpSp>
        <p:nvGrpSpPr>
          <p:cNvPr id="2" name="Group 49"/>
          <p:cNvGrpSpPr>
            <a:grpSpLocks/>
          </p:cNvGrpSpPr>
          <p:nvPr/>
        </p:nvGrpSpPr>
        <p:grpSpPr bwMode="auto">
          <a:xfrm>
            <a:off x="5524500" y="5010150"/>
            <a:ext cx="3300413" cy="1690688"/>
            <a:chOff x="789" y="3034"/>
            <a:chExt cx="2235" cy="1190"/>
          </a:xfrm>
        </p:grpSpPr>
        <p:sp>
          <p:nvSpPr>
            <p:cNvPr id="390156" name="Freeform 12"/>
            <p:cNvSpPr>
              <a:spLocks/>
            </p:cNvSpPr>
            <p:nvPr/>
          </p:nvSpPr>
          <p:spPr bwMode="auto">
            <a:xfrm>
              <a:off x="989" y="3269"/>
              <a:ext cx="1520" cy="360"/>
            </a:xfrm>
            <a:custGeom>
              <a:avLst/>
              <a:gdLst/>
              <a:ahLst/>
              <a:cxnLst>
                <a:cxn ang="0">
                  <a:pos x="0" y="360"/>
                </a:cxn>
                <a:cxn ang="0">
                  <a:pos x="880" y="360"/>
                </a:cxn>
                <a:cxn ang="0">
                  <a:pos x="880" y="248"/>
                </a:cxn>
                <a:cxn ang="0">
                  <a:pos x="760" y="232"/>
                </a:cxn>
                <a:cxn ang="0">
                  <a:pos x="760" y="136"/>
                </a:cxn>
                <a:cxn ang="0">
                  <a:pos x="808" y="24"/>
                </a:cxn>
                <a:cxn ang="0">
                  <a:pos x="880" y="8"/>
                </a:cxn>
                <a:cxn ang="0">
                  <a:pos x="944" y="0"/>
                </a:cxn>
                <a:cxn ang="0">
                  <a:pos x="992" y="24"/>
                </a:cxn>
                <a:cxn ang="0">
                  <a:pos x="1024" y="80"/>
                </a:cxn>
                <a:cxn ang="0">
                  <a:pos x="1040" y="128"/>
                </a:cxn>
                <a:cxn ang="0">
                  <a:pos x="1040" y="208"/>
                </a:cxn>
                <a:cxn ang="0">
                  <a:pos x="928" y="224"/>
                </a:cxn>
                <a:cxn ang="0">
                  <a:pos x="928" y="360"/>
                </a:cxn>
                <a:cxn ang="0">
                  <a:pos x="1520" y="352"/>
                </a:cxn>
              </a:cxnLst>
              <a:rect l="0" t="0" r="r" b="b"/>
              <a:pathLst>
                <a:path w="1520" h="360">
                  <a:moveTo>
                    <a:pt x="0" y="360"/>
                  </a:moveTo>
                  <a:lnTo>
                    <a:pt x="880" y="360"/>
                  </a:lnTo>
                  <a:lnTo>
                    <a:pt x="880" y="248"/>
                  </a:lnTo>
                  <a:lnTo>
                    <a:pt x="760" y="232"/>
                  </a:lnTo>
                  <a:lnTo>
                    <a:pt x="760" y="136"/>
                  </a:lnTo>
                  <a:lnTo>
                    <a:pt x="808" y="24"/>
                  </a:lnTo>
                  <a:lnTo>
                    <a:pt x="880" y="8"/>
                  </a:lnTo>
                  <a:lnTo>
                    <a:pt x="944" y="0"/>
                  </a:lnTo>
                  <a:lnTo>
                    <a:pt x="992" y="24"/>
                  </a:lnTo>
                  <a:lnTo>
                    <a:pt x="1024" y="80"/>
                  </a:lnTo>
                  <a:lnTo>
                    <a:pt x="1040" y="128"/>
                  </a:lnTo>
                  <a:lnTo>
                    <a:pt x="1040" y="208"/>
                  </a:lnTo>
                  <a:lnTo>
                    <a:pt x="928" y="224"/>
                  </a:lnTo>
                  <a:lnTo>
                    <a:pt x="928" y="360"/>
                  </a:lnTo>
                  <a:lnTo>
                    <a:pt x="1520" y="352"/>
                  </a:lnTo>
                </a:path>
              </a:pathLst>
            </a:custGeom>
            <a:noFill/>
            <a:ln w="9525">
              <a:solidFill>
                <a:schemeClr val="tx1"/>
              </a:solidFill>
              <a:round/>
              <a:headEnd type="none" w="med" len="med"/>
              <a:tailEnd type="triangle" w="med" len="med"/>
            </a:ln>
            <a:effectLst/>
          </p:spPr>
          <p:txBody>
            <a:bodyPr/>
            <a:lstStyle/>
            <a:p>
              <a:endParaRPr lang="en-US"/>
            </a:p>
          </p:txBody>
        </p:sp>
        <p:sp>
          <p:nvSpPr>
            <p:cNvPr id="390157" name="Line 13"/>
            <p:cNvSpPr>
              <a:spLocks noChangeShapeType="1"/>
            </p:cNvSpPr>
            <p:nvPr/>
          </p:nvSpPr>
          <p:spPr bwMode="auto">
            <a:xfrm>
              <a:off x="991" y="3914"/>
              <a:ext cx="2033" cy="0"/>
            </a:xfrm>
            <a:prstGeom prst="line">
              <a:avLst/>
            </a:prstGeom>
            <a:noFill/>
            <a:ln w="9525">
              <a:solidFill>
                <a:schemeClr val="tx1"/>
              </a:solidFill>
              <a:round/>
              <a:headEnd/>
              <a:tailEnd/>
            </a:ln>
            <a:effectLst/>
          </p:spPr>
          <p:txBody>
            <a:bodyPr/>
            <a:lstStyle/>
            <a:p>
              <a:endParaRPr lang="en-US"/>
            </a:p>
          </p:txBody>
        </p:sp>
        <p:sp>
          <p:nvSpPr>
            <p:cNvPr id="390158" name="Text Box 14"/>
            <p:cNvSpPr txBox="1">
              <a:spLocks noChangeArrowheads="1"/>
            </p:cNvSpPr>
            <p:nvPr/>
          </p:nvSpPr>
          <p:spPr bwMode="auto">
            <a:xfrm>
              <a:off x="1470" y="3561"/>
              <a:ext cx="373" cy="179"/>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50" b="0" dirty="0">
                  <a:solidFill>
                    <a:schemeClr val="tx1"/>
                  </a:solidFill>
                </a:rPr>
                <a:t>GATA</a:t>
              </a:r>
            </a:p>
          </p:txBody>
        </p:sp>
        <p:sp>
          <p:nvSpPr>
            <p:cNvPr id="390159" name="Text Box 15"/>
            <p:cNvSpPr txBox="1">
              <a:spLocks noChangeArrowheads="1"/>
            </p:cNvSpPr>
            <p:nvPr/>
          </p:nvSpPr>
          <p:spPr bwMode="auto">
            <a:xfrm>
              <a:off x="1946" y="3563"/>
              <a:ext cx="373" cy="179"/>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50" b="0" dirty="0">
                  <a:solidFill>
                    <a:schemeClr val="tx1"/>
                  </a:solidFill>
                </a:rPr>
                <a:t>GATA</a:t>
              </a:r>
            </a:p>
          </p:txBody>
        </p:sp>
        <p:sp>
          <p:nvSpPr>
            <p:cNvPr id="390161" name="Text Box 17"/>
            <p:cNvSpPr txBox="1">
              <a:spLocks noChangeArrowheads="1"/>
            </p:cNvSpPr>
            <p:nvPr/>
          </p:nvSpPr>
          <p:spPr bwMode="auto">
            <a:xfrm>
              <a:off x="1486" y="3846"/>
              <a:ext cx="355" cy="179"/>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162" name="Text Box 18"/>
            <p:cNvSpPr txBox="1">
              <a:spLocks noChangeArrowheads="1"/>
            </p:cNvSpPr>
            <p:nvPr/>
          </p:nvSpPr>
          <p:spPr bwMode="auto">
            <a:xfrm>
              <a:off x="1950" y="3846"/>
              <a:ext cx="356" cy="179"/>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163" name="Text Box 19"/>
            <p:cNvSpPr txBox="1">
              <a:spLocks noChangeArrowheads="1"/>
            </p:cNvSpPr>
            <p:nvPr/>
          </p:nvSpPr>
          <p:spPr bwMode="auto">
            <a:xfrm>
              <a:off x="2413" y="3847"/>
              <a:ext cx="356" cy="179"/>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167" name="Text Box 23"/>
            <p:cNvSpPr txBox="1">
              <a:spLocks noChangeArrowheads="1"/>
            </p:cNvSpPr>
            <p:nvPr/>
          </p:nvSpPr>
          <p:spPr bwMode="auto">
            <a:xfrm>
              <a:off x="789" y="3827"/>
              <a:ext cx="218" cy="215"/>
            </a:xfrm>
            <a:prstGeom prst="rect">
              <a:avLst/>
            </a:prstGeom>
            <a:noFill/>
            <a:ln w="9525">
              <a:noFill/>
              <a:miter lim="800000"/>
              <a:headEnd/>
              <a:tailEnd/>
            </a:ln>
            <a:effectLst/>
          </p:spPr>
          <p:txBody>
            <a:bodyPr wrap="none">
              <a:spAutoFit/>
            </a:bodyPr>
            <a:lstStyle/>
            <a:p>
              <a:pPr eaLnBrk="1" hangingPunct="1"/>
              <a:r>
                <a:rPr lang="en-US" sz="1400" b="0">
                  <a:solidFill>
                    <a:schemeClr val="tx1"/>
                  </a:solidFill>
                </a:rPr>
                <a:t>3’</a:t>
              </a:r>
            </a:p>
          </p:txBody>
        </p:sp>
        <p:sp>
          <p:nvSpPr>
            <p:cNvPr id="390169" name="Text Box 25"/>
            <p:cNvSpPr txBox="1">
              <a:spLocks noChangeArrowheads="1"/>
            </p:cNvSpPr>
            <p:nvPr/>
          </p:nvSpPr>
          <p:spPr bwMode="auto">
            <a:xfrm>
              <a:off x="789" y="3539"/>
              <a:ext cx="218" cy="215"/>
            </a:xfrm>
            <a:prstGeom prst="rect">
              <a:avLst/>
            </a:prstGeom>
            <a:noFill/>
            <a:ln w="9525">
              <a:noFill/>
              <a:miter lim="800000"/>
              <a:headEnd/>
              <a:tailEnd/>
            </a:ln>
            <a:effectLst/>
          </p:spPr>
          <p:txBody>
            <a:bodyPr wrap="none">
              <a:spAutoFit/>
            </a:bodyPr>
            <a:lstStyle/>
            <a:p>
              <a:pPr eaLnBrk="1" hangingPunct="1"/>
              <a:r>
                <a:rPr lang="en-US" sz="1400" b="0">
                  <a:solidFill>
                    <a:schemeClr val="tx1"/>
                  </a:solidFill>
                </a:rPr>
                <a:t>5’</a:t>
              </a:r>
            </a:p>
          </p:txBody>
        </p:sp>
        <p:sp>
          <p:nvSpPr>
            <p:cNvPr id="390170" name="Text Box 26"/>
            <p:cNvSpPr txBox="1">
              <a:spLocks noChangeArrowheads="1"/>
            </p:cNvSpPr>
            <p:nvPr/>
          </p:nvSpPr>
          <p:spPr bwMode="auto">
            <a:xfrm>
              <a:off x="1593" y="4010"/>
              <a:ext cx="191" cy="214"/>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1</a:t>
              </a:r>
            </a:p>
          </p:txBody>
        </p:sp>
        <p:sp>
          <p:nvSpPr>
            <p:cNvPr id="390171" name="Text Box 27"/>
            <p:cNvSpPr txBox="1">
              <a:spLocks noChangeArrowheads="1"/>
            </p:cNvSpPr>
            <p:nvPr/>
          </p:nvSpPr>
          <p:spPr bwMode="auto">
            <a:xfrm>
              <a:off x="2046" y="4008"/>
              <a:ext cx="191" cy="215"/>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2</a:t>
              </a:r>
            </a:p>
          </p:txBody>
        </p:sp>
        <p:sp>
          <p:nvSpPr>
            <p:cNvPr id="390172" name="Text Box 28"/>
            <p:cNvSpPr txBox="1">
              <a:spLocks noChangeArrowheads="1"/>
            </p:cNvSpPr>
            <p:nvPr/>
          </p:nvSpPr>
          <p:spPr bwMode="auto">
            <a:xfrm>
              <a:off x="2509" y="4009"/>
              <a:ext cx="191" cy="214"/>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3</a:t>
              </a:r>
            </a:p>
          </p:txBody>
        </p:sp>
        <p:sp>
          <p:nvSpPr>
            <p:cNvPr id="390176" name="Text Box 32"/>
            <p:cNvSpPr txBox="1">
              <a:spLocks noChangeArrowheads="1"/>
            </p:cNvSpPr>
            <p:nvPr/>
          </p:nvSpPr>
          <p:spPr bwMode="auto">
            <a:xfrm>
              <a:off x="1509" y="3338"/>
              <a:ext cx="192" cy="215"/>
            </a:xfrm>
            <a:prstGeom prst="rect">
              <a:avLst/>
            </a:prstGeom>
            <a:noFill/>
            <a:ln w="9525">
              <a:noFill/>
              <a:miter lim="800000"/>
              <a:headEnd/>
              <a:tailEnd/>
            </a:ln>
            <a:effectLst/>
          </p:spPr>
          <p:txBody>
            <a:bodyPr wrap="none">
              <a:spAutoFit/>
            </a:bodyPr>
            <a:lstStyle/>
            <a:p>
              <a:pPr eaLnBrk="1" hangingPunct="1"/>
              <a:r>
                <a:rPr lang="en-US" sz="1400">
                  <a:solidFill>
                    <a:srgbClr val="0000FF"/>
                  </a:solidFill>
                </a:rPr>
                <a:t>1</a:t>
              </a:r>
            </a:p>
          </p:txBody>
        </p:sp>
        <p:sp>
          <p:nvSpPr>
            <p:cNvPr id="390177" name="Text Box 33"/>
            <p:cNvSpPr txBox="1">
              <a:spLocks noChangeArrowheads="1"/>
            </p:cNvSpPr>
            <p:nvPr/>
          </p:nvSpPr>
          <p:spPr bwMode="auto">
            <a:xfrm>
              <a:off x="1814" y="3034"/>
              <a:ext cx="224" cy="215"/>
            </a:xfrm>
            <a:prstGeom prst="rect">
              <a:avLst/>
            </a:prstGeom>
            <a:noFill/>
            <a:ln w="9525">
              <a:noFill/>
              <a:miter lim="800000"/>
              <a:headEnd/>
              <a:tailEnd/>
            </a:ln>
            <a:effectLst/>
          </p:spPr>
          <p:txBody>
            <a:bodyPr wrap="none">
              <a:spAutoFit/>
            </a:bodyPr>
            <a:lstStyle/>
            <a:p>
              <a:pPr eaLnBrk="1" hangingPunct="1"/>
              <a:r>
                <a:rPr lang="en-US" sz="1400">
                  <a:solidFill>
                    <a:srgbClr val="0000FF"/>
                  </a:solidFill>
                </a:rPr>
                <a:t>2’</a:t>
              </a:r>
            </a:p>
          </p:txBody>
        </p:sp>
        <p:sp>
          <p:nvSpPr>
            <p:cNvPr id="390178" name="Text Box 34"/>
            <p:cNvSpPr txBox="1">
              <a:spLocks noChangeArrowheads="1"/>
            </p:cNvSpPr>
            <p:nvPr/>
          </p:nvSpPr>
          <p:spPr bwMode="auto">
            <a:xfrm>
              <a:off x="2101" y="3354"/>
              <a:ext cx="191" cy="214"/>
            </a:xfrm>
            <a:prstGeom prst="rect">
              <a:avLst/>
            </a:prstGeom>
            <a:noFill/>
            <a:ln w="9525">
              <a:noFill/>
              <a:miter lim="800000"/>
              <a:headEnd/>
              <a:tailEnd/>
            </a:ln>
            <a:effectLst/>
          </p:spPr>
          <p:txBody>
            <a:bodyPr wrap="none">
              <a:spAutoFit/>
            </a:bodyPr>
            <a:lstStyle/>
            <a:p>
              <a:pPr eaLnBrk="1" hangingPunct="1"/>
              <a:r>
                <a:rPr lang="en-US" sz="1400">
                  <a:solidFill>
                    <a:srgbClr val="0000FF"/>
                  </a:solidFill>
                </a:rPr>
                <a:t>2</a:t>
              </a:r>
            </a:p>
          </p:txBody>
        </p:sp>
        <p:sp>
          <p:nvSpPr>
            <p:cNvPr id="390179" name="AutoShape 35"/>
            <p:cNvSpPr>
              <a:spLocks noChangeArrowheads="1"/>
            </p:cNvSpPr>
            <p:nvPr/>
          </p:nvSpPr>
          <p:spPr bwMode="auto">
            <a:xfrm>
              <a:off x="1701" y="3197"/>
              <a:ext cx="384" cy="432"/>
            </a:xfrm>
            <a:custGeom>
              <a:avLst/>
              <a:gdLst>
                <a:gd name="G0" fmla="+- 396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3968"/>
                <a:gd name="G18" fmla="*/ 3968 1 2"/>
                <a:gd name="G19" fmla="+- G18 5400 0"/>
                <a:gd name="G20" fmla="cos G19 11796480"/>
                <a:gd name="G21" fmla="sin G19 11796480"/>
                <a:gd name="G22" fmla="+- G20 10800 0"/>
                <a:gd name="G23" fmla="+- G21 10800 0"/>
                <a:gd name="G24" fmla="+- 10800 0 G20"/>
                <a:gd name="G25" fmla="+- 3968 10800 0"/>
                <a:gd name="G26" fmla="?: G9 G17 G25"/>
                <a:gd name="G27" fmla="?: G9 0 21600"/>
                <a:gd name="G28" fmla="cos 10800 11796480"/>
                <a:gd name="G29" fmla="sin 10800 11796480"/>
                <a:gd name="G30" fmla="sin 396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3416 w 21600"/>
                <a:gd name="T15" fmla="*/ 10800 h 21600"/>
                <a:gd name="T16" fmla="*/ 10800 w 21600"/>
                <a:gd name="T17" fmla="*/ 6832 h 21600"/>
                <a:gd name="T18" fmla="*/ 1818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832" y="10800"/>
                  </a:moveTo>
                  <a:cubicBezTo>
                    <a:pt x="6832" y="8608"/>
                    <a:pt x="8608" y="6832"/>
                    <a:pt x="10800" y="6832"/>
                  </a:cubicBezTo>
                  <a:cubicBezTo>
                    <a:pt x="12991" y="6831"/>
                    <a:pt x="14767" y="8608"/>
                    <a:pt x="14768" y="10799"/>
                  </a:cubicBezTo>
                  <a:lnTo>
                    <a:pt x="21600" y="10800"/>
                  </a:lnTo>
                  <a:cubicBezTo>
                    <a:pt x="21600" y="4835"/>
                    <a:pt x="16764" y="0"/>
                    <a:pt x="10800" y="0"/>
                  </a:cubicBezTo>
                  <a:cubicBezTo>
                    <a:pt x="4835" y="0"/>
                    <a:pt x="0" y="4835"/>
                    <a:pt x="0" y="10800"/>
                  </a:cubicBezTo>
                  <a:close/>
                </a:path>
              </a:pathLst>
            </a:custGeom>
            <a:solidFill>
              <a:schemeClr val="bg1"/>
            </a:solidFill>
            <a:ln w="9525">
              <a:solidFill>
                <a:schemeClr val="tx1"/>
              </a:solidFill>
              <a:miter lim="800000"/>
              <a:headEnd/>
              <a:tailEnd/>
            </a:ln>
            <a:effectLst/>
          </p:spPr>
          <p:txBody>
            <a:bodyPr wrap="none" anchor="ctr"/>
            <a:lstStyle/>
            <a:p>
              <a:endParaRPr lang="en-US"/>
            </a:p>
          </p:txBody>
        </p:sp>
        <p:sp>
          <p:nvSpPr>
            <p:cNvPr id="390180" name="WordArt 36"/>
            <p:cNvSpPr>
              <a:spLocks noChangeArrowheads="1" noChangeShapeType="1" noTextEdit="1"/>
            </p:cNvSpPr>
            <p:nvPr/>
          </p:nvSpPr>
          <p:spPr bwMode="auto">
            <a:xfrm>
              <a:off x="1797" y="3293"/>
              <a:ext cx="192" cy="192"/>
            </a:xfrm>
            <a:prstGeom prst="rect">
              <a:avLst/>
            </a:prstGeom>
          </p:spPr>
          <p:txBody>
            <a:bodyPr spcFirstLastPara="1" wrap="none" fromWordArt="1">
              <a:prstTxWarp prst="textArchUp">
                <a:avLst>
                  <a:gd name="adj" fmla="val 11014966"/>
                </a:avLst>
              </a:prstTxWarp>
            </a:bodyPr>
            <a:lstStyle/>
            <a:p>
              <a:pPr algn="ctr"/>
              <a:r>
                <a:rPr lang="en-US" sz="900" kern="10">
                  <a:ln w="9525">
                    <a:noFill/>
                    <a:round/>
                    <a:headEnd/>
                    <a:tailEnd/>
                  </a:ln>
                  <a:solidFill>
                    <a:srgbClr val="000000"/>
                  </a:solidFill>
                  <a:latin typeface="Arial Unicode MS"/>
                  <a:ea typeface="Arial Unicode MS"/>
                  <a:cs typeface="Arial Unicode MS"/>
                </a:rPr>
                <a:t>GATA</a:t>
              </a:r>
            </a:p>
          </p:txBody>
        </p:sp>
        <p:grpSp>
          <p:nvGrpSpPr>
            <p:cNvPr id="3" name="Group 37"/>
            <p:cNvGrpSpPr>
              <a:grpSpLocks/>
            </p:cNvGrpSpPr>
            <p:nvPr/>
          </p:nvGrpSpPr>
          <p:grpSpPr bwMode="auto">
            <a:xfrm>
              <a:off x="1573" y="3757"/>
              <a:ext cx="184" cy="48"/>
              <a:chOff x="1368" y="1120"/>
              <a:chExt cx="184" cy="48"/>
            </a:xfrm>
          </p:grpSpPr>
          <p:sp>
            <p:nvSpPr>
              <p:cNvPr id="390182" name="Line 38"/>
              <p:cNvSpPr>
                <a:spLocks noChangeShapeType="1"/>
              </p:cNvSpPr>
              <p:nvPr/>
            </p:nvSpPr>
            <p:spPr bwMode="auto">
              <a:xfrm>
                <a:off x="1368" y="1120"/>
                <a:ext cx="0" cy="48"/>
              </a:xfrm>
              <a:prstGeom prst="line">
                <a:avLst/>
              </a:prstGeom>
              <a:noFill/>
              <a:ln w="38100">
                <a:solidFill>
                  <a:schemeClr val="tx1"/>
                </a:solidFill>
                <a:round/>
                <a:headEnd/>
                <a:tailEnd/>
              </a:ln>
              <a:effectLst/>
            </p:spPr>
            <p:txBody>
              <a:bodyPr/>
              <a:lstStyle/>
              <a:p>
                <a:endParaRPr lang="en-US"/>
              </a:p>
            </p:txBody>
          </p:sp>
          <p:sp>
            <p:nvSpPr>
              <p:cNvPr id="390183" name="Line 39"/>
              <p:cNvSpPr>
                <a:spLocks noChangeShapeType="1"/>
              </p:cNvSpPr>
              <p:nvPr/>
            </p:nvSpPr>
            <p:spPr bwMode="auto">
              <a:xfrm>
                <a:off x="1432" y="1120"/>
                <a:ext cx="0" cy="48"/>
              </a:xfrm>
              <a:prstGeom prst="line">
                <a:avLst/>
              </a:prstGeom>
              <a:noFill/>
              <a:ln w="38100">
                <a:solidFill>
                  <a:schemeClr val="tx1"/>
                </a:solidFill>
                <a:round/>
                <a:headEnd/>
                <a:tailEnd/>
              </a:ln>
              <a:effectLst/>
            </p:spPr>
            <p:txBody>
              <a:bodyPr/>
              <a:lstStyle/>
              <a:p>
                <a:endParaRPr lang="en-US"/>
              </a:p>
            </p:txBody>
          </p:sp>
          <p:sp>
            <p:nvSpPr>
              <p:cNvPr id="390184" name="Line 40"/>
              <p:cNvSpPr>
                <a:spLocks noChangeShapeType="1"/>
              </p:cNvSpPr>
              <p:nvPr/>
            </p:nvSpPr>
            <p:spPr bwMode="auto">
              <a:xfrm>
                <a:off x="1488" y="1120"/>
                <a:ext cx="0" cy="48"/>
              </a:xfrm>
              <a:prstGeom prst="line">
                <a:avLst/>
              </a:prstGeom>
              <a:noFill/>
              <a:ln w="38100">
                <a:solidFill>
                  <a:schemeClr val="tx1"/>
                </a:solidFill>
                <a:round/>
                <a:headEnd/>
                <a:tailEnd/>
              </a:ln>
              <a:effectLst/>
            </p:spPr>
            <p:txBody>
              <a:bodyPr/>
              <a:lstStyle/>
              <a:p>
                <a:endParaRPr lang="en-US"/>
              </a:p>
            </p:txBody>
          </p:sp>
          <p:sp>
            <p:nvSpPr>
              <p:cNvPr id="390185" name="Line 41"/>
              <p:cNvSpPr>
                <a:spLocks noChangeShapeType="1"/>
              </p:cNvSpPr>
              <p:nvPr/>
            </p:nvSpPr>
            <p:spPr bwMode="auto">
              <a:xfrm>
                <a:off x="1552" y="1120"/>
                <a:ext cx="0" cy="48"/>
              </a:xfrm>
              <a:prstGeom prst="line">
                <a:avLst/>
              </a:prstGeom>
              <a:noFill/>
              <a:ln w="38100">
                <a:solidFill>
                  <a:schemeClr val="tx1"/>
                </a:solidFill>
                <a:round/>
                <a:headEnd/>
                <a:tailEnd/>
              </a:ln>
              <a:effectLst/>
            </p:spPr>
            <p:txBody>
              <a:bodyPr/>
              <a:lstStyle/>
              <a:p>
                <a:endParaRPr lang="en-US"/>
              </a:p>
            </p:txBody>
          </p:sp>
        </p:grpSp>
        <p:grpSp>
          <p:nvGrpSpPr>
            <p:cNvPr id="4" name="Group 42"/>
            <p:cNvGrpSpPr>
              <a:grpSpLocks/>
            </p:cNvGrpSpPr>
            <p:nvPr/>
          </p:nvGrpSpPr>
          <p:grpSpPr bwMode="auto">
            <a:xfrm>
              <a:off x="2045" y="3757"/>
              <a:ext cx="184" cy="48"/>
              <a:chOff x="1368" y="1120"/>
              <a:chExt cx="184" cy="48"/>
            </a:xfrm>
          </p:grpSpPr>
          <p:sp>
            <p:nvSpPr>
              <p:cNvPr id="390187" name="Line 43"/>
              <p:cNvSpPr>
                <a:spLocks noChangeShapeType="1"/>
              </p:cNvSpPr>
              <p:nvPr/>
            </p:nvSpPr>
            <p:spPr bwMode="auto">
              <a:xfrm>
                <a:off x="1368" y="1120"/>
                <a:ext cx="0" cy="48"/>
              </a:xfrm>
              <a:prstGeom prst="line">
                <a:avLst/>
              </a:prstGeom>
              <a:noFill/>
              <a:ln w="38100">
                <a:solidFill>
                  <a:schemeClr val="tx1"/>
                </a:solidFill>
                <a:round/>
                <a:headEnd/>
                <a:tailEnd/>
              </a:ln>
              <a:effectLst/>
            </p:spPr>
            <p:txBody>
              <a:bodyPr/>
              <a:lstStyle/>
              <a:p>
                <a:endParaRPr lang="en-US"/>
              </a:p>
            </p:txBody>
          </p:sp>
          <p:sp>
            <p:nvSpPr>
              <p:cNvPr id="390188" name="Line 44"/>
              <p:cNvSpPr>
                <a:spLocks noChangeShapeType="1"/>
              </p:cNvSpPr>
              <p:nvPr/>
            </p:nvSpPr>
            <p:spPr bwMode="auto">
              <a:xfrm>
                <a:off x="1432" y="1120"/>
                <a:ext cx="0" cy="48"/>
              </a:xfrm>
              <a:prstGeom prst="line">
                <a:avLst/>
              </a:prstGeom>
              <a:noFill/>
              <a:ln w="38100">
                <a:solidFill>
                  <a:schemeClr val="tx1"/>
                </a:solidFill>
                <a:round/>
                <a:headEnd/>
                <a:tailEnd/>
              </a:ln>
              <a:effectLst/>
            </p:spPr>
            <p:txBody>
              <a:bodyPr/>
              <a:lstStyle/>
              <a:p>
                <a:endParaRPr lang="en-US"/>
              </a:p>
            </p:txBody>
          </p:sp>
          <p:sp>
            <p:nvSpPr>
              <p:cNvPr id="390189" name="Line 45"/>
              <p:cNvSpPr>
                <a:spLocks noChangeShapeType="1"/>
              </p:cNvSpPr>
              <p:nvPr/>
            </p:nvSpPr>
            <p:spPr bwMode="auto">
              <a:xfrm>
                <a:off x="1488" y="1120"/>
                <a:ext cx="0" cy="48"/>
              </a:xfrm>
              <a:prstGeom prst="line">
                <a:avLst/>
              </a:prstGeom>
              <a:noFill/>
              <a:ln w="38100">
                <a:solidFill>
                  <a:schemeClr val="tx1"/>
                </a:solidFill>
                <a:round/>
                <a:headEnd/>
                <a:tailEnd/>
              </a:ln>
              <a:effectLst/>
            </p:spPr>
            <p:txBody>
              <a:bodyPr/>
              <a:lstStyle/>
              <a:p>
                <a:endParaRPr lang="en-US"/>
              </a:p>
            </p:txBody>
          </p:sp>
          <p:sp>
            <p:nvSpPr>
              <p:cNvPr id="390190" name="Line 46"/>
              <p:cNvSpPr>
                <a:spLocks noChangeShapeType="1"/>
              </p:cNvSpPr>
              <p:nvPr/>
            </p:nvSpPr>
            <p:spPr bwMode="auto">
              <a:xfrm>
                <a:off x="1552" y="1120"/>
                <a:ext cx="0" cy="48"/>
              </a:xfrm>
              <a:prstGeom prst="line">
                <a:avLst/>
              </a:prstGeom>
              <a:noFill/>
              <a:ln w="38100">
                <a:solidFill>
                  <a:schemeClr val="tx1"/>
                </a:solidFill>
                <a:round/>
                <a:headEnd/>
                <a:tailEnd/>
              </a:ln>
              <a:effectLst/>
            </p:spPr>
            <p:txBody>
              <a:bodyPr/>
              <a:lstStyle/>
              <a:p>
                <a:endParaRPr lang="en-US"/>
              </a:p>
            </p:txBody>
          </p:sp>
        </p:grpSp>
      </p:grpSp>
      <p:sp>
        <p:nvSpPr>
          <p:cNvPr id="390191" name="Text Box 47"/>
          <p:cNvSpPr txBox="1">
            <a:spLocks noChangeArrowheads="1"/>
          </p:cNvSpPr>
          <p:nvPr/>
        </p:nvSpPr>
        <p:spPr bwMode="auto">
          <a:xfrm>
            <a:off x="5816600" y="4038600"/>
            <a:ext cx="3175000" cy="923330"/>
          </a:xfrm>
          <a:prstGeom prst="rect">
            <a:avLst/>
          </a:prstGeom>
          <a:noFill/>
          <a:ln w="9525">
            <a:noFill/>
            <a:miter lim="800000"/>
            <a:headEnd/>
            <a:tailEnd/>
          </a:ln>
          <a:effectLst/>
        </p:spPr>
        <p:txBody>
          <a:bodyPr>
            <a:spAutoFit/>
          </a:bodyPr>
          <a:lstStyle/>
          <a:p>
            <a:pPr algn="ctr" eaLnBrk="1" hangingPunct="1"/>
            <a:r>
              <a:rPr lang="en-US" b="1" dirty="0" smtClean="0">
                <a:solidFill>
                  <a:srgbClr val="FF0000"/>
                </a:solidFill>
              </a:rPr>
              <a:t>Repeat Unit Insertion</a:t>
            </a:r>
            <a:r>
              <a:rPr lang="en-US" b="0" dirty="0" smtClean="0">
                <a:solidFill>
                  <a:srgbClr val="FF0000"/>
                </a:solidFill>
              </a:rPr>
              <a:t> </a:t>
            </a:r>
            <a:r>
              <a:rPr lang="en-US" b="0" dirty="0">
                <a:solidFill>
                  <a:srgbClr val="FF0000"/>
                </a:solidFill>
              </a:rPr>
              <a:t>caused by slippage of the copying (top) strand</a:t>
            </a:r>
          </a:p>
        </p:txBody>
      </p:sp>
      <p:sp>
        <p:nvSpPr>
          <p:cNvPr id="390194" name="Text Box 50"/>
          <p:cNvSpPr txBox="1">
            <a:spLocks noChangeArrowheads="1"/>
          </p:cNvSpPr>
          <p:nvPr/>
        </p:nvSpPr>
        <p:spPr bwMode="auto">
          <a:xfrm>
            <a:off x="306388" y="-336550"/>
            <a:ext cx="8451850"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dirty="0">
                <a:solidFill>
                  <a:srgbClr val="FF3300"/>
                </a:solidFill>
              </a:rPr>
              <a:t>Repeat unit bulges out when strand breathing occurs during replication</a:t>
            </a:r>
            <a:endParaRPr lang="en-US" sz="1600" dirty="0">
              <a:solidFill>
                <a:schemeClr val="tx1"/>
              </a:solidFill>
            </a:endParaRPr>
          </a:p>
        </p:txBody>
      </p:sp>
      <p:sp>
        <p:nvSpPr>
          <p:cNvPr id="390235" name="Text Box 91"/>
          <p:cNvSpPr txBox="1">
            <a:spLocks noChangeArrowheads="1"/>
          </p:cNvSpPr>
          <p:nvPr/>
        </p:nvSpPr>
        <p:spPr bwMode="auto">
          <a:xfrm>
            <a:off x="30163" y="4038600"/>
            <a:ext cx="3398837" cy="923330"/>
          </a:xfrm>
          <a:prstGeom prst="rect">
            <a:avLst/>
          </a:prstGeom>
          <a:noFill/>
          <a:ln w="9525">
            <a:noFill/>
            <a:miter lim="800000"/>
            <a:headEnd/>
            <a:tailEnd/>
          </a:ln>
          <a:effectLst/>
        </p:spPr>
        <p:txBody>
          <a:bodyPr>
            <a:spAutoFit/>
          </a:bodyPr>
          <a:lstStyle/>
          <a:p>
            <a:pPr algn="ctr" eaLnBrk="1" hangingPunct="1"/>
            <a:r>
              <a:rPr lang="en-US" b="1" dirty="0" smtClean="0">
                <a:solidFill>
                  <a:srgbClr val="0000FF"/>
                </a:solidFill>
              </a:rPr>
              <a:t>Repeat Unit Deletion </a:t>
            </a:r>
            <a:r>
              <a:rPr lang="en-US" b="0" dirty="0">
                <a:solidFill>
                  <a:srgbClr val="0000FF"/>
                </a:solidFill>
              </a:rPr>
              <a:t>caused by slippage on the copied (bottom) strand</a:t>
            </a:r>
          </a:p>
        </p:txBody>
      </p:sp>
      <p:grpSp>
        <p:nvGrpSpPr>
          <p:cNvPr id="5" name="Group 105"/>
          <p:cNvGrpSpPr>
            <a:grpSpLocks/>
          </p:cNvGrpSpPr>
          <p:nvPr/>
        </p:nvGrpSpPr>
        <p:grpSpPr bwMode="auto">
          <a:xfrm>
            <a:off x="177800" y="4994275"/>
            <a:ext cx="4264025" cy="1722438"/>
            <a:chOff x="770" y="3030"/>
            <a:chExt cx="2900" cy="1246"/>
          </a:xfrm>
        </p:grpSpPr>
        <p:sp>
          <p:nvSpPr>
            <p:cNvPr id="390196" name="Line 52"/>
            <p:cNvSpPr>
              <a:spLocks noChangeShapeType="1"/>
            </p:cNvSpPr>
            <p:nvPr/>
          </p:nvSpPr>
          <p:spPr bwMode="auto">
            <a:xfrm flipH="1">
              <a:off x="3402" y="3624"/>
              <a:ext cx="268" cy="4"/>
            </a:xfrm>
            <a:prstGeom prst="line">
              <a:avLst/>
            </a:prstGeom>
            <a:noFill/>
            <a:ln w="9525">
              <a:solidFill>
                <a:schemeClr val="tx1"/>
              </a:solidFill>
              <a:round/>
              <a:headEnd/>
              <a:tailEnd/>
            </a:ln>
            <a:effectLst/>
          </p:spPr>
          <p:txBody>
            <a:bodyPr/>
            <a:lstStyle/>
            <a:p>
              <a:endParaRPr lang="en-US"/>
            </a:p>
          </p:txBody>
        </p:sp>
        <p:sp>
          <p:nvSpPr>
            <p:cNvPr id="390197" name="Line 53"/>
            <p:cNvSpPr>
              <a:spLocks noChangeShapeType="1"/>
            </p:cNvSpPr>
            <p:nvPr/>
          </p:nvSpPr>
          <p:spPr bwMode="auto">
            <a:xfrm flipH="1" flipV="1">
              <a:off x="1028" y="3610"/>
              <a:ext cx="689" cy="18"/>
            </a:xfrm>
            <a:prstGeom prst="line">
              <a:avLst/>
            </a:prstGeom>
            <a:noFill/>
            <a:ln w="9525">
              <a:solidFill>
                <a:schemeClr val="tx1"/>
              </a:solidFill>
              <a:round/>
              <a:headEnd/>
              <a:tailEnd/>
            </a:ln>
            <a:effectLst/>
          </p:spPr>
          <p:txBody>
            <a:bodyPr/>
            <a:lstStyle/>
            <a:p>
              <a:endParaRPr lang="en-US"/>
            </a:p>
          </p:txBody>
        </p:sp>
        <p:sp>
          <p:nvSpPr>
            <p:cNvPr id="390198" name="Freeform 54"/>
            <p:cNvSpPr>
              <a:spLocks/>
            </p:cNvSpPr>
            <p:nvPr/>
          </p:nvSpPr>
          <p:spPr bwMode="auto">
            <a:xfrm flipV="1">
              <a:off x="1667" y="3640"/>
              <a:ext cx="1520" cy="360"/>
            </a:xfrm>
            <a:custGeom>
              <a:avLst/>
              <a:gdLst/>
              <a:ahLst/>
              <a:cxnLst>
                <a:cxn ang="0">
                  <a:pos x="0" y="360"/>
                </a:cxn>
                <a:cxn ang="0">
                  <a:pos x="880" y="360"/>
                </a:cxn>
                <a:cxn ang="0">
                  <a:pos x="880" y="248"/>
                </a:cxn>
                <a:cxn ang="0">
                  <a:pos x="760" y="232"/>
                </a:cxn>
                <a:cxn ang="0">
                  <a:pos x="760" y="136"/>
                </a:cxn>
                <a:cxn ang="0">
                  <a:pos x="808" y="24"/>
                </a:cxn>
                <a:cxn ang="0">
                  <a:pos x="880" y="8"/>
                </a:cxn>
                <a:cxn ang="0">
                  <a:pos x="944" y="0"/>
                </a:cxn>
                <a:cxn ang="0">
                  <a:pos x="992" y="24"/>
                </a:cxn>
                <a:cxn ang="0">
                  <a:pos x="1024" y="80"/>
                </a:cxn>
                <a:cxn ang="0">
                  <a:pos x="1040" y="128"/>
                </a:cxn>
                <a:cxn ang="0">
                  <a:pos x="1040" y="208"/>
                </a:cxn>
                <a:cxn ang="0">
                  <a:pos x="928" y="224"/>
                </a:cxn>
                <a:cxn ang="0">
                  <a:pos x="928" y="360"/>
                </a:cxn>
                <a:cxn ang="0">
                  <a:pos x="1520" y="352"/>
                </a:cxn>
              </a:cxnLst>
              <a:rect l="0" t="0" r="r" b="b"/>
              <a:pathLst>
                <a:path w="1520" h="360">
                  <a:moveTo>
                    <a:pt x="0" y="360"/>
                  </a:moveTo>
                  <a:lnTo>
                    <a:pt x="880" y="360"/>
                  </a:lnTo>
                  <a:lnTo>
                    <a:pt x="880" y="248"/>
                  </a:lnTo>
                  <a:lnTo>
                    <a:pt x="760" y="232"/>
                  </a:lnTo>
                  <a:lnTo>
                    <a:pt x="760" y="136"/>
                  </a:lnTo>
                  <a:lnTo>
                    <a:pt x="808" y="24"/>
                  </a:lnTo>
                  <a:lnTo>
                    <a:pt x="880" y="8"/>
                  </a:lnTo>
                  <a:lnTo>
                    <a:pt x="944" y="0"/>
                  </a:lnTo>
                  <a:lnTo>
                    <a:pt x="992" y="24"/>
                  </a:lnTo>
                  <a:lnTo>
                    <a:pt x="1024" y="80"/>
                  </a:lnTo>
                  <a:lnTo>
                    <a:pt x="1040" y="128"/>
                  </a:lnTo>
                  <a:lnTo>
                    <a:pt x="1040" y="208"/>
                  </a:lnTo>
                  <a:lnTo>
                    <a:pt x="928" y="224"/>
                  </a:lnTo>
                  <a:lnTo>
                    <a:pt x="928" y="360"/>
                  </a:lnTo>
                  <a:lnTo>
                    <a:pt x="1520" y="352"/>
                  </a:lnTo>
                </a:path>
              </a:pathLst>
            </a:custGeom>
            <a:noFill/>
            <a:ln w="9525">
              <a:solidFill>
                <a:schemeClr val="tx1"/>
              </a:solidFill>
              <a:round/>
              <a:headEnd type="none" w="med" len="med"/>
              <a:tailEnd type="triangle" w="med" len="med"/>
            </a:ln>
            <a:effectLst/>
          </p:spPr>
          <p:txBody>
            <a:bodyPr/>
            <a:lstStyle/>
            <a:p>
              <a:endParaRPr lang="en-US"/>
            </a:p>
          </p:txBody>
        </p:sp>
        <p:sp>
          <p:nvSpPr>
            <p:cNvPr id="390199" name="Line 55"/>
            <p:cNvSpPr>
              <a:spLocks noChangeShapeType="1"/>
            </p:cNvSpPr>
            <p:nvPr/>
          </p:nvSpPr>
          <p:spPr bwMode="auto">
            <a:xfrm flipV="1">
              <a:off x="1022" y="3338"/>
              <a:ext cx="2127" cy="11"/>
            </a:xfrm>
            <a:prstGeom prst="line">
              <a:avLst/>
            </a:prstGeom>
            <a:noFill/>
            <a:ln w="9525">
              <a:solidFill>
                <a:schemeClr val="tx1"/>
              </a:solidFill>
              <a:round/>
              <a:headEnd/>
              <a:tailEnd type="triangle" w="med" len="med"/>
            </a:ln>
            <a:effectLst/>
          </p:spPr>
          <p:txBody>
            <a:bodyPr/>
            <a:lstStyle/>
            <a:p>
              <a:endParaRPr lang="en-US"/>
            </a:p>
          </p:txBody>
        </p:sp>
        <p:sp>
          <p:nvSpPr>
            <p:cNvPr id="390200" name="Text Box 56"/>
            <p:cNvSpPr txBox="1">
              <a:spLocks noChangeArrowheads="1"/>
            </p:cNvSpPr>
            <p:nvPr/>
          </p:nvSpPr>
          <p:spPr bwMode="auto">
            <a:xfrm>
              <a:off x="1165" y="3270"/>
              <a:ext cx="374" cy="184"/>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50" b="0" dirty="0">
                  <a:solidFill>
                    <a:schemeClr val="tx1"/>
                  </a:solidFill>
                </a:rPr>
                <a:t>GATA</a:t>
              </a:r>
            </a:p>
          </p:txBody>
        </p:sp>
        <p:sp>
          <p:nvSpPr>
            <p:cNvPr id="390201" name="Text Box 57"/>
            <p:cNvSpPr txBox="1">
              <a:spLocks noChangeArrowheads="1"/>
            </p:cNvSpPr>
            <p:nvPr/>
          </p:nvSpPr>
          <p:spPr bwMode="auto">
            <a:xfrm>
              <a:off x="1629" y="3270"/>
              <a:ext cx="374" cy="184"/>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50" b="0" dirty="0">
                  <a:solidFill>
                    <a:schemeClr val="tx1"/>
                  </a:solidFill>
                </a:rPr>
                <a:t>GATA</a:t>
              </a:r>
            </a:p>
          </p:txBody>
        </p:sp>
        <p:sp>
          <p:nvSpPr>
            <p:cNvPr id="390202" name="Text Box 58"/>
            <p:cNvSpPr txBox="1">
              <a:spLocks noChangeArrowheads="1"/>
            </p:cNvSpPr>
            <p:nvPr/>
          </p:nvSpPr>
          <p:spPr bwMode="auto">
            <a:xfrm>
              <a:off x="2092" y="3271"/>
              <a:ext cx="374" cy="184"/>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50" b="0" dirty="0">
                  <a:solidFill>
                    <a:schemeClr val="tx1"/>
                  </a:solidFill>
                </a:rPr>
                <a:t>GATA</a:t>
              </a:r>
            </a:p>
          </p:txBody>
        </p:sp>
        <p:sp>
          <p:nvSpPr>
            <p:cNvPr id="390203" name="Text Box 59"/>
            <p:cNvSpPr txBox="1">
              <a:spLocks noChangeArrowheads="1"/>
            </p:cNvSpPr>
            <p:nvPr/>
          </p:nvSpPr>
          <p:spPr bwMode="auto">
            <a:xfrm>
              <a:off x="1169" y="3555"/>
              <a:ext cx="358" cy="184"/>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204" name="Text Box 60"/>
            <p:cNvSpPr txBox="1">
              <a:spLocks noChangeArrowheads="1"/>
            </p:cNvSpPr>
            <p:nvPr/>
          </p:nvSpPr>
          <p:spPr bwMode="auto">
            <a:xfrm>
              <a:off x="1633" y="3555"/>
              <a:ext cx="357" cy="184"/>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205" name="Text Box 61"/>
            <p:cNvSpPr txBox="1">
              <a:spLocks noChangeArrowheads="1"/>
            </p:cNvSpPr>
            <p:nvPr/>
          </p:nvSpPr>
          <p:spPr bwMode="auto">
            <a:xfrm>
              <a:off x="2096" y="3556"/>
              <a:ext cx="357" cy="184"/>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206" name="Text Box 62"/>
            <p:cNvSpPr txBox="1">
              <a:spLocks noChangeArrowheads="1"/>
            </p:cNvSpPr>
            <p:nvPr/>
          </p:nvSpPr>
          <p:spPr bwMode="auto">
            <a:xfrm>
              <a:off x="786" y="3544"/>
              <a:ext cx="219" cy="221"/>
            </a:xfrm>
            <a:prstGeom prst="rect">
              <a:avLst/>
            </a:prstGeom>
            <a:noFill/>
            <a:ln w="9525">
              <a:noFill/>
              <a:miter lim="800000"/>
              <a:headEnd/>
              <a:tailEnd/>
            </a:ln>
            <a:effectLst/>
          </p:spPr>
          <p:txBody>
            <a:bodyPr wrap="none">
              <a:spAutoFit/>
            </a:bodyPr>
            <a:lstStyle/>
            <a:p>
              <a:pPr eaLnBrk="1" hangingPunct="1"/>
              <a:r>
                <a:rPr lang="en-US" sz="1400" b="0">
                  <a:solidFill>
                    <a:schemeClr val="tx1"/>
                  </a:solidFill>
                </a:rPr>
                <a:t>3’</a:t>
              </a:r>
            </a:p>
          </p:txBody>
        </p:sp>
        <p:sp>
          <p:nvSpPr>
            <p:cNvPr id="390208" name="Text Box 64"/>
            <p:cNvSpPr txBox="1">
              <a:spLocks noChangeArrowheads="1"/>
            </p:cNvSpPr>
            <p:nvPr/>
          </p:nvSpPr>
          <p:spPr bwMode="auto">
            <a:xfrm>
              <a:off x="770" y="3265"/>
              <a:ext cx="219" cy="221"/>
            </a:xfrm>
            <a:prstGeom prst="rect">
              <a:avLst/>
            </a:prstGeom>
            <a:noFill/>
            <a:ln w="9525">
              <a:noFill/>
              <a:miter lim="800000"/>
              <a:headEnd/>
              <a:tailEnd/>
            </a:ln>
            <a:effectLst/>
          </p:spPr>
          <p:txBody>
            <a:bodyPr wrap="none">
              <a:spAutoFit/>
            </a:bodyPr>
            <a:lstStyle/>
            <a:p>
              <a:pPr eaLnBrk="1" hangingPunct="1"/>
              <a:r>
                <a:rPr lang="en-US" sz="1400" b="0">
                  <a:solidFill>
                    <a:schemeClr val="tx1"/>
                  </a:solidFill>
                </a:rPr>
                <a:t>5’</a:t>
              </a:r>
            </a:p>
          </p:txBody>
        </p:sp>
        <p:sp>
          <p:nvSpPr>
            <p:cNvPr id="390209" name="Text Box 65"/>
            <p:cNvSpPr txBox="1">
              <a:spLocks noChangeArrowheads="1"/>
            </p:cNvSpPr>
            <p:nvPr/>
          </p:nvSpPr>
          <p:spPr bwMode="auto">
            <a:xfrm>
              <a:off x="1277" y="3719"/>
              <a:ext cx="193" cy="221"/>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1</a:t>
              </a:r>
            </a:p>
          </p:txBody>
        </p:sp>
        <p:sp>
          <p:nvSpPr>
            <p:cNvPr id="390210" name="Text Box 66"/>
            <p:cNvSpPr txBox="1">
              <a:spLocks noChangeArrowheads="1"/>
            </p:cNvSpPr>
            <p:nvPr/>
          </p:nvSpPr>
          <p:spPr bwMode="auto">
            <a:xfrm>
              <a:off x="1730" y="3718"/>
              <a:ext cx="192" cy="220"/>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2</a:t>
              </a:r>
            </a:p>
          </p:txBody>
        </p:sp>
        <p:sp>
          <p:nvSpPr>
            <p:cNvPr id="390211" name="Text Box 67"/>
            <p:cNvSpPr txBox="1">
              <a:spLocks noChangeArrowheads="1"/>
            </p:cNvSpPr>
            <p:nvPr/>
          </p:nvSpPr>
          <p:spPr bwMode="auto">
            <a:xfrm>
              <a:off x="2193" y="3718"/>
              <a:ext cx="192" cy="220"/>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3</a:t>
              </a:r>
            </a:p>
          </p:txBody>
        </p:sp>
        <p:grpSp>
          <p:nvGrpSpPr>
            <p:cNvPr id="6" name="Group 68"/>
            <p:cNvGrpSpPr>
              <a:grpSpLocks/>
            </p:cNvGrpSpPr>
            <p:nvPr/>
          </p:nvGrpSpPr>
          <p:grpSpPr bwMode="auto">
            <a:xfrm>
              <a:off x="2657" y="3556"/>
              <a:ext cx="821" cy="383"/>
              <a:chOff x="3137" y="3674"/>
              <a:chExt cx="821" cy="383"/>
            </a:xfrm>
          </p:grpSpPr>
          <p:sp>
            <p:nvSpPr>
              <p:cNvPr id="390213" name="Text Box 69"/>
              <p:cNvSpPr txBox="1">
                <a:spLocks noChangeArrowheads="1"/>
              </p:cNvSpPr>
              <p:nvPr/>
            </p:nvSpPr>
            <p:spPr bwMode="auto">
              <a:xfrm>
                <a:off x="3137" y="3674"/>
                <a:ext cx="358" cy="183"/>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214" name="Text Box 70"/>
              <p:cNvSpPr txBox="1">
                <a:spLocks noChangeArrowheads="1"/>
              </p:cNvSpPr>
              <p:nvPr/>
            </p:nvSpPr>
            <p:spPr bwMode="auto">
              <a:xfrm>
                <a:off x="3600" y="3674"/>
                <a:ext cx="358" cy="183"/>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00" b="0">
                    <a:solidFill>
                      <a:schemeClr val="tx1"/>
                    </a:solidFill>
                  </a:rPr>
                  <a:t>CTAT</a:t>
                </a:r>
              </a:p>
            </p:txBody>
          </p:sp>
          <p:sp>
            <p:nvSpPr>
              <p:cNvPr id="390215" name="Text Box 71"/>
              <p:cNvSpPr txBox="1">
                <a:spLocks noChangeArrowheads="1"/>
              </p:cNvSpPr>
              <p:nvPr/>
            </p:nvSpPr>
            <p:spPr bwMode="auto">
              <a:xfrm>
                <a:off x="3233" y="3836"/>
                <a:ext cx="192" cy="220"/>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5</a:t>
                </a:r>
              </a:p>
            </p:txBody>
          </p:sp>
          <p:sp>
            <p:nvSpPr>
              <p:cNvPr id="390216" name="Text Box 72"/>
              <p:cNvSpPr txBox="1">
                <a:spLocks noChangeArrowheads="1"/>
              </p:cNvSpPr>
              <p:nvPr/>
            </p:nvSpPr>
            <p:spPr bwMode="auto">
              <a:xfrm>
                <a:off x="3696" y="3836"/>
                <a:ext cx="192" cy="221"/>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6</a:t>
                </a:r>
              </a:p>
            </p:txBody>
          </p:sp>
        </p:grpSp>
        <p:sp>
          <p:nvSpPr>
            <p:cNvPr id="390217" name="Text Box 73"/>
            <p:cNvSpPr txBox="1">
              <a:spLocks noChangeArrowheads="1"/>
            </p:cNvSpPr>
            <p:nvPr/>
          </p:nvSpPr>
          <p:spPr bwMode="auto">
            <a:xfrm>
              <a:off x="1277" y="3031"/>
              <a:ext cx="193" cy="221"/>
            </a:xfrm>
            <a:prstGeom prst="rect">
              <a:avLst/>
            </a:prstGeom>
            <a:noFill/>
            <a:ln w="9525">
              <a:noFill/>
              <a:miter lim="800000"/>
              <a:headEnd/>
              <a:tailEnd/>
            </a:ln>
            <a:effectLst/>
          </p:spPr>
          <p:txBody>
            <a:bodyPr wrap="none">
              <a:spAutoFit/>
            </a:bodyPr>
            <a:lstStyle/>
            <a:p>
              <a:pPr eaLnBrk="1" hangingPunct="1"/>
              <a:r>
                <a:rPr lang="en-US" sz="1400">
                  <a:solidFill>
                    <a:srgbClr val="0000FF"/>
                  </a:solidFill>
                </a:rPr>
                <a:t>1</a:t>
              </a:r>
            </a:p>
          </p:txBody>
        </p:sp>
        <p:sp>
          <p:nvSpPr>
            <p:cNvPr id="390218" name="Text Box 74"/>
            <p:cNvSpPr txBox="1">
              <a:spLocks noChangeArrowheads="1"/>
            </p:cNvSpPr>
            <p:nvPr/>
          </p:nvSpPr>
          <p:spPr bwMode="auto">
            <a:xfrm>
              <a:off x="1730" y="3030"/>
              <a:ext cx="192" cy="220"/>
            </a:xfrm>
            <a:prstGeom prst="rect">
              <a:avLst/>
            </a:prstGeom>
            <a:noFill/>
            <a:ln w="9525">
              <a:noFill/>
              <a:miter lim="800000"/>
              <a:headEnd/>
              <a:tailEnd/>
            </a:ln>
            <a:effectLst/>
          </p:spPr>
          <p:txBody>
            <a:bodyPr wrap="none">
              <a:spAutoFit/>
            </a:bodyPr>
            <a:lstStyle/>
            <a:p>
              <a:pPr eaLnBrk="1" hangingPunct="1"/>
              <a:r>
                <a:rPr lang="en-US" sz="1400">
                  <a:solidFill>
                    <a:srgbClr val="0000FF"/>
                  </a:solidFill>
                </a:rPr>
                <a:t>2</a:t>
              </a:r>
            </a:p>
          </p:txBody>
        </p:sp>
        <p:sp>
          <p:nvSpPr>
            <p:cNvPr id="390219" name="Text Box 75"/>
            <p:cNvSpPr txBox="1">
              <a:spLocks noChangeArrowheads="1"/>
            </p:cNvSpPr>
            <p:nvPr/>
          </p:nvSpPr>
          <p:spPr bwMode="auto">
            <a:xfrm>
              <a:off x="2193" y="3030"/>
              <a:ext cx="192" cy="220"/>
            </a:xfrm>
            <a:prstGeom prst="rect">
              <a:avLst/>
            </a:prstGeom>
            <a:noFill/>
            <a:ln w="9525">
              <a:noFill/>
              <a:miter lim="800000"/>
              <a:headEnd/>
              <a:tailEnd/>
            </a:ln>
            <a:effectLst/>
          </p:spPr>
          <p:txBody>
            <a:bodyPr wrap="none">
              <a:spAutoFit/>
            </a:bodyPr>
            <a:lstStyle/>
            <a:p>
              <a:pPr eaLnBrk="1" hangingPunct="1"/>
              <a:r>
                <a:rPr lang="en-US" sz="1400">
                  <a:solidFill>
                    <a:srgbClr val="0000FF"/>
                  </a:solidFill>
                </a:rPr>
                <a:t>3</a:t>
              </a:r>
            </a:p>
          </p:txBody>
        </p:sp>
        <p:grpSp>
          <p:nvGrpSpPr>
            <p:cNvPr id="7" name="Group 76"/>
            <p:cNvGrpSpPr>
              <a:grpSpLocks/>
            </p:cNvGrpSpPr>
            <p:nvPr/>
          </p:nvGrpSpPr>
          <p:grpSpPr bwMode="auto">
            <a:xfrm>
              <a:off x="1253" y="3461"/>
              <a:ext cx="184" cy="48"/>
              <a:chOff x="1368" y="1120"/>
              <a:chExt cx="184" cy="48"/>
            </a:xfrm>
          </p:grpSpPr>
          <p:sp>
            <p:nvSpPr>
              <p:cNvPr id="390221" name="Line 77"/>
              <p:cNvSpPr>
                <a:spLocks noChangeShapeType="1"/>
              </p:cNvSpPr>
              <p:nvPr/>
            </p:nvSpPr>
            <p:spPr bwMode="auto">
              <a:xfrm>
                <a:off x="1368" y="1120"/>
                <a:ext cx="0" cy="48"/>
              </a:xfrm>
              <a:prstGeom prst="line">
                <a:avLst/>
              </a:prstGeom>
              <a:noFill/>
              <a:ln w="38100">
                <a:solidFill>
                  <a:schemeClr val="tx1"/>
                </a:solidFill>
                <a:round/>
                <a:headEnd/>
                <a:tailEnd/>
              </a:ln>
              <a:effectLst/>
            </p:spPr>
            <p:txBody>
              <a:bodyPr/>
              <a:lstStyle/>
              <a:p>
                <a:endParaRPr lang="en-US"/>
              </a:p>
            </p:txBody>
          </p:sp>
          <p:sp>
            <p:nvSpPr>
              <p:cNvPr id="390222" name="Line 78"/>
              <p:cNvSpPr>
                <a:spLocks noChangeShapeType="1"/>
              </p:cNvSpPr>
              <p:nvPr/>
            </p:nvSpPr>
            <p:spPr bwMode="auto">
              <a:xfrm>
                <a:off x="1432" y="1120"/>
                <a:ext cx="0" cy="48"/>
              </a:xfrm>
              <a:prstGeom prst="line">
                <a:avLst/>
              </a:prstGeom>
              <a:noFill/>
              <a:ln w="38100">
                <a:solidFill>
                  <a:schemeClr val="tx1"/>
                </a:solidFill>
                <a:round/>
                <a:headEnd/>
                <a:tailEnd/>
              </a:ln>
              <a:effectLst/>
            </p:spPr>
            <p:txBody>
              <a:bodyPr/>
              <a:lstStyle/>
              <a:p>
                <a:endParaRPr lang="en-US"/>
              </a:p>
            </p:txBody>
          </p:sp>
          <p:sp>
            <p:nvSpPr>
              <p:cNvPr id="390223" name="Line 79"/>
              <p:cNvSpPr>
                <a:spLocks noChangeShapeType="1"/>
              </p:cNvSpPr>
              <p:nvPr/>
            </p:nvSpPr>
            <p:spPr bwMode="auto">
              <a:xfrm>
                <a:off x="1488" y="1120"/>
                <a:ext cx="0" cy="48"/>
              </a:xfrm>
              <a:prstGeom prst="line">
                <a:avLst/>
              </a:prstGeom>
              <a:noFill/>
              <a:ln w="38100">
                <a:solidFill>
                  <a:schemeClr val="tx1"/>
                </a:solidFill>
                <a:round/>
                <a:headEnd/>
                <a:tailEnd/>
              </a:ln>
              <a:effectLst/>
            </p:spPr>
            <p:txBody>
              <a:bodyPr/>
              <a:lstStyle/>
              <a:p>
                <a:endParaRPr lang="en-US"/>
              </a:p>
            </p:txBody>
          </p:sp>
          <p:sp>
            <p:nvSpPr>
              <p:cNvPr id="390224" name="Line 80"/>
              <p:cNvSpPr>
                <a:spLocks noChangeShapeType="1"/>
              </p:cNvSpPr>
              <p:nvPr/>
            </p:nvSpPr>
            <p:spPr bwMode="auto">
              <a:xfrm>
                <a:off x="1552" y="1120"/>
                <a:ext cx="0" cy="48"/>
              </a:xfrm>
              <a:prstGeom prst="line">
                <a:avLst/>
              </a:prstGeom>
              <a:noFill/>
              <a:ln w="38100">
                <a:solidFill>
                  <a:schemeClr val="tx1"/>
                </a:solidFill>
                <a:round/>
                <a:headEnd/>
                <a:tailEnd/>
              </a:ln>
              <a:effectLst/>
            </p:spPr>
            <p:txBody>
              <a:bodyPr/>
              <a:lstStyle/>
              <a:p>
                <a:endParaRPr lang="en-US"/>
              </a:p>
            </p:txBody>
          </p:sp>
        </p:grpSp>
        <p:grpSp>
          <p:nvGrpSpPr>
            <p:cNvPr id="8" name="Group 81"/>
            <p:cNvGrpSpPr>
              <a:grpSpLocks/>
            </p:cNvGrpSpPr>
            <p:nvPr/>
          </p:nvGrpSpPr>
          <p:grpSpPr bwMode="auto">
            <a:xfrm>
              <a:off x="1725" y="3461"/>
              <a:ext cx="184" cy="48"/>
              <a:chOff x="1368" y="1120"/>
              <a:chExt cx="184" cy="48"/>
            </a:xfrm>
          </p:grpSpPr>
          <p:sp>
            <p:nvSpPr>
              <p:cNvPr id="390226" name="Line 82"/>
              <p:cNvSpPr>
                <a:spLocks noChangeShapeType="1"/>
              </p:cNvSpPr>
              <p:nvPr/>
            </p:nvSpPr>
            <p:spPr bwMode="auto">
              <a:xfrm>
                <a:off x="1368" y="1120"/>
                <a:ext cx="0" cy="48"/>
              </a:xfrm>
              <a:prstGeom prst="line">
                <a:avLst/>
              </a:prstGeom>
              <a:noFill/>
              <a:ln w="38100">
                <a:solidFill>
                  <a:schemeClr val="tx1"/>
                </a:solidFill>
                <a:round/>
                <a:headEnd/>
                <a:tailEnd/>
              </a:ln>
              <a:effectLst/>
            </p:spPr>
            <p:txBody>
              <a:bodyPr/>
              <a:lstStyle/>
              <a:p>
                <a:endParaRPr lang="en-US"/>
              </a:p>
            </p:txBody>
          </p:sp>
          <p:sp>
            <p:nvSpPr>
              <p:cNvPr id="390227" name="Line 83"/>
              <p:cNvSpPr>
                <a:spLocks noChangeShapeType="1"/>
              </p:cNvSpPr>
              <p:nvPr/>
            </p:nvSpPr>
            <p:spPr bwMode="auto">
              <a:xfrm>
                <a:off x="1432" y="1120"/>
                <a:ext cx="0" cy="48"/>
              </a:xfrm>
              <a:prstGeom prst="line">
                <a:avLst/>
              </a:prstGeom>
              <a:noFill/>
              <a:ln w="38100">
                <a:solidFill>
                  <a:schemeClr val="tx1"/>
                </a:solidFill>
                <a:round/>
                <a:headEnd/>
                <a:tailEnd/>
              </a:ln>
              <a:effectLst/>
            </p:spPr>
            <p:txBody>
              <a:bodyPr/>
              <a:lstStyle/>
              <a:p>
                <a:endParaRPr lang="en-US"/>
              </a:p>
            </p:txBody>
          </p:sp>
          <p:sp>
            <p:nvSpPr>
              <p:cNvPr id="390228" name="Line 84"/>
              <p:cNvSpPr>
                <a:spLocks noChangeShapeType="1"/>
              </p:cNvSpPr>
              <p:nvPr/>
            </p:nvSpPr>
            <p:spPr bwMode="auto">
              <a:xfrm>
                <a:off x="1488" y="1120"/>
                <a:ext cx="0" cy="48"/>
              </a:xfrm>
              <a:prstGeom prst="line">
                <a:avLst/>
              </a:prstGeom>
              <a:noFill/>
              <a:ln w="38100">
                <a:solidFill>
                  <a:schemeClr val="tx1"/>
                </a:solidFill>
                <a:round/>
                <a:headEnd/>
                <a:tailEnd/>
              </a:ln>
              <a:effectLst/>
            </p:spPr>
            <p:txBody>
              <a:bodyPr/>
              <a:lstStyle/>
              <a:p>
                <a:endParaRPr lang="en-US"/>
              </a:p>
            </p:txBody>
          </p:sp>
          <p:sp>
            <p:nvSpPr>
              <p:cNvPr id="390229" name="Line 85"/>
              <p:cNvSpPr>
                <a:spLocks noChangeShapeType="1"/>
              </p:cNvSpPr>
              <p:nvPr/>
            </p:nvSpPr>
            <p:spPr bwMode="auto">
              <a:xfrm>
                <a:off x="1552" y="1120"/>
                <a:ext cx="0" cy="48"/>
              </a:xfrm>
              <a:prstGeom prst="line">
                <a:avLst/>
              </a:prstGeom>
              <a:noFill/>
              <a:ln w="38100">
                <a:solidFill>
                  <a:schemeClr val="tx1"/>
                </a:solidFill>
                <a:round/>
                <a:headEnd/>
                <a:tailEnd/>
              </a:ln>
              <a:effectLst/>
            </p:spPr>
            <p:txBody>
              <a:bodyPr/>
              <a:lstStyle/>
              <a:p>
                <a:endParaRPr lang="en-US"/>
              </a:p>
            </p:txBody>
          </p:sp>
        </p:grpSp>
        <p:grpSp>
          <p:nvGrpSpPr>
            <p:cNvPr id="9" name="Group 86"/>
            <p:cNvGrpSpPr>
              <a:grpSpLocks/>
            </p:cNvGrpSpPr>
            <p:nvPr/>
          </p:nvGrpSpPr>
          <p:grpSpPr bwMode="auto">
            <a:xfrm>
              <a:off x="2181" y="3461"/>
              <a:ext cx="184" cy="48"/>
              <a:chOff x="1368" y="1120"/>
              <a:chExt cx="184" cy="48"/>
            </a:xfrm>
          </p:grpSpPr>
          <p:sp>
            <p:nvSpPr>
              <p:cNvPr id="390231" name="Line 87"/>
              <p:cNvSpPr>
                <a:spLocks noChangeShapeType="1"/>
              </p:cNvSpPr>
              <p:nvPr/>
            </p:nvSpPr>
            <p:spPr bwMode="auto">
              <a:xfrm>
                <a:off x="1368" y="1120"/>
                <a:ext cx="0" cy="48"/>
              </a:xfrm>
              <a:prstGeom prst="line">
                <a:avLst/>
              </a:prstGeom>
              <a:noFill/>
              <a:ln w="38100">
                <a:solidFill>
                  <a:schemeClr val="tx1"/>
                </a:solidFill>
                <a:round/>
                <a:headEnd/>
                <a:tailEnd/>
              </a:ln>
              <a:effectLst/>
            </p:spPr>
            <p:txBody>
              <a:bodyPr/>
              <a:lstStyle/>
              <a:p>
                <a:endParaRPr lang="en-US"/>
              </a:p>
            </p:txBody>
          </p:sp>
          <p:sp>
            <p:nvSpPr>
              <p:cNvPr id="390232" name="Line 88"/>
              <p:cNvSpPr>
                <a:spLocks noChangeShapeType="1"/>
              </p:cNvSpPr>
              <p:nvPr/>
            </p:nvSpPr>
            <p:spPr bwMode="auto">
              <a:xfrm>
                <a:off x="1432" y="1120"/>
                <a:ext cx="0" cy="48"/>
              </a:xfrm>
              <a:prstGeom prst="line">
                <a:avLst/>
              </a:prstGeom>
              <a:noFill/>
              <a:ln w="38100">
                <a:solidFill>
                  <a:schemeClr val="tx1"/>
                </a:solidFill>
                <a:round/>
                <a:headEnd/>
                <a:tailEnd/>
              </a:ln>
              <a:effectLst/>
            </p:spPr>
            <p:txBody>
              <a:bodyPr/>
              <a:lstStyle/>
              <a:p>
                <a:endParaRPr lang="en-US"/>
              </a:p>
            </p:txBody>
          </p:sp>
          <p:sp>
            <p:nvSpPr>
              <p:cNvPr id="390233" name="Line 89"/>
              <p:cNvSpPr>
                <a:spLocks noChangeShapeType="1"/>
              </p:cNvSpPr>
              <p:nvPr/>
            </p:nvSpPr>
            <p:spPr bwMode="auto">
              <a:xfrm>
                <a:off x="1488" y="1120"/>
                <a:ext cx="0" cy="48"/>
              </a:xfrm>
              <a:prstGeom prst="line">
                <a:avLst/>
              </a:prstGeom>
              <a:noFill/>
              <a:ln w="38100">
                <a:solidFill>
                  <a:schemeClr val="tx1"/>
                </a:solidFill>
                <a:round/>
                <a:headEnd/>
                <a:tailEnd/>
              </a:ln>
              <a:effectLst/>
            </p:spPr>
            <p:txBody>
              <a:bodyPr/>
              <a:lstStyle/>
              <a:p>
                <a:endParaRPr lang="en-US"/>
              </a:p>
            </p:txBody>
          </p:sp>
          <p:sp>
            <p:nvSpPr>
              <p:cNvPr id="390234" name="Line 90"/>
              <p:cNvSpPr>
                <a:spLocks noChangeShapeType="1"/>
              </p:cNvSpPr>
              <p:nvPr/>
            </p:nvSpPr>
            <p:spPr bwMode="auto">
              <a:xfrm>
                <a:off x="1552" y="1120"/>
                <a:ext cx="0" cy="48"/>
              </a:xfrm>
              <a:prstGeom prst="line">
                <a:avLst/>
              </a:prstGeom>
              <a:noFill/>
              <a:ln w="38100">
                <a:solidFill>
                  <a:schemeClr val="tx1"/>
                </a:solidFill>
                <a:round/>
                <a:headEnd/>
                <a:tailEnd/>
              </a:ln>
              <a:effectLst/>
            </p:spPr>
            <p:txBody>
              <a:bodyPr/>
              <a:lstStyle/>
              <a:p>
                <a:endParaRPr lang="en-US"/>
              </a:p>
            </p:txBody>
          </p:sp>
        </p:grpSp>
        <p:sp>
          <p:nvSpPr>
            <p:cNvPr id="390236" name="Text Box 92"/>
            <p:cNvSpPr txBox="1">
              <a:spLocks noChangeArrowheads="1"/>
            </p:cNvSpPr>
            <p:nvPr/>
          </p:nvSpPr>
          <p:spPr bwMode="auto">
            <a:xfrm>
              <a:off x="2626" y="3271"/>
              <a:ext cx="374" cy="184"/>
            </a:xfrm>
            <a:prstGeom prst="rect">
              <a:avLst/>
            </a:prstGeom>
            <a:solidFill>
              <a:schemeClr val="bg1"/>
            </a:solidFill>
            <a:ln w="9525">
              <a:solidFill>
                <a:schemeClr val="accent2"/>
              </a:solidFill>
              <a:miter lim="800000"/>
              <a:headEnd/>
              <a:tailEnd/>
            </a:ln>
            <a:effectLst/>
          </p:spPr>
          <p:txBody>
            <a:bodyPr wrap="none">
              <a:spAutoFit/>
            </a:bodyPr>
            <a:lstStyle/>
            <a:p>
              <a:pPr algn="ctr" eaLnBrk="1" hangingPunct="1"/>
              <a:r>
                <a:rPr lang="en-US" sz="1050" b="0" dirty="0">
                  <a:solidFill>
                    <a:schemeClr val="tx1"/>
                  </a:solidFill>
                </a:rPr>
                <a:t>GATA</a:t>
              </a:r>
            </a:p>
          </p:txBody>
        </p:sp>
        <p:grpSp>
          <p:nvGrpSpPr>
            <p:cNvPr id="10" name="Group 93"/>
            <p:cNvGrpSpPr>
              <a:grpSpLocks/>
            </p:cNvGrpSpPr>
            <p:nvPr/>
          </p:nvGrpSpPr>
          <p:grpSpPr bwMode="auto">
            <a:xfrm>
              <a:off x="2729" y="3458"/>
              <a:ext cx="184" cy="48"/>
              <a:chOff x="1368" y="1120"/>
              <a:chExt cx="184" cy="48"/>
            </a:xfrm>
          </p:grpSpPr>
          <p:sp>
            <p:nvSpPr>
              <p:cNvPr id="390238" name="Line 94"/>
              <p:cNvSpPr>
                <a:spLocks noChangeShapeType="1"/>
              </p:cNvSpPr>
              <p:nvPr/>
            </p:nvSpPr>
            <p:spPr bwMode="auto">
              <a:xfrm>
                <a:off x="1368" y="1120"/>
                <a:ext cx="0" cy="48"/>
              </a:xfrm>
              <a:prstGeom prst="line">
                <a:avLst/>
              </a:prstGeom>
              <a:noFill/>
              <a:ln w="38100">
                <a:solidFill>
                  <a:schemeClr val="tx1"/>
                </a:solidFill>
                <a:round/>
                <a:headEnd/>
                <a:tailEnd/>
              </a:ln>
              <a:effectLst/>
            </p:spPr>
            <p:txBody>
              <a:bodyPr/>
              <a:lstStyle/>
              <a:p>
                <a:endParaRPr lang="en-US"/>
              </a:p>
            </p:txBody>
          </p:sp>
          <p:sp>
            <p:nvSpPr>
              <p:cNvPr id="390239" name="Line 95"/>
              <p:cNvSpPr>
                <a:spLocks noChangeShapeType="1"/>
              </p:cNvSpPr>
              <p:nvPr/>
            </p:nvSpPr>
            <p:spPr bwMode="auto">
              <a:xfrm>
                <a:off x="1432" y="1120"/>
                <a:ext cx="0" cy="48"/>
              </a:xfrm>
              <a:prstGeom prst="line">
                <a:avLst/>
              </a:prstGeom>
              <a:noFill/>
              <a:ln w="38100">
                <a:solidFill>
                  <a:schemeClr val="tx1"/>
                </a:solidFill>
                <a:round/>
                <a:headEnd/>
                <a:tailEnd/>
              </a:ln>
              <a:effectLst/>
            </p:spPr>
            <p:txBody>
              <a:bodyPr/>
              <a:lstStyle/>
              <a:p>
                <a:endParaRPr lang="en-US"/>
              </a:p>
            </p:txBody>
          </p:sp>
          <p:sp>
            <p:nvSpPr>
              <p:cNvPr id="390240" name="Line 96"/>
              <p:cNvSpPr>
                <a:spLocks noChangeShapeType="1"/>
              </p:cNvSpPr>
              <p:nvPr/>
            </p:nvSpPr>
            <p:spPr bwMode="auto">
              <a:xfrm>
                <a:off x="1488" y="1120"/>
                <a:ext cx="0" cy="48"/>
              </a:xfrm>
              <a:prstGeom prst="line">
                <a:avLst/>
              </a:prstGeom>
              <a:noFill/>
              <a:ln w="38100">
                <a:solidFill>
                  <a:schemeClr val="tx1"/>
                </a:solidFill>
                <a:round/>
                <a:headEnd/>
                <a:tailEnd/>
              </a:ln>
              <a:effectLst/>
            </p:spPr>
            <p:txBody>
              <a:bodyPr/>
              <a:lstStyle/>
              <a:p>
                <a:endParaRPr lang="en-US"/>
              </a:p>
            </p:txBody>
          </p:sp>
          <p:sp>
            <p:nvSpPr>
              <p:cNvPr id="390241" name="Line 97"/>
              <p:cNvSpPr>
                <a:spLocks noChangeShapeType="1"/>
              </p:cNvSpPr>
              <p:nvPr/>
            </p:nvSpPr>
            <p:spPr bwMode="auto">
              <a:xfrm>
                <a:off x="1552" y="1120"/>
                <a:ext cx="0" cy="48"/>
              </a:xfrm>
              <a:prstGeom prst="line">
                <a:avLst/>
              </a:prstGeom>
              <a:noFill/>
              <a:ln w="38100">
                <a:solidFill>
                  <a:schemeClr val="tx1"/>
                </a:solidFill>
                <a:round/>
                <a:headEnd/>
                <a:tailEnd/>
              </a:ln>
              <a:effectLst/>
            </p:spPr>
            <p:txBody>
              <a:bodyPr/>
              <a:lstStyle/>
              <a:p>
                <a:endParaRPr lang="en-US"/>
              </a:p>
            </p:txBody>
          </p:sp>
        </p:grpSp>
        <p:sp>
          <p:nvSpPr>
            <p:cNvPr id="390242" name="Text Box 98"/>
            <p:cNvSpPr txBox="1">
              <a:spLocks noChangeArrowheads="1"/>
            </p:cNvSpPr>
            <p:nvPr/>
          </p:nvSpPr>
          <p:spPr bwMode="auto">
            <a:xfrm>
              <a:off x="2757" y="3030"/>
              <a:ext cx="192" cy="220"/>
            </a:xfrm>
            <a:prstGeom prst="rect">
              <a:avLst/>
            </a:prstGeom>
            <a:noFill/>
            <a:ln w="9525">
              <a:noFill/>
              <a:miter lim="800000"/>
              <a:headEnd/>
              <a:tailEnd/>
            </a:ln>
            <a:effectLst/>
          </p:spPr>
          <p:txBody>
            <a:bodyPr wrap="none">
              <a:spAutoFit/>
            </a:bodyPr>
            <a:lstStyle/>
            <a:p>
              <a:pPr eaLnBrk="1" hangingPunct="1"/>
              <a:r>
                <a:rPr lang="en-US" sz="1400">
                  <a:solidFill>
                    <a:srgbClr val="0000FF"/>
                  </a:solidFill>
                </a:rPr>
                <a:t>5</a:t>
              </a:r>
            </a:p>
          </p:txBody>
        </p:sp>
        <p:sp>
          <p:nvSpPr>
            <p:cNvPr id="390243" name="AutoShape 99"/>
            <p:cNvSpPr>
              <a:spLocks noChangeArrowheads="1"/>
            </p:cNvSpPr>
            <p:nvPr/>
          </p:nvSpPr>
          <p:spPr bwMode="auto">
            <a:xfrm flipV="1">
              <a:off x="2367" y="3603"/>
              <a:ext cx="384" cy="432"/>
            </a:xfrm>
            <a:custGeom>
              <a:avLst/>
              <a:gdLst>
                <a:gd name="G0" fmla="+- 396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3968"/>
                <a:gd name="G18" fmla="*/ 3968 1 2"/>
                <a:gd name="G19" fmla="+- G18 5400 0"/>
                <a:gd name="G20" fmla="cos G19 11796480"/>
                <a:gd name="G21" fmla="sin G19 11796480"/>
                <a:gd name="G22" fmla="+- G20 10800 0"/>
                <a:gd name="G23" fmla="+- G21 10800 0"/>
                <a:gd name="G24" fmla="+- 10800 0 G20"/>
                <a:gd name="G25" fmla="+- 3968 10800 0"/>
                <a:gd name="G26" fmla="?: G9 G17 G25"/>
                <a:gd name="G27" fmla="?: G9 0 21600"/>
                <a:gd name="G28" fmla="cos 10800 11796480"/>
                <a:gd name="G29" fmla="sin 10800 11796480"/>
                <a:gd name="G30" fmla="sin 396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3416 w 21600"/>
                <a:gd name="T15" fmla="*/ 10800 h 21600"/>
                <a:gd name="T16" fmla="*/ 10800 w 21600"/>
                <a:gd name="T17" fmla="*/ 6832 h 21600"/>
                <a:gd name="T18" fmla="*/ 1818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832" y="10800"/>
                  </a:moveTo>
                  <a:cubicBezTo>
                    <a:pt x="6832" y="8608"/>
                    <a:pt x="8608" y="6832"/>
                    <a:pt x="10800" y="6832"/>
                  </a:cubicBezTo>
                  <a:cubicBezTo>
                    <a:pt x="12991" y="6831"/>
                    <a:pt x="14767" y="8608"/>
                    <a:pt x="14768" y="10799"/>
                  </a:cubicBezTo>
                  <a:lnTo>
                    <a:pt x="21600" y="10800"/>
                  </a:lnTo>
                  <a:cubicBezTo>
                    <a:pt x="21600" y="4835"/>
                    <a:pt x="16764" y="0"/>
                    <a:pt x="10800" y="0"/>
                  </a:cubicBezTo>
                  <a:cubicBezTo>
                    <a:pt x="4835" y="0"/>
                    <a:pt x="0" y="4835"/>
                    <a:pt x="0" y="10800"/>
                  </a:cubicBezTo>
                  <a:close/>
                </a:path>
              </a:pathLst>
            </a:custGeom>
            <a:solidFill>
              <a:schemeClr val="bg1"/>
            </a:solidFill>
            <a:ln w="9525">
              <a:solidFill>
                <a:schemeClr val="tx1"/>
              </a:solidFill>
              <a:miter lim="800000"/>
              <a:headEnd/>
              <a:tailEnd/>
            </a:ln>
            <a:effectLst/>
          </p:spPr>
          <p:txBody>
            <a:bodyPr rot="10800000" wrap="none" anchor="ctr"/>
            <a:lstStyle/>
            <a:p>
              <a:pPr algn="ctr" eaLnBrk="1" hangingPunct="1"/>
              <a:endParaRPr lang="en-US" sz="1200" b="0">
                <a:solidFill>
                  <a:schemeClr val="tx1"/>
                </a:solidFill>
              </a:endParaRPr>
            </a:p>
          </p:txBody>
        </p:sp>
        <p:sp>
          <p:nvSpPr>
            <p:cNvPr id="390244" name="Text Box 100"/>
            <p:cNvSpPr txBox="1">
              <a:spLocks noChangeArrowheads="1"/>
            </p:cNvSpPr>
            <p:nvPr/>
          </p:nvSpPr>
          <p:spPr bwMode="auto">
            <a:xfrm>
              <a:off x="2470" y="4055"/>
              <a:ext cx="193" cy="221"/>
            </a:xfrm>
            <a:prstGeom prst="rect">
              <a:avLst/>
            </a:prstGeom>
            <a:noFill/>
            <a:ln w="9525">
              <a:noFill/>
              <a:miter lim="800000"/>
              <a:headEnd/>
              <a:tailEnd/>
            </a:ln>
            <a:effectLst/>
          </p:spPr>
          <p:txBody>
            <a:bodyPr wrap="none">
              <a:spAutoFit/>
            </a:bodyPr>
            <a:lstStyle/>
            <a:p>
              <a:pPr eaLnBrk="1" hangingPunct="1"/>
              <a:r>
                <a:rPr lang="en-US" sz="1400">
                  <a:solidFill>
                    <a:schemeClr val="tx1"/>
                  </a:solidFill>
                </a:rPr>
                <a:t>4</a:t>
              </a:r>
            </a:p>
          </p:txBody>
        </p:sp>
        <p:sp>
          <p:nvSpPr>
            <p:cNvPr id="390245" name="Text Box 101"/>
            <p:cNvSpPr txBox="1">
              <a:spLocks noChangeArrowheads="1"/>
            </p:cNvSpPr>
            <p:nvPr/>
          </p:nvSpPr>
          <p:spPr bwMode="auto">
            <a:xfrm>
              <a:off x="2343" y="3811"/>
              <a:ext cx="188" cy="177"/>
            </a:xfrm>
            <a:prstGeom prst="rect">
              <a:avLst/>
            </a:prstGeom>
            <a:noFill/>
            <a:ln w="9525">
              <a:noFill/>
              <a:miter lim="800000"/>
              <a:headEnd/>
              <a:tailEnd/>
            </a:ln>
            <a:effectLst/>
          </p:spPr>
          <p:txBody>
            <a:bodyPr wrap="none">
              <a:spAutoFit/>
            </a:bodyPr>
            <a:lstStyle/>
            <a:p>
              <a:pPr eaLnBrk="1" hangingPunct="1"/>
              <a:r>
                <a:rPr lang="en-US" sz="1000" b="0">
                  <a:solidFill>
                    <a:schemeClr val="tx1"/>
                  </a:solidFill>
                </a:rPr>
                <a:t>C</a:t>
              </a:r>
            </a:p>
          </p:txBody>
        </p:sp>
        <p:sp>
          <p:nvSpPr>
            <p:cNvPr id="390246" name="Text Box 102"/>
            <p:cNvSpPr txBox="1">
              <a:spLocks noChangeArrowheads="1"/>
            </p:cNvSpPr>
            <p:nvPr/>
          </p:nvSpPr>
          <p:spPr bwMode="auto">
            <a:xfrm>
              <a:off x="2431" y="3878"/>
              <a:ext cx="178" cy="177"/>
            </a:xfrm>
            <a:prstGeom prst="rect">
              <a:avLst/>
            </a:prstGeom>
            <a:noFill/>
            <a:ln w="9525">
              <a:noFill/>
              <a:miter lim="800000"/>
              <a:headEnd/>
              <a:tailEnd/>
            </a:ln>
            <a:effectLst/>
          </p:spPr>
          <p:txBody>
            <a:bodyPr wrap="none">
              <a:spAutoFit/>
            </a:bodyPr>
            <a:lstStyle/>
            <a:p>
              <a:pPr eaLnBrk="1" hangingPunct="1"/>
              <a:r>
                <a:rPr lang="en-US" sz="1000" b="0">
                  <a:solidFill>
                    <a:schemeClr val="tx1"/>
                  </a:solidFill>
                </a:rPr>
                <a:t>T</a:t>
              </a:r>
            </a:p>
          </p:txBody>
        </p:sp>
        <p:sp>
          <p:nvSpPr>
            <p:cNvPr id="390247" name="Text Box 103"/>
            <p:cNvSpPr txBox="1">
              <a:spLocks noChangeArrowheads="1"/>
            </p:cNvSpPr>
            <p:nvPr/>
          </p:nvSpPr>
          <p:spPr bwMode="auto">
            <a:xfrm>
              <a:off x="2523" y="3878"/>
              <a:ext cx="183" cy="177"/>
            </a:xfrm>
            <a:prstGeom prst="rect">
              <a:avLst/>
            </a:prstGeom>
            <a:noFill/>
            <a:ln w="9525">
              <a:noFill/>
              <a:miter lim="800000"/>
              <a:headEnd/>
              <a:tailEnd/>
            </a:ln>
            <a:effectLst/>
          </p:spPr>
          <p:txBody>
            <a:bodyPr wrap="none">
              <a:spAutoFit/>
            </a:bodyPr>
            <a:lstStyle/>
            <a:p>
              <a:pPr eaLnBrk="1" hangingPunct="1"/>
              <a:r>
                <a:rPr lang="en-US" sz="1000" b="0">
                  <a:solidFill>
                    <a:schemeClr val="tx1"/>
                  </a:solidFill>
                </a:rPr>
                <a:t>A</a:t>
              </a:r>
            </a:p>
          </p:txBody>
        </p:sp>
        <p:sp>
          <p:nvSpPr>
            <p:cNvPr id="390248" name="Text Box 104"/>
            <p:cNvSpPr txBox="1">
              <a:spLocks noChangeArrowheads="1"/>
            </p:cNvSpPr>
            <p:nvPr/>
          </p:nvSpPr>
          <p:spPr bwMode="auto">
            <a:xfrm>
              <a:off x="2591" y="3827"/>
              <a:ext cx="179" cy="177"/>
            </a:xfrm>
            <a:prstGeom prst="rect">
              <a:avLst/>
            </a:prstGeom>
            <a:noFill/>
            <a:ln w="9525">
              <a:noFill/>
              <a:miter lim="800000"/>
              <a:headEnd/>
              <a:tailEnd/>
            </a:ln>
            <a:effectLst/>
          </p:spPr>
          <p:txBody>
            <a:bodyPr wrap="none">
              <a:spAutoFit/>
            </a:bodyPr>
            <a:lstStyle/>
            <a:p>
              <a:pPr eaLnBrk="1" hangingPunct="1"/>
              <a:r>
                <a:rPr lang="en-US" sz="1000" b="0">
                  <a:solidFill>
                    <a:schemeClr val="tx1"/>
                  </a:solidFill>
                </a:rPr>
                <a:t>T</a:t>
              </a:r>
            </a:p>
          </p:txBody>
        </p:sp>
      </p:grpSp>
      <p:sp>
        <p:nvSpPr>
          <p:cNvPr id="390251" name="Text Box 107"/>
          <p:cNvSpPr txBox="1">
            <a:spLocks noChangeArrowheads="1"/>
          </p:cNvSpPr>
          <p:nvPr/>
        </p:nvSpPr>
        <p:spPr bwMode="auto">
          <a:xfrm>
            <a:off x="349287" y="2907996"/>
            <a:ext cx="2760589" cy="915988"/>
          </a:xfrm>
          <a:prstGeom prst="rect">
            <a:avLst/>
          </a:prstGeom>
          <a:noFill/>
          <a:ln w="9525">
            <a:noFill/>
            <a:miter lim="800000"/>
            <a:headEnd/>
            <a:tailEnd/>
          </a:ln>
          <a:effectLst/>
        </p:spPr>
        <p:txBody>
          <a:bodyPr wrap="square">
            <a:spAutoFit/>
          </a:bodyPr>
          <a:lstStyle/>
          <a:p>
            <a:pPr algn="ctr" eaLnBrk="1" hangingPunct="1"/>
            <a:r>
              <a:rPr lang="en-US" b="0" i="1" dirty="0">
                <a:solidFill>
                  <a:schemeClr val="tx1"/>
                </a:solidFill>
              </a:rPr>
              <a:t>Typically </a:t>
            </a:r>
            <a:r>
              <a:rPr lang="en-US" i="1" dirty="0">
                <a:solidFill>
                  <a:schemeClr val="tx1"/>
                </a:solidFill>
              </a:rPr>
              <a:t>5-15%</a:t>
            </a:r>
            <a:r>
              <a:rPr lang="en-US" b="0" i="1" dirty="0">
                <a:solidFill>
                  <a:schemeClr val="tx1"/>
                </a:solidFill>
              </a:rPr>
              <a:t> </a:t>
            </a:r>
            <a:r>
              <a:rPr lang="en-US" b="0" i="1" dirty="0" smtClean="0">
                <a:solidFill>
                  <a:schemeClr val="tx1"/>
                </a:solidFill>
              </a:rPr>
              <a:t>of allele </a:t>
            </a:r>
            <a:r>
              <a:rPr lang="en-US" b="0" i="1" dirty="0">
                <a:solidFill>
                  <a:schemeClr val="tx1"/>
                </a:solidFill>
              </a:rPr>
              <a:t>in tetranucleotide </a:t>
            </a:r>
            <a:r>
              <a:rPr lang="en-US" b="0" i="1" dirty="0" smtClean="0">
                <a:solidFill>
                  <a:schemeClr val="tx1"/>
                </a:solidFill>
              </a:rPr>
              <a:t>repeat </a:t>
            </a:r>
            <a:r>
              <a:rPr lang="en-US" b="0" i="1" dirty="0">
                <a:solidFill>
                  <a:schemeClr val="tx1"/>
                </a:solidFill>
              </a:rPr>
              <a:t>STR loci</a:t>
            </a:r>
          </a:p>
        </p:txBody>
      </p:sp>
      <p:sp>
        <p:nvSpPr>
          <p:cNvPr id="11" name="Rectangle 10"/>
          <p:cNvSpPr/>
          <p:nvPr/>
        </p:nvSpPr>
        <p:spPr>
          <a:xfrm>
            <a:off x="955614" y="2057400"/>
            <a:ext cx="1547934" cy="707886"/>
          </a:xfrm>
          <a:prstGeom prst="rect">
            <a:avLst/>
          </a:prstGeom>
        </p:spPr>
        <p:txBody>
          <a:bodyPr wrap="square">
            <a:spAutoFit/>
          </a:bodyPr>
          <a:lstStyle/>
          <a:p>
            <a:pPr algn="ctr"/>
            <a:r>
              <a:rPr lang="en-US" sz="2000" b="1" dirty="0" smtClean="0"/>
              <a:t>Reverse stutter</a:t>
            </a:r>
            <a:endParaRPr lang="en-US" sz="2000" dirty="0"/>
          </a:p>
        </p:txBody>
      </p:sp>
      <p:sp>
        <p:nvSpPr>
          <p:cNvPr id="93" name="Rectangle 92"/>
          <p:cNvSpPr/>
          <p:nvPr/>
        </p:nvSpPr>
        <p:spPr>
          <a:xfrm>
            <a:off x="6809287" y="2057400"/>
            <a:ext cx="1189627" cy="707886"/>
          </a:xfrm>
          <a:prstGeom prst="rect">
            <a:avLst/>
          </a:prstGeom>
        </p:spPr>
        <p:txBody>
          <a:bodyPr wrap="square">
            <a:spAutoFit/>
          </a:bodyPr>
          <a:lstStyle/>
          <a:p>
            <a:pPr algn="ctr"/>
            <a:r>
              <a:rPr lang="en-US" sz="2000" b="1" dirty="0" smtClean="0"/>
              <a:t>Forward stutter</a:t>
            </a:r>
            <a:endParaRPr lang="en-US" sz="2000" dirty="0"/>
          </a:p>
        </p:txBody>
      </p:sp>
      <p:grpSp>
        <p:nvGrpSpPr>
          <p:cNvPr id="15" name="Group 14"/>
          <p:cNvGrpSpPr/>
          <p:nvPr/>
        </p:nvGrpSpPr>
        <p:grpSpPr>
          <a:xfrm>
            <a:off x="3374417" y="253213"/>
            <a:ext cx="2492983" cy="4775987"/>
            <a:chOff x="3207447" y="152400"/>
            <a:chExt cx="2492983" cy="4775987"/>
          </a:xfrm>
        </p:grpSpPr>
        <p:sp>
          <p:nvSpPr>
            <p:cNvPr id="390150" name="Freeform 6"/>
            <p:cNvSpPr>
              <a:spLocks/>
            </p:cNvSpPr>
            <p:nvPr/>
          </p:nvSpPr>
          <p:spPr bwMode="auto">
            <a:xfrm>
              <a:off x="3678238" y="1322388"/>
              <a:ext cx="1735137" cy="2962275"/>
            </a:xfrm>
            <a:custGeom>
              <a:avLst/>
              <a:gdLst/>
              <a:ahLst/>
              <a:cxnLst>
                <a:cxn ang="0">
                  <a:pos x="0" y="1866"/>
                </a:cxn>
                <a:cxn ang="0">
                  <a:pos x="204" y="1866"/>
                </a:cxn>
                <a:cxn ang="0">
                  <a:pos x="245" y="1672"/>
                </a:cxn>
                <a:cxn ang="0">
                  <a:pos x="296" y="1866"/>
                </a:cxn>
                <a:cxn ang="0">
                  <a:pos x="440" y="1866"/>
                </a:cxn>
                <a:cxn ang="0">
                  <a:pos x="520" y="0"/>
                </a:cxn>
                <a:cxn ang="0">
                  <a:pos x="576" y="1860"/>
                </a:cxn>
                <a:cxn ang="0">
                  <a:pos x="752" y="1862"/>
                </a:cxn>
                <a:cxn ang="0">
                  <a:pos x="771" y="1794"/>
                </a:cxn>
                <a:cxn ang="0">
                  <a:pos x="799" y="1860"/>
                </a:cxn>
                <a:cxn ang="0">
                  <a:pos x="1093" y="1860"/>
                </a:cxn>
              </a:cxnLst>
              <a:rect l="0" t="0" r="r" b="b"/>
              <a:pathLst>
                <a:path w="1093" h="1866">
                  <a:moveTo>
                    <a:pt x="0" y="1866"/>
                  </a:moveTo>
                  <a:lnTo>
                    <a:pt x="204" y="1866"/>
                  </a:lnTo>
                  <a:lnTo>
                    <a:pt x="245" y="1672"/>
                  </a:lnTo>
                  <a:lnTo>
                    <a:pt x="296" y="1866"/>
                  </a:lnTo>
                  <a:lnTo>
                    <a:pt x="440" y="1866"/>
                  </a:lnTo>
                  <a:lnTo>
                    <a:pt x="520" y="0"/>
                  </a:lnTo>
                  <a:lnTo>
                    <a:pt x="576" y="1860"/>
                  </a:lnTo>
                  <a:lnTo>
                    <a:pt x="752" y="1862"/>
                  </a:lnTo>
                  <a:lnTo>
                    <a:pt x="771" y="1794"/>
                  </a:lnTo>
                  <a:lnTo>
                    <a:pt x="799" y="1860"/>
                  </a:lnTo>
                  <a:lnTo>
                    <a:pt x="1093" y="1860"/>
                  </a:lnTo>
                </a:path>
              </a:pathLst>
            </a:custGeom>
            <a:noFill/>
            <a:ln w="38100" cmpd="sng">
              <a:solidFill>
                <a:schemeClr val="tx1"/>
              </a:solidFill>
              <a:round/>
              <a:headEnd/>
              <a:tailEnd/>
            </a:ln>
            <a:effectLst/>
          </p:spPr>
          <p:txBody>
            <a:bodyPr/>
            <a:lstStyle/>
            <a:p>
              <a:endParaRPr lang="en-US"/>
            </a:p>
          </p:txBody>
        </p:sp>
        <p:sp>
          <p:nvSpPr>
            <p:cNvPr id="390152" name="Text Box 8"/>
            <p:cNvSpPr txBox="1">
              <a:spLocks noChangeArrowheads="1"/>
            </p:cNvSpPr>
            <p:nvPr/>
          </p:nvSpPr>
          <p:spPr bwMode="auto">
            <a:xfrm>
              <a:off x="3485171" y="228600"/>
              <a:ext cx="2073003" cy="954107"/>
            </a:xfrm>
            <a:prstGeom prst="rect">
              <a:avLst/>
            </a:prstGeom>
            <a:noFill/>
            <a:ln w="9525">
              <a:noFill/>
              <a:miter lim="800000"/>
              <a:headEnd/>
              <a:tailEnd/>
            </a:ln>
            <a:effectLst/>
          </p:spPr>
          <p:txBody>
            <a:bodyPr wrap="none">
              <a:spAutoFit/>
            </a:bodyPr>
            <a:lstStyle/>
            <a:p>
              <a:pPr algn="ctr" eaLnBrk="1" hangingPunct="1"/>
              <a:r>
                <a:rPr lang="en-US" sz="2400" b="1" dirty="0" smtClean="0">
                  <a:solidFill>
                    <a:schemeClr val="tx1"/>
                  </a:solidFill>
                </a:rPr>
                <a:t>Allele </a:t>
              </a:r>
              <a:endParaRPr lang="en-US" sz="2400" b="1" dirty="0">
                <a:solidFill>
                  <a:schemeClr val="tx1"/>
                </a:solidFill>
              </a:endParaRPr>
            </a:p>
            <a:p>
              <a:pPr algn="ctr" eaLnBrk="1" hangingPunct="1"/>
              <a:r>
                <a:rPr lang="en-US" sz="1400" b="0" dirty="0">
                  <a:solidFill>
                    <a:schemeClr val="tx1"/>
                  </a:solidFill>
                </a:rPr>
                <a:t>(tetranucleotide </a:t>
              </a:r>
              <a:r>
                <a:rPr lang="en-US" sz="1400" b="0" dirty="0" smtClean="0">
                  <a:solidFill>
                    <a:schemeClr val="tx1"/>
                  </a:solidFill>
                </a:rPr>
                <a:t>repeat, </a:t>
              </a:r>
            </a:p>
            <a:p>
              <a:pPr algn="ctr" eaLnBrk="1" hangingPunct="1"/>
              <a:r>
                <a:rPr lang="en-US" sz="1400" b="0" dirty="0" smtClean="0">
                  <a:solidFill>
                    <a:schemeClr val="tx1"/>
                  </a:solidFill>
                </a:rPr>
                <a:t>size in nucleotides, </a:t>
              </a:r>
              <a:r>
                <a:rPr lang="en-US" b="1" dirty="0" smtClean="0">
                  <a:solidFill>
                    <a:schemeClr val="tx1"/>
                  </a:solidFill>
                </a:rPr>
                <a:t>N</a:t>
              </a:r>
              <a:r>
                <a:rPr lang="en-US" sz="1400" b="0" dirty="0" smtClean="0">
                  <a:solidFill>
                    <a:schemeClr val="tx1"/>
                  </a:solidFill>
                </a:rPr>
                <a:t>)</a:t>
              </a:r>
              <a:endParaRPr lang="en-US" sz="1400" b="0" dirty="0">
                <a:solidFill>
                  <a:schemeClr val="tx1"/>
                </a:solidFill>
              </a:endParaRPr>
            </a:p>
          </p:txBody>
        </p:sp>
        <p:sp>
          <p:nvSpPr>
            <p:cNvPr id="390153" name="Text Box 9"/>
            <p:cNvSpPr txBox="1">
              <a:spLocks noChangeArrowheads="1"/>
            </p:cNvSpPr>
            <p:nvPr/>
          </p:nvSpPr>
          <p:spPr bwMode="auto">
            <a:xfrm>
              <a:off x="3207447" y="2981325"/>
              <a:ext cx="1212153" cy="923330"/>
            </a:xfrm>
            <a:prstGeom prst="rect">
              <a:avLst/>
            </a:prstGeom>
            <a:noFill/>
            <a:ln w="9525">
              <a:noFill/>
              <a:miter lim="800000"/>
              <a:headEnd/>
              <a:tailEnd/>
            </a:ln>
            <a:effectLst/>
          </p:spPr>
          <p:txBody>
            <a:bodyPr wrap="square">
              <a:spAutoFit/>
            </a:bodyPr>
            <a:lstStyle/>
            <a:p>
              <a:pPr algn="ctr" eaLnBrk="1" hangingPunct="1"/>
              <a:r>
                <a:rPr lang="en-US" b="1" dirty="0" smtClean="0">
                  <a:solidFill>
                    <a:srgbClr val="0000FF"/>
                  </a:solidFill>
                </a:rPr>
                <a:t>N-4</a:t>
              </a:r>
              <a:endParaRPr lang="en-US" b="1" dirty="0">
                <a:solidFill>
                  <a:srgbClr val="0000FF"/>
                </a:solidFill>
              </a:endParaRPr>
            </a:p>
            <a:p>
              <a:pPr algn="ctr" eaLnBrk="1" hangingPunct="1"/>
              <a:r>
                <a:rPr lang="en-US" dirty="0">
                  <a:solidFill>
                    <a:srgbClr val="0000FF"/>
                  </a:solidFill>
                </a:rPr>
                <a:t>stutter product</a:t>
              </a:r>
            </a:p>
          </p:txBody>
        </p:sp>
        <p:sp>
          <p:nvSpPr>
            <p:cNvPr id="390154" name="Text Box 10"/>
            <p:cNvSpPr txBox="1">
              <a:spLocks noChangeArrowheads="1"/>
            </p:cNvSpPr>
            <p:nvPr/>
          </p:nvSpPr>
          <p:spPr bwMode="auto">
            <a:xfrm>
              <a:off x="4572000" y="3124200"/>
              <a:ext cx="1120775" cy="915987"/>
            </a:xfrm>
            <a:prstGeom prst="rect">
              <a:avLst/>
            </a:prstGeom>
            <a:noFill/>
            <a:ln w="9525">
              <a:noFill/>
              <a:miter lim="800000"/>
              <a:headEnd/>
              <a:tailEnd/>
            </a:ln>
            <a:effectLst/>
          </p:spPr>
          <p:txBody>
            <a:bodyPr>
              <a:spAutoFit/>
            </a:bodyPr>
            <a:lstStyle/>
            <a:p>
              <a:pPr algn="ctr" eaLnBrk="1" hangingPunct="1"/>
              <a:r>
                <a:rPr lang="en-US" b="1" dirty="0" smtClean="0">
                  <a:solidFill>
                    <a:srgbClr val="FF0000"/>
                  </a:solidFill>
                </a:rPr>
                <a:t>N+4</a:t>
              </a:r>
              <a:r>
                <a:rPr lang="en-US" b="0" dirty="0" smtClean="0">
                  <a:solidFill>
                    <a:srgbClr val="FF0000"/>
                  </a:solidFill>
                </a:rPr>
                <a:t> </a:t>
              </a:r>
              <a:r>
                <a:rPr lang="en-US" b="0" dirty="0">
                  <a:solidFill>
                    <a:srgbClr val="FF0000"/>
                  </a:solidFill>
                </a:rPr>
                <a:t>stutter product</a:t>
              </a:r>
            </a:p>
          </p:txBody>
        </p:sp>
        <p:sp>
          <p:nvSpPr>
            <p:cNvPr id="12" name="TextBox 11"/>
            <p:cNvSpPr txBox="1"/>
            <p:nvPr/>
          </p:nvSpPr>
          <p:spPr>
            <a:xfrm>
              <a:off x="3352800" y="4495800"/>
              <a:ext cx="2347630" cy="369332"/>
            </a:xfrm>
            <a:prstGeom prst="rect">
              <a:avLst/>
            </a:prstGeom>
            <a:noFill/>
          </p:spPr>
          <p:txBody>
            <a:bodyPr wrap="none" rtlCol="0">
              <a:spAutoFit/>
            </a:bodyPr>
            <a:lstStyle/>
            <a:p>
              <a:r>
                <a:rPr lang="en-US" b="1" dirty="0" smtClean="0">
                  <a:solidFill>
                    <a:schemeClr val="bg1">
                      <a:lumMod val="50000"/>
                    </a:schemeClr>
                  </a:solidFill>
                </a:rPr>
                <a:t>Total allelic product</a:t>
              </a:r>
              <a:endParaRPr lang="en-US" b="1" dirty="0">
                <a:solidFill>
                  <a:schemeClr val="bg1">
                    <a:lumMod val="50000"/>
                  </a:schemeClr>
                </a:solidFill>
              </a:endParaRPr>
            </a:p>
          </p:txBody>
        </p:sp>
        <p:sp>
          <p:nvSpPr>
            <p:cNvPr id="14" name="Rounded Rectangle 13"/>
            <p:cNvSpPr/>
            <p:nvPr/>
          </p:nvSpPr>
          <p:spPr>
            <a:xfrm>
              <a:off x="3328767" y="152400"/>
              <a:ext cx="2371663" cy="4775987"/>
            </a:xfrm>
            <a:prstGeom prst="roundRect">
              <a:avLst>
                <a:gd name="adj" fmla="val 478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 Box 107"/>
          <p:cNvSpPr txBox="1">
            <a:spLocks noChangeArrowheads="1"/>
          </p:cNvSpPr>
          <p:nvPr/>
        </p:nvSpPr>
        <p:spPr bwMode="auto">
          <a:xfrm>
            <a:off x="6019198" y="2907996"/>
            <a:ext cx="2769805" cy="923330"/>
          </a:xfrm>
          <a:prstGeom prst="rect">
            <a:avLst/>
          </a:prstGeom>
          <a:noFill/>
          <a:ln w="9525">
            <a:noFill/>
            <a:miter lim="800000"/>
            <a:headEnd/>
            <a:tailEnd/>
          </a:ln>
          <a:effectLst/>
        </p:spPr>
        <p:txBody>
          <a:bodyPr wrap="square">
            <a:spAutoFit/>
          </a:bodyPr>
          <a:lstStyle/>
          <a:p>
            <a:pPr algn="ctr" eaLnBrk="1" hangingPunct="1"/>
            <a:r>
              <a:rPr lang="en-US" b="0" i="1" dirty="0">
                <a:solidFill>
                  <a:schemeClr val="tx1"/>
                </a:solidFill>
              </a:rPr>
              <a:t>Typically </a:t>
            </a:r>
            <a:r>
              <a:rPr lang="en-US" b="0" i="1" dirty="0" smtClean="0">
                <a:solidFill>
                  <a:schemeClr val="tx1"/>
                </a:solidFill>
              </a:rPr>
              <a:t>&lt;2</a:t>
            </a:r>
            <a:r>
              <a:rPr lang="en-US" i="1" dirty="0" smtClean="0">
                <a:solidFill>
                  <a:schemeClr val="tx1"/>
                </a:solidFill>
              </a:rPr>
              <a:t>%</a:t>
            </a:r>
            <a:r>
              <a:rPr lang="en-US" b="0" i="1" dirty="0" smtClean="0">
                <a:solidFill>
                  <a:schemeClr val="tx1"/>
                </a:solidFill>
              </a:rPr>
              <a:t> </a:t>
            </a:r>
            <a:r>
              <a:rPr lang="en-US" b="0" i="1" dirty="0">
                <a:solidFill>
                  <a:schemeClr val="tx1"/>
                </a:solidFill>
              </a:rPr>
              <a:t>of </a:t>
            </a:r>
            <a:r>
              <a:rPr lang="en-US" b="0" i="1" dirty="0" smtClean="0">
                <a:solidFill>
                  <a:schemeClr val="tx1"/>
                </a:solidFill>
              </a:rPr>
              <a:t>allele </a:t>
            </a:r>
            <a:r>
              <a:rPr lang="en-US" b="0" i="1" dirty="0">
                <a:solidFill>
                  <a:schemeClr val="tx1"/>
                </a:solidFill>
              </a:rPr>
              <a:t>in tetranucleotide </a:t>
            </a:r>
            <a:r>
              <a:rPr lang="en-US" b="0" i="1" dirty="0" smtClean="0">
                <a:solidFill>
                  <a:schemeClr val="tx1"/>
                </a:solidFill>
              </a:rPr>
              <a:t>repeat </a:t>
            </a:r>
            <a:r>
              <a:rPr lang="en-US" b="0" i="1" dirty="0">
                <a:solidFill>
                  <a:schemeClr val="tx1"/>
                </a:solidFill>
              </a:rPr>
              <a:t>STR loci</a:t>
            </a:r>
          </a:p>
        </p:txBody>
      </p:sp>
    </p:spTree>
    <p:extLst>
      <p:ext uri="{BB962C8B-B14F-4D97-AF65-F5344CB8AC3E}">
        <p14:creationId xmlns:p14="http://schemas.microsoft.com/office/powerpoint/2010/main" val="778507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43530"/>
            <a:ext cx="8839200" cy="399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85800"/>
            <a:ext cx="561372" cy="461665"/>
          </a:xfrm>
          <a:prstGeom prst="rect">
            <a:avLst/>
          </a:prstGeom>
          <a:noFill/>
        </p:spPr>
        <p:txBody>
          <a:bodyPr wrap="none" rtlCol="0">
            <a:spAutoFit/>
          </a:bodyPr>
          <a:lstStyle/>
          <a:p>
            <a:r>
              <a:rPr lang="en-US" sz="2400" b="1" dirty="0" smtClean="0"/>
              <a:t>(a)</a:t>
            </a:r>
            <a:endParaRPr lang="en-US" sz="2400" b="1" dirty="0"/>
          </a:p>
        </p:txBody>
      </p:sp>
      <p:sp>
        <p:nvSpPr>
          <p:cNvPr id="4" name="TextBox 3"/>
          <p:cNvSpPr txBox="1"/>
          <p:nvPr/>
        </p:nvSpPr>
        <p:spPr>
          <a:xfrm>
            <a:off x="5229828" y="685800"/>
            <a:ext cx="577402" cy="461665"/>
          </a:xfrm>
          <a:prstGeom prst="rect">
            <a:avLst/>
          </a:prstGeom>
          <a:noFill/>
        </p:spPr>
        <p:txBody>
          <a:bodyPr wrap="none" rtlCol="0">
            <a:spAutoFit/>
          </a:bodyPr>
          <a:lstStyle/>
          <a:p>
            <a:r>
              <a:rPr lang="en-US" sz="2400" b="1" dirty="0" smtClean="0"/>
              <a:t>(b)</a:t>
            </a:r>
            <a:endParaRPr lang="en-US" sz="2400" b="1" dirty="0"/>
          </a:p>
        </p:txBody>
      </p:sp>
    </p:spTree>
    <p:extLst>
      <p:ext uri="{BB962C8B-B14F-4D97-AF65-F5344CB8AC3E}">
        <p14:creationId xmlns:p14="http://schemas.microsoft.com/office/powerpoint/2010/main" val="15757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89560" y="502920"/>
          <a:ext cx="8698865"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8884948">
            <a:off x="4064008" y="1432560"/>
            <a:ext cx="2454583" cy="369332"/>
          </a:xfrm>
          <a:prstGeom prst="rect">
            <a:avLst/>
          </a:prstGeom>
          <a:noFill/>
        </p:spPr>
        <p:txBody>
          <a:bodyPr wrap="none" rtlCol="0">
            <a:spAutoFit/>
          </a:bodyPr>
          <a:lstStyle/>
          <a:p>
            <a:r>
              <a:rPr lang="en-US" b="1" dirty="0" smtClean="0">
                <a:solidFill>
                  <a:srgbClr val="FF0000"/>
                </a:solidFill>
              </a:rPr>
              <a:t>Tri-nucleotide repeat</a:t>
            </a:r>
            <a:endParaRPr lang="en-US" b="1" dirty="0">
              <a:solidFill>
                <a:srgbClr val="FF0000"/>
              </a:solidFill>
            </a:endParaRPr>
          </a:p>
        </p:txBody>
      </p:sp>
      <p:sp>
        <p:nvSpPr>
          <p:cNvPr id="6" name="TextBox 5"/>
          <p:cNvSpPr txBox="1"/>
          <p:nvPr/>
        </p:nvSpPr>
        <p:spPr>
          <a:xfrm>
            <a:off x="3578868" y="5562599"/>
            <a:ext cx="2723823" cy="369332"/>
          </a:xfrm>
          <a:prstGeom prst="rect">
            <a:avLst/>
          </a:prstGeom>
          <a:noFill/>
        </p:spPr>
        <p:txBody>
          <a:bodyPr wrap="none" rtlCol="0">
            <a:spAutoFit/>
          </a:bodyPr>
          <a:lstStyle/>
          <a:p>
            <a:r>
              <a:rPr lang="en-US" b="1" dirty="0" smtClean="0">
                <a:solidFill>
                  <a:srgbClr val="008000"/>
                </a:solidFill>
              </a:rPr>
              <a:t>Hexa-nucleotide repeat</a:t>
            </a:r>
            <a:endParaRPr lang="en-US" b="1" dirty="0">
              <a:solidFill>
                <a:srgbClr val="008000"/>
              </a:solidFill>
            </a:endParaRPr>
          </a:p>
        </p:txBody>
      </p:sp>
    </p:spTree>
    <p:extLst>
      <p:ext uri="{BB962C8B-B14F-4D97-AF65-F5344CB8AC3E}">
        <p14:creationId xmlns:p14="http://schemas.microsoft.com/office/powerpoint/2010/main" val="651328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1520825"/>
            <a:ext cx="7331076" cy="4575175"/>
            <a:chOff x="1092200" y="762000"/>
            <a:chExt cx="7331076" cy="4575175"/>
          </a:xfrm>
        </p:grpSpPr>
        <p:grpSp>
          <p:nvGrpSpPr>
            <p:cNvPr id="260099" name="Group 3"/>
            <p:cNvGrpSpPr>
              <a:grpSpLocks/>
            </p:cNvGrpSpPr>
            <p:nvPr/>
          </p:nvGrpSpPr>
          <p:grpSpPr bwMode="auto">
            <a:xfrm>
              <a:off x="2203450" y="4240216"/>
              <a:ext cx="3597275" cy="923569"/>
              <a:chOff x="2333" y="7852"/>
              <a:chExt cx="4665" cy="1455"/>
            </a:xfrm>
          </p:grpSpPr>
          <p:sp>
            <p:nvSpPr>
              <p:cNvPr id="260100" name="Line 4"/>
              <p:cNvSpPr>
                <a:spLocks noChangeShapeType="1"/>
              </p:cNvSpPr>
              <p:nvPr/>
            </p:nvSpPr>
            <p:spPr bwMode="auto">
              <a:xfrm>
                <a:off x="2333" y="8349"/>
                <a:ext cx="1642"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60101" name="Line 5"/>
              <p:cNvSpPr>
                <a:spLocks noChangeShapeType="1"/>
              </p:cNvSpPr>
              <p:nvPr/>
            </p:nvSpPr>
            <p:spPr bwMode="auto">
              <a:xfrm flipH="1">
                <a:off x="6221" y="8646"/>
                <a:ext cx="691"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260102" name="Rectangle 6"/>
              <p:cNvSpPr>
                <a:spLocks noChangeArrowheads="1"/>
              </p:cNvSpPr>
              <p:nvPr/>
            </p:nvSpPr>
            <p:spPr bwMode="auto">
              <a:xfrm>
                <a:off x="3975" y="8249"/>
                <a:ext cx="345" cy="199"/>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03" name="Rectangle 7"/>
              <p:cNvSpPr>
                <a:spLocks noChangeArrowheads="1"/>
              </p:cNvSpPr>
              <p:nvPr/>
            </p:nvSpPr>
            <p:spPr bwMode="auto">
              <a:xfrm>
                <a:off x="4320" y="8249"/>
                <a:ext cx="346" cy="199"/>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04" name="Rectangle 8"/>
              <p:cNvSpPr>
                <a:spLocks noChangeArrowheads="1"/>
              </p:cNvSpPr>
              <p:nvPr/>
            </p:nvSpPr>
            <p:spPr bwMode="auto">
              <a:xfrm>
                <a:off x="4666" y="8249"/>
                <a:ext cx="345" cy="199"/>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05" name="Rectangle 9"/>
              <p:cNvSpPr>
                <a:spLocks noChangeArrowheads="1"/>
              </p:cNvSpPr>
              <p:nvPr/>
            </p:nvSpPr>
            <p:spPr bwMode="auto">
              <a:xfrm>
                <a:off x="5011" y="8249"/>
                <a:ext cx="346" cy="199"/>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06" name="Line 10"/>
              <p:cNvSpPr>
                <a:spLocks noChangeShapeType="1"/>
              </p:cNvSpPr>
              <p:nvPr/>
            </p:nvSpPr>
            <p:spPr bwMode="auto">
              <a:xfrm>
                <a:off x="5357" y="8349"/>
                <a:ext cx="1641"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60107" name="Text Box 11"/>
              <p:cNvSpPr txBox="1">
                <a:spLocks noChangeArrowheads="1"/>
              </p:cNvSpPr>
              <p:nvPr/>
            </p:nvSpPr>
            <p:spPr bwMode="auto">
              <a:xfrm>
                <a:off x="2678" y="7852"/>
                <a:ext cx="778" cy="145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5400" b="1" dirty="0">
                    <a:solidFill>
                      <a:srgbClr val="FF0000"/>
                    </a:solidFill>
                  </a:rPr>
                  <a:t>*</a:t>
                </a:r>
                <a:endParaRPr lang="en-US" altLang="en-US" sz="2000" dirty="0">
                  <a:solidFill>
                    <a:srgbClr val="FF0000"/>
                  </a:solidFill>
                </a:endParaRPr>
              </a:p>
            </p:txBody>
          </p:sp>
          <p:sp>
            <p:nvSpPr>
              <p:cNvPr id="260108" name="Freeform 12"/>
              <p:cNvSpPr>
                <a:spLocks/>
              </p:cNvSpPr>
              <p:nvPr/>
            </p:nvSpPr>
            <p:spPr bwMode="auto">
              <a:xfrm>
                <a:off x="2419" y="7852"/>
                <a:ext cx="692" cy="348"/>
              </a:xfrm>
              <a:custGeom>
                <a:avLst/>
                <a:gdLst>
                  <a:gd name="T0" fmla="*/ 0 w 384"/>
                  <a:gd name="T1" fmla="*/ 144 h 168"/>
                  <a:gd name="T2" fmla="*/ 288 w 384"/>
                  <a:gd name="T3" fmla="*/ 144 h 168"/>
                  <a:gd name="T4" fmla="*/ 384 w 384"/>
                  <a:gd name="T5" fmla="*/ 0 h 168"/>
                </a:gdLst>
                <a:ahLst/>
                <a:cxnLst>
                  <a:cxn ang="0">
                    <a:pos x="T0" y="T1"/>
                  </a:cxn>
                  <a:cxn ang="0">
                    <a:pos x="T2" y="T3"/>
                  </a:cxn>
                  <a:cxn ang="0">
                    <a:pos x="T4" y="T5"/>
                  </a:cxn>
                </a:cxnLst>
                <a:rect l="0" t="0" r="r" b="b"/>
                <a:pathLst>
                  <a:path w="384" h="168">
                    <a:moveTo>
                      <a:pt x="0" y="144"/>
                    </a:moveTo>
                    <a:cubicBezTo>
                      <a:pt x="112" y="156"/>
                      <a:pt x="224" y="168"/>
                      <a:pt x="288" y="144"/>
                    </a:cubicBezTo>
                    <a:cubicBezTo>
                      <a:pt x="352" y="120"/>
                      <a:pt x="368" y="60"/>
                      <a:pt x="384" y="0"/>
                    </a:cubicBezTo>
                  </a:path>
                </a:pathLst>
              </a:custGeom>
              <a:noFill/>
              <a:ln w="38100">
                <a:solidFill>
                  <a:srgbClr val="000000"/>
                </a:solidFill>
                <a:round/>
                <a:headEn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grpSp>
          <p:nvGrpSpPr>
            <p:cNvPr id="260109" name="Group 13"/>
            <p:cNvGrpSpPr>
              <a:grpSpLocks/>
            </p:cNvGrpSpPr>
            <p:nvPr/>
          </p:nvGrpSpPr>
          <p:grpSpPr bwMode="auto">
            <a:xfrm>
              <a:off x="2203450" y="2833690"/>
              <a:ext cx="3598863" cy="923569"/>
              <a:chOff x="3744" y="7632"/>
              <a:chExt cx="4666" cy="1455"/>
            </a:xfrm>
          </p:grpSpPr>
          <p:grpSp>
            <p:nvGrpSpPr>
              <p:cNvPr id="260110" name="Group 14"/>
              <p:cNvGrpSpPr>
                <a:grpSpLocks/>
              </p:cNvGrpSpPr>
              <p:nvPr/>
            </p:nvGrpSpPr>
            <p:grpSpPr bwMode="auto">
              <a:xfrm>
                <a:off x="3744" y="8064"/>
                <a:ext cx="4666" cy="596"/>
                <a:chOff x="1536" y="1632"/>
                <a:chExt cx="2592" cy="288"/>
              </a:xfrm>
            </p:grpSpPr>
            <p:sp>
              <p:nvSpPr>
                <p:cNvPr id="260111" name="Line 15"/>
                <p:cNvSpPr>
                  <a:spLocks noChangeShapeType="1"/>
                </p:cNvSpPr>
                <p:nvPr/>
              </p:nvSpPr>
              <p:spPr bwMode="auto">
                <a:xfrm>
                  <a:off x="1536" y="1776"/>
                  <a:ext cx="912"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60112" name="Line 16"/>
                <p:cNvSpPr>
                  <a:spLocks noChangeShapeType="1"/>
                </p:cNvSpPr>
                <p:nvPr/>
              </p:nvSpPr>
              <p:spPr bwMode="auto">
                <a:xfrm>
                  <a:off x="1632" y="1632"/>
                  <a:ext cx="43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260113" name="Line 17"/>
                <p:cNvSpPr>
                  <a:spLocks noChangeShapeType="1"/>
                </p:cNvSpPr>
                <p:nvPr/>
              </p:nvSpPr>
              <p:spPr bwMode="auto">
                <a:xfrm flipH="1">
                  <a:off x="3696" y="1920"/>
                  <a:ext cx="3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260114" name="Rectangle 18"/>
                <p:cNvSpPr>
                  <a:spLocks noChangeArrowheads="1"/>
                </p:cNvSpPr>
                <p:nvPr/>
              </p:nvSpPr>
              <p:spPr bwMode="auto">
                <a:xfrm>
                  <a:off x="2448"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15" name="Rectangle 19"/>
                <p:cNvSpPr>
                  <a:spLocks noChangeArrowheads="1"/>
                </p:cNvSpPr>
                <p:nvPr/>
              </p:nvSpPr>
              <p:spPr bwMode="auto">
                <a:xfrm>
                  <a:off x="2640"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16" name="Rectangle 20"/>
                <p:cNvSpPr>
                  <a:spLocks noChangeArrowheads="1"/>
                </p:cNvSpPr>
                <p:nvPr/>
              </p:nvSpPr>
              <p:spPr bwMode="auto">
                <a:xfrm>
                  <a:off x="2832"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17" name="Rectangle 21"/>
                <p:cNvSpPr>
                  <a:spLocks noChangeArrowheads="1"/>
                </p:cNvSpPr>
                <p:nvPr/>
              </p:nvSpPr>
              <p:spPr bwMode="auto">
                <a:xfrm>
                  <a:off x="3024"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18" name="Line 22"/>
                <p:cNvSpPr>
                  <a:spLocks noChangeShapeType="1"/>
                </p:cNvSpPr>
                <p:nvPr/>
              </p:nvSpPr>
              <p:spPr bwMode="auto">
                <a:xfrm>
                  <a:off x="3216" y="1776"/>
                  <a:ext cx="912"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sp>
            <p:nvSpPr>
              <p:cNvPr id="260119" name="Text Box 23"/>
              <p:cNvSpPr txBox="1">
                <a:spLocks noChangeArrowheads="1"/>
              </p:cNvSpPr>
              <p:nvPr/>
            </p:nvSpPr>
            <p:spPr bwMode="auto">
              <a:xfrm>
                <a:off x="6623" y="7632"/>
                <a:ext cx="780" cy="145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5400" b="1" dirty="0">
                    <a:solidFill>
                      <a:srgbClr val="0000FF"/>
                    </a:solidFill>
                  </a:rPr>
                  <a:t>*</a:t>
                </a:r>
                <a:endParaRPr lang="en-US" altLang="en-US" sz="2000" dirty="0">
                  <a:solidFill>
                    <a:srgbClr val="0000FF"/>
                  </a:solidFill>
                </a:endParaRPr>
              </a:p>
            </p:txBody>
          </p:sp>
        </p:grpSp>
        <p:grpSp>
          <p:nvGrpSpPr>
            <p:cNvPr id="260120" name="Group 24"/>
            <p:cNvGrpSpPr>
              <a:grpSpLocks/>
            </p:cNvGrpSpPr>
            <p:nvPr/>
          </p:nvGrpSpPr>
          <p:grpSpPr bwMode="auto">
            <a:xfrm>
              <a:off x="2203450" y="1644650"/>
              <a:ext cx="3598863" cy="923780"/>
              <a:chOff x="1296" y="1440"/>
              <a:chExt cx="2592" cy="703"/>
            </a:xfrm>
          </p:grpSpPr>
          <p:sp>
            <p:nvSpPr>
              <p:cNvPr id="260121" name="Line 25"/>
              <p:cNvSpPr>
                <a:spLocks noChangeShapeType="1"/>
              </p:cNvSpPr>
              <p:nvPr/>
            </p:nvSpPr>
            <p:spPr bwMode="auto">
              <a:xfrm>
                <a:off x="1296" y="1776"/>
                <a:ext cx="912"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60122" name="Line 26"/>
              <p:cNvSpPr>
                <a:spLocks noChangeShapeType="1"/>
              </p:cNvSpPr>
              <p:nvPr/>
            </p:nvSpPr>
            <p:spPr bwMode="auto">
              <a:xfrm>
                <a:off x="1392" y="1632"/>
                <a:ext cx="43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260123" name="Line 27"/>
              <p:cNvSpPr>
                <a:spLocks noChangeShapeType="1"/>
              </p:cNvSpPr>
              <p:nvPr/>
            </p:nvSpPr>
            <p:spPr bwMode="auto">
              <a:xfrm flipH="1">
                <a:off x="3456" y="1920"/>
                <a:ext cx="3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260124" name="Rectangle 28"/>
              <p:cNvSpPr>
                <a:spLocks noChangeArrowheads="1"/>
              </p:cNvSpPr>
              <p:nvPr/>
            </p:nvSpPr>
            <p:spPr bwMode="auto">
              <a:xfrm>
                <a:off x="2208"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25" name="Rectangle 29"/>
              <p:cNvSpPr>
                <a:spLocks noChangeArrowheads="1"/>
              </p:cNvSpPr>
              <p:nvPr/>
            </p:nvSpPr>
            <p:spPr bwMode="auto">
              <a:xfrm>
                <a:off x="2400"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26" name="Rectangle 30"/>
              <p:cNvSpPr>
                <a:spLocks noChangeArrowheads="1"/>
              </p:cNvSpPr>
              <p:nvPr/>
            </p:nvSpPr>
            <p:spPr bwMode="auto">
              <a:xfrm>
                <a:off x="2592"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27" name="Rectangle 31"/>
              <p:cNvSpPr>
                <a:spLocks noChangeArrowheads="1"/>
              </p:cNvSpPr>
              <p:nvPr/>
            </p:nvSpPr>
            <p:spPr bwMode="auto">
              <a:xfrm>
                <a:off x="2784" y="1728"/>
                <a:ext cx="192" cy="96"/>
              </a:xfrm>
              <a:prstGeom prst="rect">
                <a:avLst/>
              </a:prstGeom>
              <a:solidFill>
                <a:srgbClr val="00CC99"/>
              </a:solidFill>
              <a:ln w="9525">
                <a:solidFill>
                  <a:srgbClr val="000000"/>
                </a:solidFill>
                <a:miter lim="800000"/>
                <a:headEnd/>
                <a:tailEnd/>
              </a:ln>
            </p:spPr>
            <p:txBody>
              <a:bodyPr wrap="none" anchor="ctr"/>
              <a:lstStyle/>
              <a:p>
                <a:endParaRPr lang="en-US" sz="2000"/>
              </a:p>
            </p:txBody>
          </p:sp>
          <p:sp>
            <p:nvSpPr>
              <p:cNvPr id="260128" name="Line 32"/>
              <p:cNvSpPr>
                <a:spLocks noChangeShapeType="1"/>
              </p:cNvSpPr>
              <p:nvPr/>
            </p:nvSpPr>
            <p:spPr bwMode="auto">
              <a:xfrm>
                <a:off x="2976" y="1776"/>
                <a:ext cx="912"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60129" name="Text Box 33"/>
              <p:cNvSpPr txBox="1">
                <a:spLocks noChangeArrowheads="1"/>
              </p:cNvSpPr>
              <p:nvPr/>
            </p:nvSpPr>
            <p:spPr bwMode="auto">
              <a:xfrm>
                <a:off x="2353" y="1440"/>
                <a:ext cx="431" cy="70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5400" b="1" dirty="0">
                    <a:solidFill>
                      <a:srgbClr val="0000FF"/>
                    </a:solidFill>
                  </a:rPr>
                  <a:t>*</a:t>
                </a:r>
                <a:endParaRPr lang="en-US" altLang="en-US" sz="2000" dirty="0">
                  <a:solidFill>
                    <a:srgbClr val="0000FF"/>
                  </a:solidFill>
                </a:endParaRPr>
              </a:p>
            </p:txBody>
          </p:sp>
        </p:grpSp>
        <p:sp>
          <p:nvSpPr>
            <p:cNvPr id="260130" name="Text Box 34"/>
            <p:cNvSpPr txBox="1">
              <a:spLocks noChangeArrowheads="1"/>
            </p:cNvSpPr>
            <p:nvPr/>
          </p:nvSpPr>
          <p:spPr bwMode="auto">
            <a:xfrm>
              <a:off x="1092200" y="1462088"/>
              <a:ext cx="10001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800" dirty="0" smtClean="0"/>
                <a:t>(a)</a:t>
              </a:r>
              <a:endParaRPr lang="en-US" altLang="en-US" sz="2000" dirty="0"/>
            </a:p>
          </p:txBody>
        </p:sp>
        <p:sp>
          <p:nvSpPr>
            <p:cNvPr id="260131" name="Text Box 35"/>
            <p:cNvSpPr txBox="1">
              <a:spLocks noChangeArrowheads="1"/>
            </p:cNvSpPr>
            <p:nvPr/>
          </p:nvSpPr>
          <p:spPr bwMode="auto">
            <a:xfrm>
              <a:off x="1092200" y="2776538"/>
              <a:ext cx="10001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800" dirty="0" smtClean="0"/>
                <a:t>(b)</a:t>
              </a:r>
              <a:endParaRPr lang="en-US" altLang="en-US" sz="2000" dirty="0"/>
            </a:p>
          </p:txBody>
        </p:sp>
        <p:sp>
          <p:nvSpPr>
            <p:cNvPr id="260132" name="Text Box 36"/>
            <p:cNvSpPr txBox="1">
              <a:spLocks noChangeArrowheads="1"/>
            </p:cNvSpPr>
            <p:nvPr/>
          </p:nvSpPr>
          <p:spPr bwMode="auto">
            <a:xfrm>
              <a:off x="1092200" y="4148138"/>
              <a:ext cx="10001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800" dirty="0" smtClean="0"/>
                <a:t>(c)</a:t>
              </a:r>
              <a:endParaRPr lang="en-US" altLang="en-US" sz="2000" dirty="0"/>
            </a:p>
          </p:txBody>
        </p:sp>
        <p:sp>
          <p:nvSpPr>
            <p:cNvPr id="260133" name="Text Box 37"/>
            <p:cNvSpPr txBox="1">
              <a:spLocks noChangeArrowheads="1"/>
            </p:cNvSpPr>
            <p:nvPr/>
          </p:nvSpPr>
          <p:spPr bwMode="auto">
            <a:xfrm>
              <a:off x="6091238" y="1827213"/>
              <a:ext cx="166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u="sng"/>
                <a:t>Example</a:t>
              </a:r>
              <a:r>
                <a:rPr lang="en-US" altLang="en-US" sz="1400"/>
                <a:t>: </a:t>
              </a:r>
            </a:p>
            <a:p>
              <a:r>
                <a:rPr lang="en-US" altLang="en-US" sz="1400"/>
                <a:t>TH01 9.3 allele</a:t>
              </a:r>
            </a:p>
            <a:p>
              <a:r>
                <a:rPr lang="en-US" altLang="en-US" sz="1400"/>
                <a:t>(-A in 7</a:t>
              </a:r>
              <a:r>
                <a:rPr lang="en-US" altLang="en-US" sz="1400" baseline="30000"/>
                <a:t>th</a:t>
              </a:r>
              <a:r>
                <a:rPr lang="en-US" altLang="en-US" sz="1400"/>
                <a:t> repeat)</a:t>
              </a:r>
              <a:endParaRPr lang="en-US" altLang="en-US" sz="2000"/>
            </a:p>
          </p:txBody>
        </p:sp>
        <p:sp>
          <p:nvSpPr>
            <p:cNvPr id="260134" name="Text Box 38"/>
            <p:cNvSpPr txBox="1">
              <a:spLocks noChangeArrowheads="1"/>
            </p:cNvSpPr>
            <p:nvPr/>
          </p:nvSpPr>
          <p:spPr bwMode="auto">
            <a:xfrm>
              <a:off x="5980113" y="3108325"/>
              <a:ext cx="21097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u="sng"/>
                <a:t>Example</a:t>
              </a:r>
              <a:r>
                <a:rPr lang="en-US" altLang="en-US" sz="1400"/>
                <a:t>: </a:t>
              </a:r>
            </a:p>
            <a:p>
              <a:r>
                <a:rPr lang="en-US" altLang="en-US" sz="1400"/>
                <a:t>D18S51 13.2 allele</a:t>
              </a:r>
            </a:p>
            <a:p>
              <a:r>
                <a:rPr lang="en-US" altLang="en-US" sz="1400"/>
                <a:t>(+AG in 3’-flanking region)</a:t>
              </a:r>
              <a:endParaRPr lang="en-US" altLang="en-US" sz="2000"/>
            </a:p>
          </p:txBody>
        </p:sp>
        <p:sp>
          <p:nvSpPr>
            <p:cNvPr id="260135" name="Text Box 39"/>
            <p:cNvSpPr txBox="1">
              <a:spLocks noChangeArrowheads="1"/>
            </p:cNvSpPr>
            <p:nvPr/>
          </p:nvSpPr>
          <p:spPr bwMode="auto">
            <a:xfrm>
              <a:off x="5980113" y="4330700"/>
              <a:ext cx="24431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u="sng"/>
                <a:t>Example</a:t>
              </a:r>
              <a:r>
                <a:rPr lang="en-US" altLang="en-US" sz="1400"/>
                <a:t>: </a:t>
              </a:r>
            </a:p>
            <a:p>
              <a:r>
                <a:rPr lang="en-US" altLang="en-US" sz="1400"/>
                <a:t>Rare VWA allele amplified with AmpFlSTR primers </a:t>
              </a:r>
            </a:p>
            <a:p>
              <a:r>
                <a:rPr lang="en-US" altLang="en-US" sz="1400"/>
                <a:t>(A-to-T in 2</a:t>
              </a:r>
              <a:r>
                <a:rPr lang="en-US" altLang="en-US" sz="1400" baseline="30000"/>
                <a:t>nd</a:t>
              </a:r>
              <a:r>
                <a:rPr lang="en-US" altLang="en-US" sz="1400"/>
                <a:t> base from 3’end of forward primer)</a:t>
              </a:r>
              <a:endParaRPr lang="en-US" altLang="en-US" sz="2000"/>
            </a:p>
          </p:txBody>
        </p:sp>
        <p:grpSp>
          <p:nvGrpSpPr>
            <p:cNvPr id="260136" name="Group 40"/>
            <p:cNvGrpSpPr>
              <a:grpSpLocks/>
            </p:cNvGrpSpPr>
            <p:nvPr/>
          </p:nvGrpSpPr>
          <p:grpSpPr bwMode="auto">
            <a:xfrm>
              <a:off x="2314575" y="1331913"/>
              <a:ext cx="3333750" cy="92075"/>
              <a:chOff x="3311" y="5038"/>
              <a:chExt cx="4321" cy="146"/>
            </a:xfrm>
          </p:grpSpPr>
          <p:sp>
            <p:nvSpPr>
              <p:cNvPr id="260137" name="AutoShape 41"/>
              <p:cNvSpPr>
                <a:spLocks/>
              </p:cNvSpPr>
              <p:nvPr/>
            </p:nvSpPr>
            <p:spPr bwMode="auto">
              <a:xfrm rot="-5385493">
                <a:off x="5400" y="4392"/>
                <a:ext cx="144" cy="1440"/>
              </a:xfrm>
              <a:prstGeom prst="rightBracket">
                <a:avLst>
                  <a:gd name="adj" fmla="val 8333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260138" name="AutoShape 42"/>
              <p:cNvSpPr>
                <a:spLocks/>
              </p:cNvSpPr>
              <p:nvPr/>
            </p:nvSpPr>
            <p:spPr bwMode="auto">
              <a:xfrm rot="-5385493">
                <a:off x="4319" y="4896"/>
                <a:ext cx="144" cy="432"/>
              </a:xfrm>
              <a:prstGeom prst="rightBracket">
                <a:avLst>
                  <a:gd name="adj" fmla="val 25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260139" name="AutoShape 43"/>
              <p:cNvSpPr>
                <a:spLocks/>
              </p:cNvSpPr>
              <p:nvPr/>
            </p:nvSpPr>
            <p:spPr bwMode="auto">
              <a:xfrm rot="-5385493">
                <a:off x="6552" y="4822"/>
                <a:ext cx="144" cy="576"/>
              </a:xfrm>
              <a:prstGeom prst="rightBracket">
                <a:avLst>
                  <a:gd name="adj" fmla="val 3333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260140" name="AutoShape 44"/>
              <p:cNvSpPr>
                <a:spLocks/>
              </p:cNvSpPr>
              <p:nvPr/>
            </p:nvSpPr>
            <p:spPr bwMode="auto">
              <a:xfrm rot="-5385493">
                <a:off x="7272" y="4824"/>
                <a:ext cx="144" cy="576"/>
              </a:xfrm>
              <a:prstGeom prst="rightBracket">
                <a:avLst>
                  <a:gd name="adj" fmla="val 3333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sp>
            <p:nvSpPr>
              <p:cNvPr id="260141" name="AutoShape 45"/>
              <p:cNvSpPr>
                <a:spLocks/>
              </p:cNvSpPr>
              <p:nvPr/>
            </p:nvSpPr>
            <p:spPr bwMode="auto">
              <a:xfrm rot="-5385493">
                <a:off x="3599" y="4752"/>
                <a:ext cx="144" cy="720"/>
              </a:xfrm>
              <a:prstGeom prst="rightBracket">
                <a:avLst>
                  <a:gd name="adj" fmla="val 41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p>
            </p:txBody>
          </p:sp>
        </p:grpSp>
        <p:sp>
          <p:nvSpPr>
            <p:cNvPr id="260142" name="Text Box 46"/>
            <p:cNvSpPr txBox="1">
              <a:spLocks noChangeArrowheads="1"/>
            </p:cNvSpPr>
            <p:nvPr/>
          </p:nvSpPr>
          <p:spPr bwMode="auto">
            <a:xfrm>
              <a:off x="3281362" y="990600"/>
              <a:ext cx="14430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dirty="0"/>
                <a:t>Repeat region</a:t>
              </a:r>
              <a:endParaRPr lang="en-US" altLang="en-US" sz="2000" dirty="0"/>
            </a:p>
          </p:txBody>
        </p:sp>
        <p:sp>
          <p:nvSpPr>
            <p:cNvPr id="260143" name="Text Box 47"/>
            <p:cNvSpPr txBox="1">
              <a:spLocks noChangeArrowheads="1"/>
            </p:cNvSpPr>
            <p:nvPr/>
          </p:nvSpPr>
          <p:spPr bwMode="auto">
            <a:xfrm>
              <a:off x="5091112" y="838200"/>
              <a:ext cx="1309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100" dirty="0"/>
                <a:t>Reverse primer binding region</a:t>
              </a:r>
              <a:endParaRPr lang="en-US" altLang="en-US" sz="2400" dirty="0"/>
            </a:p>
          </p:txBody>
        </p:sp>
        <p:sp>
          <p:nvSpPr>
            <p:cNvPr id="260144" name="Text Box 48"/>
            <p:cNvSpPr txBox="1">
              <a:spLocks noChangeArrowheads="1"/>
            </p:cNvSpPr>
            <p:nvPr/>
          </p:nvSpPr>
          <p:spPr bwMode="auto">
            <a:xfrm>
              <a:off x="4424363" y="782638"/>
              <a:ext cx="88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100" dirty="0"/>
                <a:t>3’flanking region</a:t>
              </a:r>
              <a:endParaRPr lang="en-US" altLang="en-US" sz="2400" dirty="0"/>
            </a:p>
          </p:txBody>
        </p:sp>
        <p:sp>
          <p:nvSpPr>
            <p:cNvPr id="260145" name="Text Box 49"/>
            <p:cNvSpPr txBox="1">
              <a:spLocks noChangeArrowheads="1"/>
            </p:cNvSpPr>
            <p:nvPr/>
          </p:nvSpPr>
          <p:spPr bwMode="auto">
            <a:xfrm>
              <a:off x="2667000" y="782638"/>
              <a:ext cx="88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100" dirty="0"/>
                <a:t>5’flanking region</a:t>
              </a:r>
              <a:endParaRPr lang="en-US" altLang="en-US" sz="2400" dirty="0"/>
            </a:p>
          </p:txBody>
        </p:sp>
        <p:sp>
          <p:nvSpPr>
            <p:cNvPr id="260146" name="Text Box 50"/>
            <p:cNvSpPr txBox="1">
              <a:spLocks noChangeArrowheads="1"/>
            </p:cNvSpPr>
            <p:nvPr/>
          </p:nvSpPr>
          <p:spPr bwMode="auto">
            <a:xfrm>
              <a:off x="1524000" y="838200"/>
              <a:ext cx="140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100" dirty="0"/>
                <a:t>Forward primer binding region</a:t>
              </a:r>
              <a:endParaRPr lang="en-US" altLang="en-US" sz="2400" dirty="0"/>
            </a:p>
          </p:txBody>
        </p:sp>
        <p:sp>
          <p:nvSpPr>
            <p:cNvPr id="260147" name="Text Box 51"/>
            <p:cNvSpPr txBox="1">
              <a:spLocks noChangeArrowheads="1"/>
            </p:cNvSpPr>
            <p:nvPr/>
          </p:nvSpPr>
          <p:spPr bwMode="auto">
            <a:xfrm>
              <a:off x="3311080" y="762000"/>
              <a:ext cx="133712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b="1" dirty="0"/>
                <a:t>STR</a:t>
              </a:r>
              <a:endParaRPr lang="en-US" altLang="en-US" sz="2000" dirty="0"/>
            </a:p>
          </p:txBody>
        </p:sp>
      </p:grpSp>
    </p:spTree>
    <p:extLst>
      <p:ext uri="{BB962C8B-B14F-4D97-AF65-F5344CB8AC3E}">
        <p14:creationId xmlns:p14="http://schemas.microsoft.com/office/powerpoint/2010/main" val="229289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Data Interpretation Process</a:t>
            </a:r>
            <a:endParaRPr lang="en-US" dirty="0"/>
          </a:p>
        </p:txBody>
      </p:sp>
      <p:grpSp>
        <p:nvGrpSpPr>
          <p:cNvPr id="8" name="Group 33"/>
          <p:cNvGrpSpPr/>
          <p:nvPr/>
        </p:nvGrpSpPr>
        <p:grpSpPr>
          <a:xfrm>
            <a:off x="228600" y="2183249"/>
            <a:ext cx="8610646" cy="3150751"/>
            <a:chOff x="228600" y="1840468"/>
            <a:chExt cx="8610646" cy="3150751"/>
          </a:xfrm>
        </p:grpSpPr>
        <p:cxnSp>
          <p:nvCxnSpPr>
            <p:cNvPr id="18" name="Straight Arrow Connector 17"/>
            <p:cNvCxnSpPr>
              <a:stCxn id="5" idx="2"/>
              <a:endCxn id="4" idx="0"/>
            </p:cNvCxnSpPr>
            <p:nvPr/>
          </p:nvCxnSpPr>
          <p:spPr>
            <a:xfrm>
              <a:off x="4039477" y="2425243"/>
              <a:ext cx="123988" cy="546557"/>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3048000"/>
              <a:ext cx="2372765" cy="584775"/>
            </a:xfrm>
            <a:prstGeom prst="rect">
              <a:avLst/>
            </a:prstGeom>
            <a:noFill/>
          </p:spPr>
          <p:txBody>
            <a:bodyPr wrap="none" rtlCol="0">
              <a:spAutoFit/>
            </a:bodyPr>
            <a:lstStyle/>
            <a:p>
              <a:pPr algn="ctr"/>
              <a:r>
                <a:rPr lang="en-US" b="1" dirty="0" smtClean="0"/>
                <a:t>Sample Data File</a:t>
              </a:r>
            </a:p>
            <a:p>
              <a:pPr algn="ctr"/>
              <a:r>
                <a:rPr lang="en-US" sz="1400" dirty="0" smtClean="0">
                  <a:solidFill>
                    <a:schemeClr val="bg1">
                      <a:lumMod val="50000"/>
                    </a:schemeClr>
                  </a:solidFill>
                </a:rPr>
                <a:t>(with internal size standard)</a:t>
              </a:r>
              <a:endParaRPr lang="en-US" sz="1400" dirty="0">
                <a:solidFill>
                  <a:schemeClr val="bg1">
                    <a:lumMod val="50000"/>
                  </a:schemeClr>
                </a:solidFill>
              </a:endParaRPr>
            </a:p>
          </p:txBody>
        </p:sp>
        <p:sp>
          <p:nvSpPr>
            <p:cNvPr id="5" name="TextBox 4"/>
            <p:cNvSpPr txBox="1"/>
            <p:nvPr/>
          </p:nvSpPr>
          <p:spPr>
            <a:xfrm>
              <a:off x="2677565" y="1840468"/>
              <a:ext cx="2723823" cy="584775"/>
            </a:xfrm>
            <a:prstGeom prst="rect">
              <a:avLst/>
            </a:prstGeom>
            <a:noFill/>
          </p:spPr>
          <p:txBody>
            <a:bodyPr wrap="none" rtlCol="0">
              <a:spAutoFit/>
            </a:bodyPr>
            <a:lstStyle/>
            <a:p>
              <a:pPr algn="ctr"/>
              <a:r>
                <a:rPr lang="en-US" b="1" dirty="0" smtClean="0"/>
                <a:t>Allelic Ladder Data File</a:t>
              </a:r>
            </a:p>
            <a:p>
              <a:pPr algn="ctr"/>
              <a:r>
                <a:rPr lang="en-US" sz="1400" dirty="0" smtClean="0">
                  <a:solidFill>
                    <a:schemeClr val="bg1">
                      <a:lumMod val="50000"/>
                    </a:schemeClr>
                  </a:solidFill>
                </a:rPr>
                <a:t>(with internal size standard)</a:t>
              </a:r>
              <a:endParaRPr lang="en-US" dirty="0" smtClean="0">
                <a:solidFill>
                  <a:schemeClr val="bg1">
                    <a:lumMod val="50000"/>
                  </a:schemeClr>
                </a:solidFill>
              </a:endParaRPr>
            </a:p>
          </p:txBody>
        </p:sp>
        <p:sp>
          <p:nvSpPr>
            <p:cNvPr id="6" name="TextBox 5"/>
            <p:cNvSpPr txBox="1"/>
            <p:nvPr/>
          </p:nvSpPr>
          <p:spPr>
            <a:xfrm>
              <a:off x="3505200" y="2514600"/>
              <a:ext cx="1378904" cy="307777"/>
            </a:xfrm>
            <a:prstGeom prst="rect">
              <a:avLst/>
            </a:prstGeom>
            <a:noFill/>
          </p:spPr>
          <p:txBody>
            <a:bodyPr wrap="none" rtlCol="0">
              <a:spAutoFit/>
            </a:bodyPr>
            <a:lstStyle/>
            <a:p>
              <a:r>
                <a:rPr lang="en-US" sz="1400" b="1" dirty="0" smtClean="0"/>
                <a:t>Bins &amp; Panels</a:t>
              </a:r>
              <a:endParaRPr lang="en-US" sz="1400" b="1" dirty="0"/>
            </a:p>
          </p:txBody>
        </p:sp>
        <p:sp>
          <p:nvSpPr>
            <p:cNvPr id="7" name="TextBox 6"/>
            <p:cNvSpPr txBox="1"/>
            <p:nvPr/>
          </p:nvSpPr>
          <p:spPr>
            <a:xfrm>
              <a:off x="2525165" y="4191000"/>
              <a:ext cx="2920992" cy="800219"/>
            </a:xfrm>
            <a:prstGeom prst="rect">
              <a:avLst/>
            </a:prstGeom>
            <a:noFill/>
          </p:spPr>
          <p:txBody>
            <a:bodyPr wrap="none" rtlCol="0">
              <a:spAutoFit/>
            </a:bodyPr>
            <a:lstStyle/>
            <a:p>
              <a:pPr algn="ctr"/>
              <a:r>
                <a:rPr lang="en-US" b="1" dirty="0" smtClean="0"/>
                <a:t>Laboratory SOPs </a:t>
              </a:r>
            </a:p>
            <a:p>
              <a:pPr algn="ctr"/>
              <a:r>
                <a:rPr lang="en-US" sz="1400" dirty="0" smtClean="0">
                  <a:solidFill>
                    <a:schemeClr val="bg1">
                      <a:lumMod val="50000"/>
                    </a:schemeClr>
                  </a:solidFill>
                </a:rPr>
                <a:t>with parameters/thresholds </a:t>
              </a:r>
            </a:p>
            <a:p>
              <a:pPr algn="ctr"/>
              <a:r>
                <a:rPr lang="en-US" sz="1400" dirty="0" smtClean="0">
                  <a:solidFill>
                    <a:schemeClr val="bg1">
                      <a:lumMod val="50000"/>
                    </a:schemeClr>
                  </a:solidFill>
                </a:rPr>
                <a:t>established from validation studies</a:t>
              </a:r>
              <a:endParaRPr lang="en-US" sz="1400" dirty="0">
                <a:solidFill>
                  <a:schemeClr val="bg1">
                    <a:lumMod val="50000"/>
                  </a:schemeClr>
                </a:solidFill>
              </a:endParaRPr>
            </a:p>
          </p:txBody>
        </p:sp>
        <p:cxnSp>
          <p:nvCxnSpPr>
            <p:cNvPr id="12" name="Straight Arrow Connector 11"/>
            <p:cNvCxnSpPr>
              <a:stCxn id="7" idx="0"/>
              <a:endCxn id="4" idx="2"/>
            </p:cNvCxnSpPr>
            <p:nvPr/>
          </p:nvCxnSpPr>
          <p:spPr>
            <a:xfrm flipV="1">
              <a:off x="3985661" y="3679686"/>
              <a:ext cx="177804" cy="511314"/>
            </a:xfrm>
            <a:prstGeom prst="straightConnector1">
              <a:avLst/>
            </a:prstGeom>
            <a:ln w="571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a:endCxn id="4" idx="1"/>
            </p:cNvCxnSpPr>
            <p:nvPr/>
          </p:nvCxnSpPr>
          <p:spPr>
            <a:xfrm flipV="1">
              <a:off x="2601365" y="3325743"/>
              <a:ext cx="533400" cy="14645"/>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9000" y="2980492"/>
              <a:ext cx="1600246" cy="677108"/>
            </a:xfrm>
            <a:prstGeom prst="rect">
              <a:avLst/>
            </a:prstGeom>
            <a:noFill/>
          </p:spPr>
          <p:txBody>
            <a:bodyPr wrap="none" rtlCol="0">
              <a:spAutoFit/>
            </a:bodyPr>
            <a:lstStyle/>
            <a:p>
              <a:pPr algn="ctr"/>
              <a:r>
                <a:rPr lang="en-US" b="1" dirty="0" smtClean="0"/>
                <a:t>Sample </a:t>
              </a:r>
            </a:p>
            <a:p>
              <a:pPr algn="ctr"/>
              <a:r>
                <a:rPr lang="en-US" sz="2000" b="1" dirty="0" smtClean="0"/>
                <a:t>DNA Profile</a:t>
              </a:r>
              <a:endParaRPr lang="en-US" sz="2400" b="1" dirty="0"/>
            </a:p>
          </p:txBody>
        </p:sp>
        <p:cxnSp>
          <p:nvCxnSpPr>
            <p:cNvPr id="25" name="Straight Arrow Connector 24"/>
            <p:cNvCxnSpPr>
              <a:stCxn id="4" idx="3"/>
              <a:endCxn id="20" idx="1"/>
            </p:cNvCxnSpPr>
            <p:nvPr/>
          </p:nvCxnSpPr>
          <p:spPr>
            <a:xfrm flipV="1">
              <a:off x="5192165" y="3319046"/>
              <a:ext cx="2046835" cy="6697"/>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800600" y="2971800"/>
              <a:ext cx="2667000" cy="954107"/>
            </a:xfrm>
            <a:prstGeom prst="rect">
              <a:avLst/>
            </a:prstGeom>
          </p:spPr>
          <p:txBody>
            <a:bodyPr wrap="square">
              <a:spAutoFit/>
            </a:bodyPr>
            <a:lstStyle/>
            <a:p>
              <a:pPr algn="ctr"/>
              <a:r>
                <a:rPr lang="en-US" b="1" i="1" dirty="0" smtClean="0">
                  <a:solidFill>
                    <a:srgbClr val="0000FF"/>
                  </a:solidFill>
                </a:rPr>
                <a:t>Analyst or </a:t>
              </a:r>
            </a:p>
            <a:p>
              <a:pPr algn="ctr"/>
              <a:r>
                <a:rPr lang="en-US" b="1" i="1" dirty="0" smtClean="0">
                  <a:solidFill>
                    <a:srgbClr val="0000FF"/>
                  </a:solidFill>
                </a:rPr>
                <a:t>Expert System</a:t>
              </a:r>
            </a:p>
            <a:p>
              <a:pPr algn="ctr"/>
              <a:r>
                <a:rPr lang="en-US" b="1" i="1" dirty="0" smtClean="0">
                  <a:solidFill>
                    <a:srgbClr val="0000FF"/>
                  </a:solidFill>
                </a:rPr>
                <a:t>Decisions</a:t>
              </a:r>
              <a:endParaRPr lang="en-US" sz="2000" b="1" i="1" dirty="0">
                <a:solidFill>
                  <a:srgbClr val="0000FF"/>
                </a:solidFill>
              </a:endParaRPr>
            </a:p>
          </p:txBody>
        </p:sp>
        <p:sp>
          <p:nvSpPr>
            <p:cNvPr id="4" name="TextBox 3"/>
            <p:cNvSpPr txBox="1"/>
            <p:nvPr/>
          </p:nvSpPr>
          <p:spPr>
            <a:xfrm>
              <a:off x="3134765" y="2971800"/>
              <a:ext cx="2057400" cy="707886"/>
            </a:xfrm>
            <a:prstGeom prst="rect">
              <a:avLst/>
            </a:prstGeom>
            <a:solidFill>
              <a:srgbClr val="D9D9D9"/>
            </a:solidFill>
            <a:ln w="28575">
              <a:solidFill>
                <a:schemeClr val="bg1">
                  <a:lumMod val="50000"/>
                </a:schemeClr>
              </a:solidFill>
            </a:ln>
          </p:spPr>
          <p:txBody>
            <a:bodyPr wrap="square" rtlCol="0">
              <a:spAutoFit/>
            </a:bodyPr>
            <a:lstStyle/>
            <a:p>
              <a:pPr algn="ctr"/>
              <a:r>
                <a:rPr lang="en-US" sz="2000" b="1" dirty="0" smtClean="0"/>
                <a:t>Genotyping Software</a:t>
              </a:r>
              <a:endParaRPr lang="en-US" sz="2000" b="1" dirty="0"/>
            </a:p>
          </p:txBody>
        </p:sp>
      </p:gr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947" name="Group 3"/>
          <p:cNvGrpSpPr>
            <a:grpSpLocks/>
          </p:cNvGrpSpPr>
          <p:nvPr/>
        </p:nvGrpSpPr>
        <p:grpSpPr bwMode="auto">
          <a:xfrm>
            <a:off x="1600200" y="412750"/>
            <a:ext cx="5638800" cy="1416050"/>
            <a:chOff x="1008" y="986"/>
            <a:chExt cx="3552" cy="892"/>
          </a:xfrm>
        </p:grpSpPr>
        <p:pic>
          <p:nvPicPr>
            <p:cNvPr id="594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1152"/>
              <a:ext cx="345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949" name="Group 5"/>
            <p:cNvGrpSpPr>
              <a:grpSpLocks/>
            </p:cNvGrpSpPr>
            <p:nvPr/>
          </p:nvGrpSpPr>
          <p:grpSpPr bwMode="auto">
            <a:xfrm>
              <a:off x="1008" y="986"/>
              <a:ext cx="3541" cy="550"/>
              <a:chOff x="0" y="-1"/>
              <a:chExt cx="19997" cy="20001"/>
            </a:xfrm>
          </p:grpSpPr>
          <p:sp>
            <p:nvSpPr>
              <p:cNvPr id="594950" name="Rectangle 6"/>
              <p:cNvSpPr>
                <a:spLocks noChangeArrowheads="1"/>
              </p:cNvSpPr>
              <p:nvPr/>
            </p:nvSpPr>
            <p:spPr bwMode="auto">
              <a:xfrm>
                <a:off x="0" y="13600"/>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35</a:t>
                </a:r>
                <a:endParaRPr lang="en-US" altLang="en-US"/>
              </a:p>
            </p:txBody>
          </p:sp>
          <p:sp>
            <p:nvSpPr>
              <p:cNvPr id="594951" name="Rectangle 7"/>
              <p:cNvSpPr>
                <a:spLocks noChangeArrowheads="1"/>
              </p:cNvSpPr>
              <p:nvPr/>
            </p:nvSpPr>
            <p:spPr bwMode="auto">
              <a:xfrm>
                <a:off x="601" y="10691"/>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50</a:t>
                </a:r>
                <a:endParaRPr lang="en-US" altLang="en-US"/>
              </a:p>
            </p:txBody>
          </p:sp>
          <p:sp>
            <p:nvSpPr>
              <p:cNvPr id="594952" name="Rectangle 8"/>
              <p:cNvSpPr>
                <a:spLocks noChangeArrowheads="1"/>
              </p:cNvSpPr>
              <p:nvPr/>
            </p:nvSpPr>
            <p:spPr bwMode="auto">
              <a:xfrm>
                <a:off x="1502" y="8160"/>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75</a:t>
                </a:r>
                <a:endParaRPr lang="en-US" altLang="en-US"/>
              </a:p>
            </p:txBody>
          </p:sp>
          <p:sp>
            <p:nvSpPr>
              <p:cNvPr id="594953" name="Rectangle 9"/>
              <p:cNvSpPr>
                <a:spLocks noChangeArrowheads="1"/>
              </p:cNvSpPr>
              <p:nvPr/>
            </p:nvSpPr>
            <p:spPr bwMode="auto">
              <a:xfrm>
                <a:off x="2557" y="6807"/>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100</a:t>
                </a:r>
                <a:endParaRPr lang="en-US" altLang="en-US"/>
              </a:p>
            </p:txBody>
          </p:sp>
          <p:sp>
            <p:nvSpPr>
              <p:cNvPr id="594954" name="Rectangle 10"/>
              <p:cNvSpPr>
                <a:spLocks noChangeArrowheads="1"/>
              </p:cNvSpPr>
              <p:nvPr/>
            </p:nvSpPr>
            <p:spPr bwMode="auto">
              <a:xfrm>
                <a:off x="3973" y="4683"/>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139</a:t>
                </a:r>
                <a:endParaRPr lang="en-US" altLang="en-US"/>
              </a:p>
            </p:txBody>
          </p:sp>
          <p:sp>
            <p:nvSpPr>
              <p:cNvPr id="594955" name="Rectangle 11"/>
              <p:cNvSpPr>
                <a:spLocks noChangeArrowheads="1"/>
              </p:cNvSpPr>
              <p:nvPr/>
            </p:nvSpPr>
            <p:spPr bwMode="auto">
              <a:xfrm>
                <a:off x="5057" y="4276"/>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160</a:t>
                </a:r>
                <a:endParaRPr lang="en-US" altLang="en-US"/>
              </a:p>
            </p:txBody>
          </p:sp>
          <p:sp>
            <p:nvSpPr>
              <p:cNvPr id="594956" name="Rectangle 12"/>
              <p:cNvSpPr>
                <a:spLocks noChangeArrowheads="1"/>
              </p:cNvSpPr>
              <p:nvPr/>
            </p:nvSpPr>
            <p:spPr bwMode="auto">
              <a:xfrm>
                <a:off x="6625" y="4465"/>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200</a:t>
                </a:r>
                <a:endParaRPr lang="en-US" altLang="en-US"/>
              </a:p>
            </p:txBody>
          </p:sp>
          <p:sp>
            <p:nvSpPr>
              <p:cNvPr id="594957" name="Rectangle 13"/>
              <p:cNvSpPr>
                <a:spLocks noChangeArrowheads="1"/>
              </p:cNvSpPr>
              <p:nvPr/>
            </p:nvSpPr>
            <p:spPr bwMode="auto">
              <a:xfrm>
                <a:off x="8464" y="5440"/>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250</a:t>
                </a:r>
                <a:endParaRPr lang="en-US" altLang="en-US"/>
              </a:p>
            </p:txBody>
          </p:sp>
          <p:sp>
            <p:nvSpPr>
              <p:cNvPr id="594958" name="Rectangle 14"/>
              <p:cNvSpPr>
                <a:spLocks noChangeArrowheads="1"/>
              </p:cNvSpPr>
              <p:nvPr/>
            </p:nvSpPr>
            <p:spPr bwMode="auto">
              <a:xfrm>
                <a:off x="10599" y="3112"/>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300</a:t>
                </a:r>
                <a:endParaRPr lang="en-US" altLang="en-US"/>
              </a:p>
            </p:txBody>
          </p:sp>
          <p:sp>
            <p:nvSpPr>
              <p:cNvPr id="594959" name="Rectangle 15"/>
              <p:cNvSpPr>
                <a:spLocks noChangeArrowheads="1"/>
              </p:cNvSpPr>
              <p:nvPr/>
            </p:nvSpPr>
            <p:spPr bwMode="auto">
              <a:xfrm>
                <a:off x="11986" y="4465"/>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340</a:t>
                </a:r>
                <a:endParaRPr lang="en-US" altLang="en-US"/>
              </a:p>
            </p:txBody>
          </p:sp>
          <p:sp>
            <p:nvSpPr>
              <p:cNvPr id="594960" name="Rectangle 16"/>
              <p:cNvSpPr>
                <a:spLocks noChangeArrowheads="1"/>
              </p:cNvSpPr>
              <p:nvPr/>
            </p:nvSpPr>
            <p:spPr bwMode="auto">
              <a:xfrm>
                <a:off x="12677" y="392"/>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350</a:t>
                </a:r>
                <a:endParaRPr lang="en-US" altLang="en-US"/>
              </a:p>
            </p:txBody>
          </p:sp>
          <p:sp>
            <p:nvSpPr>
              <p:cNvPr id="594961" name="Rectangle 17"/>
              <p:cNvSpPr>
                <a:spLocks noChangeArrowheads="1"/>
              </p:cNvSpPr>
              <p:nvPr/>
            </p:nvSpPr>
            <p:spPr bwMode="auto">
              <a:xfrm>
                <a:off x="14696" y="4843"/>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400</a:t>
                </a:r>
                <a:endParaRPr lang="en-US" altLang="en-US"/>
              </a:p>
            </p:txBody>
          </p:sp>
          <p:sp>
            <p:nvSpPr>
              <p:cNvPr id="594962" name="Rectangle 18"/>
              <p:cNvSpPr>
                <a:spLocks noChangeArrowheads="1"/>
              </p:cNvSpPr>
              <p:nvPr/>
            </p:nvSpPr>
            <p:spPr bwMode="auto">
              <a:xfrm>
                <a:off x="16713" y="4858"/>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450</a:t>
                </a:r>
                <a:endParaRPr lang="en-US" altLang="en-US"/>
              </a:p>
            </p:txBody>
          </p:sp>
          <p:sp>
            <p:nvSpPr>
              <p:cNvPr id="594963" name="Rectangle 19"/>
              <p:cNvSpPr>
                <a:spLocks noChangeArrowheads="1"/>
              </p:cNvSpPr>
              <p:nvPr/>
            </p:nvSpPr>
            <p:spPr bwMode="auto">
              <a:xfrm>
                <a:off x="18100" y="5047"/>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490</a:t>
                </a:r>
                <a:endParaRPr lang="en-US" altLang="en-US"/>
              </a:p>
            </p:txBody>
          </p:sp>
          <p:sp>
            <p:nvSpPr>
              <p:cNvPr id="594964" name="Rectangle 20"/>
              <p:cNvSpPr>
                <a:spLocks noChangeArrowheads="1"/>
              </p:cNvSpPr>
              <p:nvPr/>
            </p:nvSpPr>
            <p:spPr bwMode="auto">
              <a:xfrm>
                <a:off x="18611" y="392"/>
                <a:ext cx="1386"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500</a:t>
                </a:r>
                <a:endParaRPr lang="en-US" altLang="en-US"/>
              </a:p>
            </p:txBody>
          </p:sp>
          <p:sp>
            <p:nvSpPr>
              <p:cNvPr id="594965" name="Rectangle 21"/>
              <p:cNvSpPr>
                <a:spLocks noChangeArrowheads="1"/>
              </p:cNvSpPr>
              <p:nvPr/>
            </p:nvSpPr>
            <p:spPr bwMode="auto">
              <a:xfrm>
                <a:off x="4576" y="-1"/>
                <a:ext cx="1387" cy="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a:r>
                  <a:rPr lang="en-US" altLang="en-US" sz="1100"/>
                  <a:t>150</a:t>
                </a:r>
                <a:endParaRPr lang="en-US" altLang="en-US"/>
              </a:p>
            </p:txBody>
          </p:sp>
        </p:grpSp>
      </p:grpSp>
      <p:grpSp>
        <p:nvGrpSpPr>
          <p:cNvPr id="594966" name="Group 22"/>
          <p:cNvGrpSpPr>
            <a:grpSpLocks/>
          </p:cNvGrpSpPr>
          <p:nvPr/>
        </p:nvGrpSpPr>
        <p:grpSpPr bwMode="auto">
          <a:xfrm>
            <a:off x="1768475" y="2438400"/>
            <a:ext cx="5394325" cy="4114800"/>
            <a:chOff x="1872" y="2448"/>
            <a:chExt cx="8496" cy="6480"/>
          </a:xfrm>
        </p:grpSpPr>
        <p:grpSp>
          <p:nvGrpSpPr>
            <p:cNvPr id="594967" name="Group 23"/>
            <p:cNvGrpSpPr>
              <a:grpSpLocks/>
            </p:cNvGrpSpPr>
            <p:nvPr/>
          </p:nvGrpSpPr>
          <p:grpSpPr bwMode="auto">
            <a:xfrm>
              <a:off x="1872" y="2448"/>
              <a:ext cx="8352" cy="6480"/>
              <a:chOff x="1872" y="2448"/>
              <a:chExt cx="8352" cy="6480"/>
            </a:xfrm>
          </p:grpSpPr>
          <p:sp>
            <p:nvSpPr>
              <p:cNvPr id="594968" name="Rectangle 24"/>
              <p:cNvSpPr>
                <a:spLocks noChangeArrowheads="1"/>
              </p:cNvSpPr>
              <p:nvPr/>
            </p:nvSpPr>
            <p:spPr bwMode="auto">
              <a:xfrm>
                <a:off x="4032" y="7344"/>
                <a:ext cx="4896" cy="1584"/>
              </a:xfrm>
              <a:prstGeom prst="rect">
                <a:avLst/>
              </a:prstGeom>
              <a:solidFill>
                <a:srgbClr val="FFFFFF"/>
              </a:solidFill>
              <a:ln w="9525">
                <a:solidFill>
                  <a:srgbClr val="000000"/>
                </a:solidFill>
                <a:miter lim="800000"/>
                <a:headEnd/>
                <a:tailEnd/>
              </a:ln>
            </p:spPr>
            <p:txBody>
              <a:bodyPr/>
              <a:lstStyle/>
              <a:p>
                <a:endParaRPr lang="en-US"/>
              </a:p>
            </p:txBody>
          </p:sp>
          <p:grpSp>
            <p:nvGrpSpPr>
              <p:cNvPr id="594969" name="Group 25"/>
              <p:cNvGrpSpPr>
                <a:grpSpLocks/>
              </p:cNvGrpSpPr>
              <p:nvPr/>
            </p:nvGrpSpPr>
            <p:grpSpPr bwMode="auto">
              <a:xfrm>
                <a:off x="3456" y="2448"/>
                <a:ext cx="5904" cy="4464"/>
                <a:chOff x="3456" y="2448"/>
                <a:chExt cx="5904" cy="4464"/>
              </a:xfrm>
            </p:grpSpPr>
            <p:sp>
              <p:nvSpPr>
                <p:cNvPr id="594970" name="Line 26"/>
                <p:cNvSpPr>
                  <a:spLocks noChangeShapeType="1"/>
                </p:cNvSpPr>
                <p:nvPr/>
              </p:nvSpPr>
              <p:spPr bwMode="auto">
                <a:xfrm>
                  <a:off x="3456" y="2448"/>
                  <a:ext cx="0" cy="4464"/>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94971" name="Line 27"/>
                <p:cNvSpPr>
                  <a:spLocks noChangeShapeType="1"/>
                </p:cNvSpPr>
                <p:nvPr/>
              </p:nvSpPr>
              <p:spPr bwMode="auto">
                <a:xfrm>
                  <a:off x="3456" y="6912"/>
                  <a:ext cx="59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94972" name="Freeform 28"/>
              <p:cNvSpPr>
                <a:spLocks/>
              </p:cNvSpPr>
              <p:nvPr/>
            </p:nvSpPr>
            <p:spPr bwMode="auto">
              <a:xfrm>
                <a:off x="4464" y="7488"/>
                <a:ext cx="4176" cy="1152"/>
              </a:xfrm>
              <a:custGeom>
                <a:avLst/>
                <a:gdLst>
                  <a:gd name="T0" fmla="*/ 0 w 7200"/>
                  <a:gd name="T1" fmla="*/ 1152 h 1152"/>
                  <a:gd name="T2" fmla="*/ 864 w 7200"/>
                  <a:gd name="T3" fmla="*/ 1152 h 1152"/>
                  <a:gd name="T4" fmla="*/ 1008 w 7200"/>
                  <a:gd name="T5" fmla="*/ 144 h 1152"/>
                  <a:gd name="T6" fmla="*/ 1152 w 7200"/>
                  <a:gd name="T7" fmla="*/ 1152 h 1152"/>
                  <a:gd name="T8" fmla="*/ 1584 w 7200"/>
                  <a:gd name="T9" fmla="*/ 1152 h 1152"/>
                  <a:gd name="T10" fmla="*/ 1728 w 7200"/>
                  <a:gd name="T11" fmla="*/ 720 h 1152"/>
                  <a:gd name="T12" fmla="*/ 1872 w 7200"/>
                  <a:gd name="T13" fmla="*/ 1152 h 1152"/>
                  <a:gd name="T14" fmla="*/ 2304 w 7200"/>
                  <a:gd name="T15" fmla="*/ 1152 h 1152"/>
                  <a:gd name="T16" fmla="*/ 2448 w 7200"/>
                  <a:gd name="T17" fmla="*/ 144 h 1152"/>
                  <a:gd name="T18" fmla="*/ 2592 w 7200"/>
                  <a:gd name="T19" fmla="*/ 1152 h 1152"/>
                  <a:gd name="T20" fmla="*/ 3024 w 7200"/>
                  <a:gd name="T21" fmla="*/ 1152 h 1152"/>
                  <a:gd name="T22" fmla="*/ 3168 w 7200"/>
                  <a:gd name="T23" fmla="*/ 432 h 1152"/>
                  <a:gd name="T24" fmla="*/ 3312 w 7200"/>
                  <a:gd name="T25" fmla="*/ 1152 h 1152"/>
                  <a:gd name="T26" fmla="*/ 4032 w 7200"/>
                  <a:gd name="T27" fmla="*/ 1152 h 1152"/>
                  <a:gd name="T28" fmla="*/ 4176 w 7200"/>
                  <a:gd name="T29" fmla="*/ 144 h 1152"/>
                  <a:gd name="T30" fmla="*/ 4320 w 7200"/>
                  <a:gd name="T31" fmla="*/ 1152 h 1152"/>
                  <a:gd name="T32" fmla="*/ 5184 w 7200"/>
                  <a:gd name="T33" fmla="*/ 1152 h 1152"/>
                  <a:gd name="T34" fmla="*/ 5328 w 7200"/>
                  <a:gd name="T35" fmla="*/ 432 h 1152"/>
                  <a:gd name="T36" fmla="*/ 5472 w 7200"/>
                  <a:gd name="T37" fmla="*/ 1152 h 1152"/>
                  <a:gd name="T38" fmla="*/ 6048 w 7200"/>
                  <a:gd name="T39" fmla="*/ 1152 h 1152"/>
                  <a:gd name="T40" fmla="*/ 6192 w 7200"/>
                  <a:gd name="T41" fmla="*/ 0 h 1152"/>
                  <a:gd name="T42" fmla="*/ 6336 w 7200"/>
                  <a:gd name="T43" fmla="*/ 1152 h 1152"/>
                  <a:gd name="T44" fmla="*/ 7200 w 7200"/>
                  <a:gd name="T45"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00" h="1152">
                    <a:moveTo>
                      <a:pt x="0" y="1152"/>
                    </a:moveTo>
                    <a:lnTo>
                      <a:pt x="864" y="1152"/>
                    </a:lnTo>
                    <a:lnTo>
                      <a:pt x="1008" y="144"/>
                    </a:lnTo>
                    <a:lnTo>
                      <a:pt x="1152" y="1152"/>
                    </a:lnTo>
                    <a:lnTo>
                      <a:pt x="1584" y="1152"/>
                    </a:lnTo>
                    <a:lnTo>
                      <a:pt x="1728" y="720"/>
                    </a:lnTo>
                    <a:lnTo>
                      <a:pt x="1872" y="1152"/>
                    </a:lnTo>
                    <a:lnTo>
                      <a:pt x="2304" y="1152"/>
                    </a:lnTo>
                    <a:lnTo>
                      <a:pt x="2448" y="144"/>
                    </a:lnTo>
                    <a:lnTo>
                      <a:pt x="2592" y="1152"/>
                    </a:lnTo>
                    <a:lnTo>
                      <a:pt x="3024" y="1152"/>
                    </a:lnTo>
                    <a:lnTo>
                      <a:pt x="3168" y="432"/>
                    </a:lnTo>
                    <a:lnTo>
                      <a:pt x="3312" y="1152"/>
                    </a:lnTo>
                    <a:lnTo>
                      <a:pt x="4032" y="1152"/>
                    </a:lnTo>
                    <a:lnTo>
                      <a:pt x="4176" y="144"/>
                    </a:lnTo>
                    <a:lnTo>
                      <a:pt x="4320" y="1152"/>
                    </a:lnTo>
                    <a:lnTo>
                      <a:pt x="5184" y="1152"/>
                    </a:lnTo>
                    <a:lnTo>
                      <a:pt x="5328" y="432"/>
                    </a:lnTo>
                    <a:lnTo>
                      <a:pt x="5472" y="1152"/>
                    </a:lnTo>
                    <a:lnTo>
                      <a:pt x="6048" y="1152"/>
                    </a:lnTo>
                    <a:lnTo>
                      <a:pt x="6192" y="0"/>
                    </a:lnTo>
                    <a:lnTo>
                      <a:pt x="6336" y="1152"/>
                    </a:lnTo>
                    <a:lnTo>
                      <a:pt x="7200" y="1152"/>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973" name="Text Box 29"/>
              <p:cNvSpPr txBox="1">
                <a:spLocks noChangeArrowheads="1"/>
              </p:cNvSpPr>
              <p:nvPr/>
            </p:nvSpPr>
            <p:spPr bwMode="auto">
              <a:xfrm>
                <a:off x="1872" y="7488"/>
                <a:ext cx="244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DNA fragment peaks in sample</a:t>
                </a:r>
                <a:endParaRPr lang="en-US" altLang="en-US"/>
              </a:p>
            </p:txBody>
          </p:sp>
          <p:sp>
            <p:nvSpPr>
              <p:cNvPr id="594974" name="Line 30"/>
              <p:cNvSpPr>
                <a:spLocks noChangeShapeType="1"/>
              </p:cNvSpPr>
              <p:nvPr/>
            </p:nvSpPr>
            <p:spPr bwMode="auto">
              <a:xfrm flipV="1">
                <a:off x="3744" y="2592"/>
                <a:ext cx="5184" cy="40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75" name="Oval 31"/>
              <p:cNvSpPr>
                <a:spLocks noChangeArrowheads="1"/>
              </p:cNvSpPr>
              <p:nvPr/>
            </p:nvSpPr>
            <p:spPr bwMode="auto">
              <a:xfrm>
                <a:off x="4032" y="6336"/>
                <a:ext cx="144" cy="144"/>
              </a:xfrm>
              <a:prstGeom prst="ellipse">
                <a:avLst/>
              </a:prstGeom>
              <a:solidFill>
                <a:srgbClr val="FF0000"/>
              </a:solidFill>
              <a:ln w="9525">
                <a:solidFill>
                  <a:srgbClr val="000000"/>
                </a:solidFill>
                <a:round/>
                <a:headEnd/>
                <a:tailEnd/>
              </a:ln>
            </p:spPr>
            <p:txBody>
              <a:bodyPr/>
              <a:lstStyle/>
              <a:p>
                <a:endParaRPr lang="en-US"/>
              </a:p>
            </p:txBody>
          </p:sp>
          <p:sp>
            <p:nvSpPr>
              <p:cNvPr id="594976" name="Oval 32"/>
              <p:cNvSpPr>
                <a:spLocks noChangeArrowheads="1"/>
              </p:cNvSpPr>
              <p:nvPr/>
            </p:nvSpPr>
            <p:spPr bwMode="auto">
              <a:xfrm>
                <a:off x="7776" y="3312"/>
                <a:ext cx="144" cy="144"/>
              </a:xfrm>
              <a:prstGeom prst="ellipse">
                <a:avLst/>
              </a:prstGeom>
              <a:solidFill>
                <a:srgbClr val="FF0000"/>
              </a:solidFill>
              <a:ln w="9525">
                <a:solidFill>
                  <a:srgbClr val="000000"/>
                </a:solidFill>
                <a:round/>
                <a:headEnd/>
                <a:tailEnd/>
              </a:ln>
            </p:spPr>
            <p:txBody>
              <a:bodyPr/>
              <a:lstStyle/>
              <a:p>
                <a:endParaRPr lang="en-US"/>
              </a:p>
            </p:txBody>
          </p:sp>
          <p:sp>
            <p:nvSpPr>
              <p:cNvPr id="594977" name="Oval 33"/>
              <p:cNvSpPr>
                <a:spLocks noChangeArrowheads="1"/>
              </p:cNvSpPr>
              <p:nvPr/>
            </p:nvSpPr>
            <p:spPr bwMode="auto">
              <a:xfrm>
                <a:off x="6048" y="4752"/>
                <a:ext cx="144" cy="144"/>
              </a:xfrm>
              <a:prstGeom prst="ellipse">
                <a:avLst/>
              </a:prstGeom>
              <a:solidFill>
                <a:srgbClr val="FF0000"/>
              </a:solidFill>
              <a:ln w="9525">
                <a:solidFill>
                  <a:srgbClr val="000000"/>
                </a:solidFill>
                <a:round/>
                <a:headEnd/>
                <a:tailEnd/>
              </a:ln>
            </p:spPr>
            <p:txBody>
              <a:bodyPr/>
              <a:lstStyle/>
              <a:p>
                <a:endParaRPr lang="en-US"/>
              </a:p>
            </p:txBody>
          </p:sp>
          <p:sp>
            <p:nvSpPr>
              <p:cNvPr id="594978" name="Oval 34"/>
              <p:cNvSpPr>
                <a:spLocks noChangeArrowheads="1"/>
              </p:cNvSpPr>
              <p:nvPr/>
            </p:nvSpPr>
            <p:spPr bwMode="auto">
              <a:xfrm>
                <a:off x="5328" y="5184"/>
                <a:ext cx="144" cy="144"/>
              </a:xfrm>
              <a:prstGeom prst="ellipse">
                <a:avLst/>
              </a:prstGeom>
              <a:solidFill>
                <a:srgbClr val="FF0000"/>
              </a:solidFill>
              <a:ln w="9525">
                <a:solidFill>
                  <a:srgbClr val="000000"/>
                </a:solidFill>
                <a:round/>
                <a:headEnd/>
                <a:tailEnd/>
              </a:ln>
            </p:spPr>
            <p:txBody>
              <a:bodyPr/>
              <a:lstStyle/>
              <a:p>
                <a:endParaRPr lang="en-US"/>
              </a:p>
            </p:txBody>
          </p:sp>
          <p:sp>
            <p:nvSpPr>
              <p:cNvPr id="594979" name="Oval 35"/>
              <p:cNvSpPr>
                <a:spLocks noChangeArrowheads="1"/>
              </p:cNvSpPr>
              <p:nvPr/>
            </p:nvSpPr>
            <p:spPr bwMode="auto">
              <a:xfrm>
                <a:off x="8640" y="2736"/>
                <a:ext cx="144" cy="144"/>
              </a:xfrm>
              <a:prstGeom prst="ellipse">
                <a:avLst/>
              </a:prstGeom>
              <a:solidFill>
                <a:srgbClr val="FF0000"/>
              </a:solidFill>
              <a:ln w="9525">
                <a:solidFill>
                  <a:srgbClr val="000000"/>
                </a:solidFill>
                <a:round/>
                <a:headEnd/>
                <a:tailEnd/>
              </a:ln>
            </p:spPr>
            <p:txBody>
              <a:bodyPr/>
              <a:lstStyle/>
              <a:p>
                <a:endParaRPr lang="en-US"/>
              </a:p>
            </p:txBody>
          </p:sp>
          <p:sp>
            <p:nvSpPr>
              <p:cNvPr id="594980" name="Oval 36"/>
              <p:cNvSpPr>
                <a:spLocks noChangeArrowheads="1"/>
              </p:cNvSpPr>
              <p:nvPr/>
            </p:nvSpPr>
            <p:spPr bwMode="auto">
              <a:xfrm>
                <a:off x="6624" y="4320"/>
                <a:ext cx="144" cy="144"/>
              </a:xfrm>
              <a:prstGeom prst="ellipse">
                <a:avLst/>
              </a:prstGeom>
              <a:solidFill>
                <a:srgbClr val="FF0000"/>
              </a:solidFill>
              <a:ln w="9525">
                <a:solidFill>
                  <a:srgbClr val="000000"/>
                </a:solidFill>
                <a:round/>
                <a:headEnd/>
                <a:tailEnd/>
              </a:ln>
            </p:spPr>
            <p:txBody>
              <a:bodyPr/>
              <a:lstStyle/>
              <a:p>
                <a:endParaRPr lang="en-US"/>
              </a:p>
            </p:txBody>
          </p:sp>
          <p:sp>
            <p:nvSpPr>
              <p:cNvPr id="594981" name="Text Box 37"/>
              <p:cNvSpPr txBox="1">
                <a:spLocks noChangeArrowheads="1"/>
              </p:cNvSpPr>
              <p:nvPr/>
            </p:nvSpPr>
            <p:spPr bwMode="auto">
              <a:xfrm>
                <a:off x="2304" y="2736"/>
                <a:ext cx="129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DNA Size</a:t>
                </a:r>
                <a:endParaRPr lang="en-US" altLang="en-US"/>
              </a:p>
            </p:txBody>
          </p:sp>
          <p:sp>
            <p:nvSpPr>
              <p:cNvPr id="594982" name="Text Box 38"/>
              <p:cNvSpPr txBox="1">
                <a:spLocks noChangeArrowheads="1"/>
              </p:cNvSpPr>
              <p:nvPr/>
            </p:nvSpPr>
            <p:spPr bwMode="auto">
              <a:xfrm>
                <a:off x="8928" y="7200"/>
                <a:ext cx="129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a:t>Data Point</a:t>
                </a:r>
                <a:endParaRPr lang="en-US" altLang="en-US"/>
              </a:p>
            </p:txBody>
          </p:sp>
          <p:sp>
            <p:nvSpPr>
              <p:cNvPr id="594983" name="Line 39"/>
              <p:cNvSpPr>
                <a:spLocks noChangeShapeType="1"/>
              </p:cNvSpPr>
              <p:nvPr/>
            </p:nvSpPr>
            <p:spPr bwMode="auto">
              <a:xfrm flipV="1">
                <a:off x="5904" y="4896"/>
                <a:ext cx="0" cy="2592"/>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984" name="Line 40"/>
              <p:cNvSpPr>
                <a:spLocks noChangeShapeType="1"/>
              </p:cNvSpPr>
              <p:nvPr/>
            </p:nvSpPr>
            <p:spPr bwMode="auto">
              <a:xfrm flipH="1">
                <a:off x="3456" y="4896"/>
                <a:ext cx="2448" cy="0"/>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985" name="Line 41"/>
              <p:cNvSpPr>
                <a:spLocks noChangeShapeType="1"/>
              </p:cNvSpPr>
              <p:nvPr/>
            </p:nvSpPr>
            <p:spPr bwMode="auto">
              <a:xfrm flipV="1">
                <a:off x="6912" y="4176"/>
                <a:ext cx="0" cy="3312"/>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986" name="Line 42"/>
              <p:cNvSpPr>
                <a:spLocks noChangeShapeType="1"/>
              </p:cNvSpPr>
              <p:nvPr/>
            </p:nvSpPr>
            <p:spPr bwMode="auto">
              <a:xfrm flipH="1">
                <a:off x="3456" y="4176"/>
                <a:ext cx="3456" cy="0"/>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987" name="Text Box 43"/>
              <p:cNvSpPr txBox="1">
                <a:spLocks noChangeArrowheads="1"/>
              </p:cNvSpPr>
              <p:nvPr/>
            </p:nvSpPr>
            <p:spPr bwMode="auto">
              <a:xfrm>
                <a:off x="2016" y="4608"/>
                <a:ext cx="1296" cy="432"/>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r>
                  <a:rPr lang="en-US" altLang="en-US" sz="1200" dirty="0"/>
                  <a:t>147.32 </a:t>
                </a:r>
                <a:r>
                  <a:rPr lang="en-US" altLang="en-US" sz="1200" dirty="0" smtClean="0"/>
                  <a:t>nt</a:t>
                </a:r>
                <a:endParaRPr lang="en-US" altLang="en-US" sz="2000" dirty="0"/>
              </a:p>
            </p:txBody>
          </p:sp>
          <p:sp>
            <p:nvSpPr>
              <p:cNvPr id="594988" name="Text Box 44"/>
              <p:cNvSpPr txBox="1">
                <a:spLocks noChangeArrowheads="1"/>
              </p:cNvSpPr>
              <p:nvPr/>
            </p:nvSpPr>
            <p:spPr bwMode="auto">
              <a:xfrm>
                <a:off x="2016" y="3888"/>
                <a:ext cx="1296" cy="432"/>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r>
                  <a:rPr lang="en-US" altLang="en-US" sz="1200" dirty="0"/>
                  <a:t>165.05 </a:t>
                </a:r>
                <a:r>
                  <a:rPr lang="en-US" altLang="en-US" sz="1200" dirty="0" smtClean="0"/>
                  <a:t>nt</a:t>
                </a:r>
                <a:endParaRPr lang="en-US" altLang="en-US" sz="2000" dirty="0"/>
              </a:p>
            </p:txBody>
          </p:sp>
          <p:sp>
            <p:nvSpPr>
              <p:cNvPr id="594989" name="Text Box 45"/>
              <p:cNvSpPr txBox="1">
                <a:spLocks noChangeArrowheads="1"/>
              </p:cNvSpPr>
              <p:nvPr/>
            </p:nvSpPr>
            <p:spPr bwMode="auto">
              <a:xfrm>
                <a:off x="3312" y="6048"/>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t>100</a:t>
                </a:r>
                <a:endParaRPr lang="en-US" altLang="en-US"/>
              </a:p>
            </p:txBody>
          </p:sp>
          <p:sp>
            <p:nvSpPr>
              <p:cNvPr id="594990" name="Text Box 46"/>
              <p:cNvSpPr txBox="1">
                <a:spLocks noChangeArrowheads="1"/>
              </p:cNvSpPr>
              <p:nvPr/>
            </p:nvSpPr>
            <p:spPr bwMode="auto">
              <a:xfrm>
                <a:off x="4608" y="4896"/>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t>139</a:t>
                </a:r>
                <a:endParaRPr lang="en-US" altLang="en-US"/>
              </a:p>
            </p:txBody>
          </p:sp>
          <p:sp>
            <p:nvSpPr>
              <p:cNvPr id="594991" name="Text Box 47"/>
              <p:cNvSpPr txBox="1">
                <a:spLocks noChangeArrowheads="1"/>
              </p:cNvSpPr>
              <p:nvPr/>
            </p:nvSpPr>
            <p:spPr bwMode="auto">
              <a:xfrm>
                <a:off x="5328" y="4464"/>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t>150</a:t>
                </a:r>
                <a:endParaRPr lang="en-US" altLang="en-US"/>
              </a:p>
            </p:txBody>
          </p:sp>
          <p:sp>
            <p:nvSpPr>
              <p:cNvPr id="594992" name="Text Box 48"/>
              <p:cNvSpPr txBox="1">
                <a:spLocks noChangeArrowheads="1"/>
              </p:cNvSpPr>
              <p:nvPr/>
            </p:nvSpPr>
            <p:spPr bwMode="auto">
              <a:xfrm>
                <a:off x="5760" y="4176"/>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t>160</a:t>
                </a:r>
                <a:endParaRPr lang="en-US" altLang="en-US"/>
              </a:p>
            </p:txBody>
          </p:sp>
          <p:sp>
            <p:nvSpPr>
              <p:cNvPr id="594993" name="Text Box 49"/>
              <p:cNvSpPr txBox="1">
                <a:spLocks noChangeArrowheads="1"/>
              </p:cNvSpPr>
              <p:nvPr/>
            </p:nvSpPr>
            <p:spPr bwMode="auto">
              <a:xfrm>
                <a:off x="7056" y="3024"/>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t>200</a:t>
                </a:r>
                <a:endParaRPr lang="en-US" altLang="en-US"/>
              </a:p>
            </p:txBody>
          </p:sp>
          <p:sp>
            <p:nvSpPr>
              <p:cNvPr id="594994" name="Text Box 50"/>
              <p:cNvSpPr txBox="1">
                <a:spLocks noChangeArrowheads="1"/>
              </p:cNvSpPr>
              <p:nvPr/>
            </p:nvSpPr>
            <p:spPr bwMode="auto">
              <a:xfrm>
                <a:off x="7920" y="2448"/>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t>250</a:t>
                </a:r>
                <a:endParaRPr lang="en-US" altLang="en-US"/>
              </a:p>
            </p:txBody>
          </p:sp>
        </p:grpSp>
        <p:sp>
          <p:nvSpPr>
            <p:cNvPr id="594995" name="Text Box 51"/>
            <p:cNvSpPr txBox="1">
              <a:spLocks noChangeArrowheads="1"/>
            </p:cNvSpPr>
            <p:nvPr/>
          </p:nvSpPr>
          <p:spPr bwMode="auto">
            <a:xfrm>
              <a:off x="7200" y="4464"/>
              <a:ext cx="316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DNA fragment peaks are sized based on the sizing curve produced from the points on the internal size standard</a:t>
              </a:r>
              <a:endParaRPr lang="en-US" altLang="en-US"/>
            </a:p>
          </p:txBody>
        </p:sp>
      </p:grpSp>
      <p:sp>
        <p:nvSpPr>
          <p:cNvPr id="594996" name="Text Box 52"/>
          <p:cNvSpPr txBox="1">
            <a:spLocks noChangeArrowheads="1"/>
          </p:cNvSpPr>
          <p:nvPr/>
        </p:nvSpPr>
        <p:spPr bwMode="auto">
          <a:xfrm>
            <a:off x="1066800" y="533400"/>
            <a:ext cx="561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(a)</a:t>
            </a:r>
          </a:p>
        </p:txBody>
      </p:sp>
      <p:sp>
        <p:nvSpPr>
          <p:cNvPr id="594997" name="Rectangle 53"/>
          <p:cNvSpPr>
            <a:spLocks noChangeArrowheads="1"/>
          </p:cNvSpPr>
          <p:nvPr/>
        </p:nvSpPr>
        <p:spPr bwMode="auto">
          <a:xfrm>
            <a:off x="1066800" y="2438400"/>
            <a:ext cx="577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(b)</a:t>
            </a:r>
          </a:p>
        </p:txBody>
      </p:sp>
    </p:spTree>
    <p:extLst>
      <p:ext uri="{BB962C8B-B14F-4D97-AF65-F5344CB8AC3E}">
        <p14:creationId xmlns:p14="http://schemas.microsoft.com/office/powerpoint/2010/main" val="3579766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1628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5" name="Line 3"/>
          <p:cNvSpPr>
            <a:spLocks noChangeShapeType="1"/>
          </p:cNvSpPr>
          <p:nvPr/>
        </p:nvSpPr>
        <p:spPr bwMode="auto">
          <a:xfrm flipV="1">
            <a:off x="6324600" y="4876800"/>
            <a:ext cx="1588" cy="549275"/>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3396" name="Rectangle 4"/>
          <p:cNvSpPr>
            <a:spLocks noChangeArrowheads="1"/>
          </p:cNvSpPr>
          <p:nvPr/>
        </p:nvSpPr>
        <p:spPr bwMode="auto">
          <a:xfrm>
            <a:off x="5867400" y="5486400"/>
            <a:ext cx="838200" cy="457200"/>
          </a:xfrm>
          <a:prstGeom prst="rect">
            <a:avLst/>
          </a:prstGeom>
          <a:solidFill>
            <a:srgbClr val="FFFFFF"/>
          </a:solidFill>
          <a:ln w="9525">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altLang="en-US" sz="2400" b="1"/>
              <a:t>28.1</a:t>
            </a:r>
          </a:p>
        </p:txBody>
      </p:sp>
      <p:sp>
        <p:nvSpPr>
          <p:cNvPr id="443397" name="Rectangle 5"/>
          <p:cNvSpPr>
            <a:spLocks noChangeArrowheads="1"/>
          </p:cNvSpPr>
          <p:nvPr/>
        </p:nvSpPr>
        <p:spPr bwMode="auto">
          <a:xfrm>
            <a:off x="609600" y="4953000"/>
            <a:ext cx="4876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7238" dir="2021404" algn="ctr" rotWithShape="0">
                    <a:srgbClr val="000000"/>
                  </a:outerShdw>
                </a:effectLst>
              </a14:hiddenEffects>
            </a:ext>
          </a:extLst>
        </p:spPr>
        <p:txBody>
          <a:bodyPr lIns="12700" tIns="12700" rIns="12700" bIns="12700"/>
          <a:lstStyle/>
          <a:p>
            <a:r>
              <a:rPr lang="en-US" altLang="en-US" sz="2000" b="1" dirty="0">
                <a:sym typeface="Symbol" pitchFamily="18" charset="2"/>
              </a:rPr>
              <a:t></a:t>
            </a:r>
            <a:r>
              <a:rPr lang="en-US" altLang="en-US" sz="2000" b="1" baseline="-25000" dirty="0"/>
              <a:t>1</a:t>
            </a:r>
            <a:r>
              <a:rPr lang="en-US" altLang="en-US" sz="2000" b="1" dirty="0"/>
              <a:t> = S</a:t>
            </a:r>
            <a:r>
              <a:rPr lang="en-US" altLang="en-US" sz="2000" b="1" baseline="-25000" dirty="0"/>
              <a:t>25</a:t>
            </a:r>
            <a:r>
              <a:rPr lang="en-US" altLang="en-US" sz="2000" b="1" dirty="0"/>
              <a:t>-L</a:t>
            </a:r>
            <a:r>
              <a:rPr lang="en-US" altLang="en-US" sz="2000" b="1" baseline="-25000" dirty="0"/>
              <a:t>25</a:t>
            </a:r>
            <a:r>
              <a:rPr lang="en-US" altLang="en-US" sz="2000" b="1" dirty="0"/>
              <a:t> = 244.34 - 244.46 = -0.12 </a:t>
            </a:r>
            <a:r>
              <a:rPr lang="en-US" altLang="en-US" sz="2000" b="1" dirty="0" smtClean="0"/>
              <a:t>nt</a:t>
            </a:r>
            <a:endParaRPr lang="en-US" altLang="en-US" sz="2000" b="1" dirty="0"/>
          </a:p>
          <a:p>
            <a:endParaRPr lang="en-US" altLang="en-US" sz="2000" b="1" dirty="0"/>
          </a:p>
          <a:p>
            <a:r>
              <a:rPr lang="en-US" altLang="en-US" sz="2000" b="1" dirty="0">
                <a:sym typeface="Symbol" pitchFamily="18" charset="2"/>
              </a:rPr>
              <a:t></a:t>
            </a:r>
            <a:r>
              <a:rPr lang="en-US" altLang="en-US" sz="2000" b="1" baseline="-25000" dirty="0"/>
              <a:t>2</a:t>
            </a:r>
            <a:r>
              <a:rPr lang="en-US" altLang="en-US" sz="2000" b="1" dirty="0"/>
              <a:t> = S</a:t>
            </a:r>
            <a:r>
              <a:rPr lang="en-US" altLang="en-US" sz="2000" b="1" baseline="-25000" dirty="0"/>
              <a:t>OL</a:t>
            </a:r>
            <a:r>
              <a:rPr lang="en-US" altLang="en-US" sz="2000" b="1" dirty="0"/>
              <a:t> - L</a:t>
            </a:r>
            <a:r>
              <a:rPr lang="en-US" altLang="en-US" sz="2000" b="1" baseline="-25000" dirty="0"/>
              <a:t>28</a:t>
            </a:r>
            <a:r>
              <a:rPr lang="en-US" altLang="en-US" sz="2000" b="1" dirty="0"/>
              <a:t> = 257.51-256.64  = +0.87 </a:t>
            </a:r>
            <a:r>
              <a:rPr lang="en-US" altLang="en-US" sz="2000" b="1" dirty="0" smtClean="0"/>
              <a:t>nt</a:t>
            </a:r>
            <a:endParaRPr lang="en-US" altLang="en-US" sz="2000" b="1" dirty="0"/>
          </a:p>
          <a:p>
            <a:endParaRPr lang="en-US" altLang="en-US" sz="2000" b="1" dirty="0"/>
          </a:p>
          <a:p>
            <a:r>
              <a:rPr lang="en-US" altLang="en-US" sz="2000" b="1" dirty="0"/>
              <a:t>c = |</a:t>
            </a:r>
            <a:r>
              <a:rPr lang="en-US" altLang="en-US" sz="2000" b="1" dirty="0">
                <a:sym typeface="Symbol" pitchFamily="18" charset="2"/>
              </a:rPr>
              <a:t></a:t>
            </a:r>
            <a:r>
              <a:rPr lang="en-US" altLang="en-US" sz="2000" b="1" baseline="-25000" dirty="0"/>
              <a:t>1</a:t>
            </a:r>
            <a:r>
              <a:rPr lang="en-US" altLang="en-US" sz="2000" b="1" dirty="0"/>
              <a:t> -</a:t>
            </a:r>
            <a:r>
              <a:rPr lang="en-US" altLang="en-US" sz="2000" b="1" dirty="0">
                <a:sym typeface="Symbol" pitchFamily="18" charset="2"/>
              </a:rPr>
              <a:t></a:t>
            </a:r>
            <a:r>
              <a:rPr lang="en-US" altLang="en-US" sz="2000" b="1" baseline="-25000" dirty="0"/>
              <a:t>2</a:t>
            </a:r>
            <a:r>
              <a:rPr lang="en-US" altLang="en-US" sz="2000" b="1" dirty="0"/>
              <a:t>| = |-0.12-0.87|  = 0.99 </a:t>
            </a:r>
            <a:r>
              <a:rPr lang="en-US" altLang="en-US" sz="2000" b="1" dirty="0" smtClean="0"/>
              <a:t>nt</a:t>
            </a:r>
            <a:endParaRPr lang="en-US" altLang="en-US" sz="2000" b="1" dirty="0"/>
          </a:p>
        </p:txBody>
      </p:sp>
    </p:spTree>
    <p:extLst>
      <p:ext uri="{BB962C8B-B14F-4D97-AF65-F5344CB8AC3E}">
        <p14:creationId xmlns:p14="http://schemas.microsoft.com/office/powerpoint/2010/main" val="2103202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latin typeface="Arial" charset="0"/>
                <a:cs typeface="Arial" charset="0"/>
              </a:rPr>
              <a:t>Chapter 4 – STR Genotypes</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ustDataLst>
      <p:tags r:id="rId1"/>
    </p:custDataLst>
    <p:extLst>
      <p:ext uri="{BB962C8B-B14F-4D97-AF65-F5344CB8AC3E}">
        <p14:creationId xmlns:p14="http://schemas.microsoft.com/office/powerpoint/2010/main" val="349318035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069" y="147935"/>
            <a:ext cx="1927131" cy="461665"/>
          </a:xfrm>
          <a:prstGeom prst="rect">
            <a:avLst/>
          </a:prstGeom>
          <a:noFill/>
        </p:spPr>
        <p:txBody>
          <a:bodyPr wrap="none" rtlCol="0">
            <a:spAutoFit/>
          </a:bodyPr>
          <a:lstStyle/>
          <a:p>
            <a:r>
              <a:rPr lang="en-US" sz="2400" b="1" dirty="0" smtClean="0"/>
              <a:t>Situation #1</a:t>
            </a:r>
            <a:endParaRPr lang="en-US" sz="2400" b="1" dirty="0"/>
          </a:p>
        </p:txBody>
      </p:sp>
      <p:sp>
        <p:nvSpPr>
          <p:cNvPr id="17" name="TextBox 16"/>
          <p:cNvSpPr txBox="1"/>
          <p:nvPr/>
        </p:nvSpPr>
        <p:spPr>
          <a:xfrm>
            <a:off x="6019800" y="147935"/>
            <a:ext cx="1927131" cy="461665"/>
          </a:xfrm>
          <a:prstGeom prst="rect">
            <a:avLst/>
          </a:prstGeom>
          <a:noFill/>
        </p:spPr>
        <p:txBody>
          <a:bodyPr wrap="none" rtlCol="0">
            <a:spAutoFit/>
          </a:bodyPr>
          <a:lstStyle/>
          <a:p>
            <a:r>
              <a:rPr lang="en-US" sz="2400" b="1" dirty="0" smtClean="0"/>
              <a:t>Situation #2</a:t>
            </a:r>
            <a:endParaRPr lang="en-US" sz="2400" b="1" dirty="0"/>
          </a:p>
        </p:txBody>
      </p:sp>
      <p:grpSp>
        <p:nvGrpSpPr>
          <p:cNvPr id="31" name="Group 30"/>
          <p:cNvGrpSpPr/>
          <p:nvPr/>
        </p:nvGrpSpPr>
        <p:grpSpPr>
          <a:xfrm>
            <a:off x="990600" y="871954"/>
            <a:ext cx="2718296" cy="2060377"/>
            <a:chOff x="1371600" y="685800"/>
            <a:chExt cx="2718296" cy="2060377"/>
          </a:xfrm>
        </p:grpSpPr>
        <p:sp>
          <p:nvSpPr>
            <p:cNvPr id="5" name="Freeform 4"/>
            <p:cNvSpPr/>
            <p:nvPr/>
          </p:nvSpPr>
          <p:spPr>
            <a:xfrm>
              <a:off x="1447800" y="1537984"/>
              <a:ext cx="1873045" cy="884903"/>
            </a:xfrm>
            <a:custGeom>
              <a:avLst/>
              <a:gdLst>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73742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265471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619433 w 1873045"/>
                <a:gd name="connsiteY2" fmla="*/ 0 h 899652"/>
                <a:gd name="connsiteX3" fmla="*/ 693174 w 1873045"/>
                <a:gd name="connsiteY3" fmla="*/ 899652 h 899652"/>
                <a:gd name="connsiteX4" fmla="*/ 1238865 w 1873045"/>
                <a:gd name="connsiteY4" fmla="*/ 884903 h 899652"/>
                <a:gd name="connsiteX5" fmla="*/ 1312606 w 1873045"/>
                <a:gd name="connsiteY5" fmla="*/ 265471 h 899652"/>
                <a:gd name="connsiteX6" fmla="*/ 1415845 w 1873045"/>
                <a:gd name="connsiteY6" fmla="*/ 899652 h 899652"/>
                <a:gd name="connsiteX7" fmla="*/ 1873045 w 1873045"/>
                <a:gd name="connsiteY7" fmla="*/ 899652 h 899652"/>
                <a:gd name="connsiteX0" fmla="*/ 0 w 1873045"/>
                <a:gd name="connsiteY0" fmla="*/ 870154 h 884903"/>
                <a:gd name="connsiteX1" fmla="*/ 516194 w 1873045"/>
                <a:gd name="connsiteY1" fmla="*/ 870154 h 884903"/>
                <a:gd name="connsiteX2" fmla="*/ 604685 w 1873045"/>
                <a:gd name="connsiteY2" fmla="*/ 0 h 884903"/>
                <a:gd name="connsiteX3" fmla="*/ 693174 w 1873045"/>
                <a:gd name="connsiteY3" fmla="*/ 884903 h 884903"/>
                <a:gd name="connsiteX4" fmla="*/ 1238865 w 1873045"/>
                <a:gd name="connsiteY4" fmla="*/ 870154 h 884903"/>
                <a:gd name="connsiteX5" fmla="*/ 1312606 w 1873045"/>
                <a:gd name="connsiteY5" fmla="*/ 250722 h 884903"/>
                <a:gd name="connsiteX6" fmla="*/ 1415845 w 1873045"/>
                <a:gd name="connsiteY6" fmla="*/ 884903 h 884903"/>
                <a:gd name="connsiteX7" fmla="*/ 1873045 w 1873045"/>
                <a:gd name="connsiteY7" fmla="*/ 884903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045" h="884903">
                  <a:moveTo>
                    <a:pt x="0" y="870154"/>
                  </a:moveTo>
                  <a:lnTo>
                    <a:pt x="516194" y="870154"/>
                  </a:lnTo>
                  <a:lnTo>
                    <a:pt x="604685" y="0"/>
                  </a:lnTo>
                  <a:lnTo>
                    <a:pt x="693174" y="884903"/>
                  </a:lnTo>
                  <a:lnTo>
                    <a:pt x="1238865" y="870154"/>
                  </a:lnTo>
                  <a:lnTo>
                    <a:pt x="1312606" y="250722"/>
                  </a:lnTo>
                  <a:lnTo>
                    <a:pt x="1415845" y="884903"/>
                  </a:lnTo>
                  <a:lnTo>
                    <a:pt x="1873045" y="88490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685800"/>
              <a:ext cx="1415772" cy="646331"/>
            </a:xfrm>
            <a:prstGeom prst="rect">
              <a:avLst/>
            </a:prstGeom>
            <a:noFill/>
          </p:spPr>
          <p:txBody>
            <a:bodyPr wrap="none" rtlCol="0">
              <a:spAutoFit/>
            </a:bodyPr>
            <a:lstStyle/>
            <a:p>
              <a:r>
                <a:rPr lang="en-US" dirty="0" smtClean="0"/>
                <a:t>smaller-size</a:t>
              </a:r>
            </a:p>
            <a:p>
              <a:r>
                <a:rPr lang="en-US" i="1" dirty="0"/>
                <a:t>t</a:t>
              </a:r>
              <a:r>
                <a:rPr lang="en-US" i="1" dirty="0" smtClean="0"/>
                <a:t>aller peak</a:t>
              </a:r>
              <a:endParaRPr lang="en-US" i="1" dirty="0"/>
            </a:p>
          </p:txBody>
        </p:sp>
        <p:sp>
          <p:nvSpPr>
            <p:cNvPr id="8" name="TextBox 7"/>
            <p:cNvSpPr txBox="1"/>
            <p:nvPr/>
          </p:nvSpPr>
          <p:spPr>
            <a:xfrm>
              <a:off x="2622828" y="1106269"/>
              <a:ext cx="1467068" cy="646331"/>
            </a:xfrm>
            <a:prstGeom prst="rect">
              <a:avLst/>
            </a:prstGeom>
            <a:noFill/>
          </p:spPr>
          <p:txBody>
            <a:bodyPr wrap="none" rtlCol="0">
              <a:spAutoFit/>
            </a:bodyPr>
            <a:lstStyle/>
            <a:p>
              <a:r>
                <a:rPr lang="en-US" dirty="0" smtClean="0"/>
                <a:t>larger-size</a:t>
              </a:r>
            </a:p>
            <a:p>
              <a:r>
                <a:rPr lang="en-US" dirty="0" smtClean="0"/>
                <a:t>shorter peak</a:t>
              </a:r>
              <a:endParaRPr lang="en-US" dirty="0"/>
            </a:p>
          </p:txBody>
        </p:sp>
        <p:sp>
          <p:nvSpPr>
            <p:cNvPr id="13" name="TextBox 12"/>
            <p:cNvSpPr txBox="1"/>
            <p:nvPr/>
          </p:nvSpPr>
          <p:spPr>
            <a:xfrm>
              <a:off x="1706022" y="1371600"/>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14" name="TextBox 13"/>
            <p:cNvSpPr txBox="1"/>
            <p:nvPr/>
          </p:nvSpPr>
          <p:spPr>
            <a:xfrm>
              <a:off x="2391822" y="1600200"/>
              <a:ext cx="351378" cy="369332"/>
            </a:xfrm>
            <a:prstGeom prst="rect">
              <a:avLst/>
            </a:prstGeom>
            <a:noFill/>
          </p:spPr>
          <p:txBody>
            <a:bodyPr wrap="none" rtlCol="0">
              <a:spAutoFit/>
            </a:bodyPr>
            <a:lstStyle/>
            <a:p>
              <a:r>
                <a:rPr lang="en-US" b="1" dirty="0">
                  <a:solidFill>
                    <a:srgbClr val="3333FF"/>
                  </a:solidFill>
                </a:rPr>
                <a:t>B</a:t>
              </a:r>
            </a:p>
          </p:txBody>
        </p:sp>
        <p:sp>
          <p:nvSpPr>
            <p:cNvPr id="18" name="TextBox 17"/>
            <p:cNvSpPr txBox="1"/>
            <p:nvPr/>
          </p:nvSpPr>
          <p:spPr>
            <a:xfrm>
              <a:off x="2514600" y="2438400"/>
              <a:ext cx="482824" cy="307777"/>
            </a:xfrm>
            <a:prstGeom prst="rect">
              <a:avLst/>
            </a:prstGeom>
            <a:noFill/>
          </p:spPr>
          <p:txBody>
            <a:bodyPr wrap="none" rtlCol="0">
              <a:spAutoFit/>
            </a:bodyPr>
            <a:lstStyle/>
            <a:p>
              <a:r>
                <a:rPr lang="en-US" sz="1400" dirty="0" smtClean="0"/>
                <a:t>800</a:t>
              </a:r>
              <a:endParaRPr lang="en-US" sz="1400" dirty="0"/>
            </a:p>
          </p:txBody>
        </p:sp>
        <p:sp>
          <p:nvSpPr>
            <p:cNvPr id="19" name="TextBox 18"/>
            <p:cNvSpPr txBox="1"/>
            <p:nvPr/>
          </p:nvSpPr>
          <p:spPr>
            <a:xfrm>
              <a:off x="1752600" y="2438400"/>
              <a:ext cx="582211" cy="307777"/>
            </a:xfrm>
            <a:prstGeom prst="rect">
              <a:avLst/>
            </a:prstGeom>
            <a:noFill/>
          </p:spPr>
          <p:txBody>
            <a:bodyPr wrap="none" rtlCol="0">
              <a:spAutoFit/>
            </a:bodyPr>
            <a:lstStyle/>
            <a:p>
              <a:r>
                <a:rPr lang="en-US" sz="1400" dirty="0" smtClean="0"/>
                <a:t>1000</a:t>
              </a:r>
              <a:endParaRPr lang="en-US" sz="1400" dirty="0"/>
            </a:p>
          </p:txBody>
        </p:sp>
      </p:grpSp>
      <p:grpSp>
        <p:nvGrpSpPr>
          <p:cNvPr id="32" name="Group 31"/>
          <p:cNvGrpSpPr/>
          <p:nvPr/>
        </p:nvGrpSpPr>
        <p:grpSpPr>
          <a:xfrm>
            <a:off x="5257800" y="838200"/>
            <a:ext cx="3166884" cy="2094131"/>
            <a:chOff x="5562600" y="728246"/>
            <a:chExt cx="3166884" cy="2094131"/>
          </a:xfrm>
        </p:grpSpPr>
        <p:sp>
          <p:nvSpPr>
            <p:cNvPr id="6" name="Freeform 5"/>
            <p:cNvSpPr/>
            <p:nvPr/>
          </p:nvSpPr>
          <p:spPr>
            <a:xfrm>
              <a:off x="6096000" y="1172496"/>
              <a:ext cx="1873045" cy="1342104"/>
            </a:xfrm>
            <a:custGeom>
              <a:avLst/>
              <a:gdLst>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73742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265471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619433 w 1873045"/>
                <a:gd name="connsiteY2" fmla="*/ 0 h 899652"/>
                <a:gd name="connsiteX3" fmla="*/ 693174 w 1873045"/>
                <a:gd name="connsiteY3" fmla="*/ 899652 h 899652"/>
                <a:gd name="connsiteX4" fmla="*/ 1238865 w 1873045"/>
                <a:gd name="connsiteY4" fmla="*/ 884903 h 899652"/>
                <a:gd name="connsiteX5" fmla="*/ 1312606 w 1873045"/>
                <a:gd name="connsiteY5" fmla="*/ 265471 h 899652"/>
                <a:gd name="connsiteX6" fmla="*/ 1415845 w 1873045"/>
                <a:gd name="connsiteY6" fmla="*/ 899652 h 899652"/>
                <a:gd name="connsiteX7" fmla="*/ 1873045 w 1873045"/>
                <a:gd name="connsiteY7" fmla="*/ 899652 h 899652"/>
                <a:gd name="connsiteX0" fmla="*/ 0 w 1873045"/>
                <a:gd name="connsiteY0" fmla="*/ 870154 h 884903"/>
                <a:gd name="connsiteX1" fmla="*/ 516194 w 1873045"/>
                <a:gd name="connsiteY1" fmla="*/ 870154 h 884903"/>
                <a:gd name="connsiteX2" fmla="*/ 604685 w 1873045"/>
                <a:gd name="connsiteY2" fmla="*/ 0 h 884903"/>
                <a:gd name="connsiteX3" fmla="*/ 693174 w 1873045"/>
                <a:gd name="connsiteY3" fmla="*/ 884903 h 884903"/>
                <a:gd name="connsiteX4" fmla="*/ 1238865 w 1873045"/>
                <a:gd name="connsiteY4" fmla="*/ 870154 h 884903"/>
                <a:gd name="connsiteX5" fmla="*/ 1312606 w 1873045"/>
                <a:gd name="connsiteY5" fmla="*/ 250722 h 884903"/>
                <a:gd name="connsiteX6" fmla="*/ 1415845 w 1873045"/>
                <a:gd name="connsiteY6" fmla="*/ 884903 h 884903"/>
                <a:gd name="connsiteX7" fmla="*/ 1873045 w 1873045"/>
                <a:gd name="connsiteY7" fmla="*/ 884903 h 884903"/>
                <a:gd name="connsiteX0" fmla="*/ 0 w 1873045"/>
                <a:gd name="connsiteY0" fmla="*/ 1327355 h 1342104"/>
                <a:gd name="connsiteX1" fmla="*/ 516194 w 1873045"/>
                <a:gd name="connsiteY1" fmla="*/ 1327355 h 1342104"/>
                <a:gd name="connsiteX2" fmla="*/ 604685 w 1873045"/>
                <a:gd name="connsiteY2" fmla="*/ 457201 h 1342104"/>
                <a:gd name="connsiteX3" fmla="*/ 693174 w 1873045"/>
                <a:gd name="connsiteY3" fmla="*/ 1342104 h 1342104"/>
                <a:gd name="connsiteX4" fmla="*/ 1238865 w 1873045"/>
                <a:gd name="connsiteY4" fmla="*/ 1327355 h 1342104"/>
                <a:gd name="connsiteX5" fmla="*/ 1312606 w 1873045"/>
                <a:gd name="connsiteY5" fmla="*/ 0 h 1342104"/>
                <a:gd name="connsiteX6" fmla="*/ 1415845 w 1873045"/>
                <a:gd name="connsiteY6" fmla="*/ 1342104 h 1342104"/>
                <a:gd name="connsiteX7" fmla="*/ 1873045 w 1873045"/>
                <a:gd name="connsiteY7" fmla="*/ 1342104 h 134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045" h="1342104">
                  <a:moveTo>
                    <a:pt x="0" y="1327355"/>
                  </a:moveTo>
                  <a:lnTo>
                    <a:pt x="516194" y="1327355"/>
                  </a:lnTo>
                  <a:lnTo>
                    <a:pt x="604685" y="457201"/>
                  </a:lnTo>
                  <a:lnTo>
                    <a:pt x="693174" y="1342104"/>
                  </a:lnTo>
                  <a:lnTo>
                    <a:pt x="1238865" y="1327355"/>
                  </a:lnTo>
                  <a:lnTo>
                    <a:pt x="1312606" y="0"/>
                  </a:lnTo>
                  <a:lnTo>
                    <a:pt x="1415845" y="1342104"/>
                  </a:lnTo>
                  <a:lnTo>
                    <a:pt x="1873045" y="134210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62600" y="838200"/>
              <a:ext cx="1467068" cy="646331"/>
            </a:xfrm>
            <a:prstGeom prst="rect">
              <a:avLst/>
            </a:prstGeom>
            <a:noFill/>
          </p:spPr>
          <p:txBody>
            <a:bodyPr wrap="none" rtlCol="0">
              <a:spAutoFit/>
            </a:bodyPr>
            <a:lstStyle/>
            <a:p>
              <a:r>
                <a:rPr lang="en-US" dirty="0" smtClean="0"/>
                <a:t>smaller-size</a:t>
              </a:r>
            </a:p>
            <a:p>
              <a:r>
                <a:rPr lang="en-US" dirty="0" smtClean="0"/>
                <a:t>shorter peak</a:t>
              </a:r>
              <a:endParaRPr lang="en-US" dirty="0"/>
            </a:p>
          </p:txBody>
        </p:sp>
        <p:sp>
          <p:nvSpPr>
            <p:cNvPr id="10" name="TextBox 9"/>
            <p:cNvSpPr txBox="1"/>
            <p:nvPr/>
          </p:nvSpPr>
          <p:spPr>
            <a:xfrm>
              <a:off x="7467600" y="728246"/>
              <a:ext cx="1261884" cy="646331"/>
            </a:xfrm>
            <a:prstGeom prst="rect">
              <a:avLst/>
            </a:prstGeom>
            <a:noFill/>
          </p:spPr>
          <p:txBody>
            <a:bodyPr wrap="none" rtlCol="0">
              <a:spAutoFit/>
            </a:bodyPr>
            <a:lstStyle/>
            <a:p>
              <a:r>
                <a:rPr lang="en-US" dirty="0" smtClean="0"/>
                <a:t>larger-size</a:t>
              </a:r>
            </a:p>
            <a:p>
              <a:r>
                <a:rPr lang="en-US" i="1" dirty="0" smtClean="0"/>
                <a:t>taller peak</a:t>
              </a:r>
              <a:endParaRPr lang="en-US" i="1" dirty="0"/>
            </a:p>
          </p:txBody>
        </p:sp>
        <p:sp>
          <p:nvSpPr>
            <p:cNvPr id="15" name="TextBox 14"/>
            <p:cNvSpPr txBox="1"/>
            <p:nvPr/>
          </p:nvSpPr>
          <p:spPr>
            <a:xfrm>
              <a:off x="6354222" y="1459468"/>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16" name="TextBox 15"/>
            <p:cNvSpPr txBox="1"/>
            <p:nvPr/>
          </p:nvSpPr>
          <p:spPr>
            <a:xfrm>
              <a:off x="7040022" y="1066800"/>
              <a:ext cx="351378" cy="369332"/>
            </a:xfrm>
            <a:prstGeom prst="rect">
              <a:avLst/>
            </a:prstGeom>
            <a:noFill/>
          </p:spPr>
          <p:txBody>
            <a:bodyPr wrap="none" rtlCol="0">
              <a:spAutoFit/>
            </a:bodyPr>
            <a:lstStyle/>
            <a:p>
              <a:r>
                <a:rPr lang="en-US" b="1" dirty="0">
                  <a:solidFill>
                    <a:srgbClr val="3333FF"/>
                  </a:solidFill>
                </a:rPr>
                <a:t>B</a:t>
              </a:r>
            </a:p>
          </p:txBody>
        </p:sp>
        <p:sp>
          <p:nvSpPr>
            <p:cNvPr id="20" name="TextBox 19"/>
            <p:cNvSpPr txBox="1"/>
            <p:nvPr/>
          </p:nvSpPr>
          <p:spPr>
            <a:xfrm>
              <a:off x="7113989" y="2514600"/>
              <a:ext cx="582211" cy="307777"/>
            </a:xfrm>
            <a:prstGeom prst="rect">
              <a:avLst/>
            </a:prstGeom>
            <a:noFill/>
          </p:spPr>
          <p:txBody>
            <a:bodyPr wrap="none" rtlCol="0">
              <a:spAutoFit/>
            </a:bodyPr>
            <a:lstStyle/>
            <a:p>
              <a:r>
                <a:rPr lang="en-US" sz="1400" dirty="0" smtClean="0"/>
                <a:t>1200</a:t>
              </a:r>
              <a:endParaRPr lang="en-US" sz="1400" dirty="0"/>
            </a:p>
          </p:txBody>
        </p:sp>
        <p:sp>
          <p:nvSpPr>
            <p:cNvPr id="21" name="TextBox 20"/>
            <p:cNvSpPr txBox="1"/>
            <p:nvPr/>
          </p:nvSpPr>
          <p:spPr>
            <a:xfrm>
              <a:off x="6400800" y="2514600"/>
              <a:ext cx="582211" cy="307777"/>
            </a:xfrm>
            <a:prstGeom prst="rect">
              <a:avLst/>
            </a:prstGeom>
            <a:noFill/>
          </p:spPr>
          <p:txBody>
            <a:bodyPr wrap="none" rtlCol="0">
              <a:spAutoFit/>
            </a:bodyPr>
            <a:lstStyle/>
            <a:p>
              <a:r>
                <a:rPr lang="en-US" sz="1400" dirty="0" smtClean="0"/>
                <a:t>1000</a:t>
              </a:r>
              <a:endParaRPr lang="en-US" sz="1400" dirty="0"/>
            </a:p>
          </p:txBody>
        </p:sp>
      </p:grpSp>
      <p:grpSp>
        <p:nvGrpSpPr>
          <p:cNvPr id="27" name="Group 26"/>
          <p:cNvGrpSpPr/>
          <p:nvPr/>
        </p:nvGrpSpPr>
        <p:grpSpPr>
          <a:xfrm>
            <a:off x="228600" y="2971800"/>
            <a:ext cx="8610600" cy="1705916"/>
            <a:chOff x="152400" y="4542484"/>
            <a:chExt cx="8610600" cy="1705916"/>
          </a:xfrm>
        </p:grpSpPr>
        <mc:AlternateContent xmlns:mc="http://schemas.openxmlformats.org/markup-compatibility/2006" xmlns:a14="http://schemas.microsoft.com/office/drawing/2010/main">
          <mc:Choice Requires="a14">
            <p:sp>
              <p:nvSpPr>
                <p:cNvPr id="22" name="TextBox 21"/>
                <p:cNvSpPr txBox="1"/>
                <p:nvPr/>
              </p:nvSpPr>
              <p:spPr>
                <a:xfrm>
                  <a:off x="701025" y="5055092"/>
                  <a:ext cx="3552063" cy="680699"/>
                </a:xfrm>
                <a:prstGeom prst="rect">
                  <a:avLst/>
                </a:prstGeom>
                <a:noFill/>
              </p:spPr>
              <p:txBody>
                <a:bodyPr wrap="none" rtlCol="0">
                  <a:spAutoFit/>
                </a:bodyPr>
                <a:lstStyle/>
                <a:p>
                  <a14:m>
                    <m:oMath xmlns:m="http://schemas.openxmlformats.org/officeDocument/2006/math">
                      <m:r>
                        <a:rPr lang="en-US" sz="2400" b="0" i="1" smtClean="0">
                          <a:latin typeface="Cambria Math"/>
                        </a:rPr>
                        <m:t>𝐻𝑏</m:t>
                      </m:r>
                      <m:r>
                        <a:rPr lang="en-US" sz="2400" b="0" i="1" smtClean="0">
                          <a:latin typeface="Cambria Math"/>
                        </a:rPr>
                        <m:t>′=</m:t>
                      </m:r>
                      <m:f>
                        <m:fPr>
                          <m:ctrlPr>
                            <a:rPr lang="en-US" sz="2400" b="0" i="1" smtClean="0">
                              <a:latin typeface="Cambria Math"/>
                            </a:rPr>
                          </m:ctrlPr>
                        </m:fPr>
                        <m:num>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3333FF"/>
                              </a:solidFill>
                              <a:latin typeface="Cambria Math"/>
                            </a:rPr>
                            <m:t>𝐵</m:t>
                          </m:r>
                          <m:r>
                            <a:rPr lang="en-US" sz="2400" b="0" i="1" smtClean="0">
                              <a:latin typeface="Cambria Math"/>
                            </a:rPr>
                            <m:t>)</m:t>
                          </m:r>
                        </m:num>
                        <m:den>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FF0000"/>
                              </a:solidFill>
                              <a:latin typeface="Cambria Math"/>
                            </a:rPr>
                            <m:t>𝐴</m:t>
                          </m:r>
                          <m:r>
                            <a:rPr lang="en-US" sz="2400" b="0" i="1" smtClean="0">
                              <a:latin typeface="Cambria Math"/>
                            </a:rPr>
                            <m:t>)</m:t>
                          </m:r>
                        </m:den>
                      </m:f>
                      <m:r>
                        <a:rPr lang="en-US" sz="2400" b="0" i="1" smtClean="0">
                          <a:latin typeface="Cambria Math"/>
                        </a:rPr>
                        <m:t>=</m:t>
                      </m:r>
                      <m:f>
                        <m:fPr>
                          <m:ctrlPr>
                            <a:rPr lang="en-US" sz="2400" b="0" i="1" smtClean="0">
                              <a:latin typeface="Cambria Math"/>
                            </a:rPr>
                          </m:ctrlPr>
                        </m:fPr>
                        <m:num>
                          <m:r>
                            <a:rPr lang="en-US" sz="2400" b="0" i="1" smtClean="0">
                              <a:latin typeface="Cambria Math"/>
                            </a:rPr>
                            <m:t>800</m:t>
                          </m:r>
                        </m:num>
                        <m:den>
                          <m:r>
                            <a:rPr lang="en-US" sz="2400" b="0" i="1" smtClean="0">
                              <a:latin typeface="Cambria Math"/>
                            </a:rPr>
                            <m:t>1000</m:t>
                          </m:r>
                        </m:den>
                      </m:f>
                      <m:r>
                        <a:rPr lang="en-US" sz="2400" b="0" i="1" smtClean="0">
                          <a:latin typeface="Cambria Math"/>
                        </a:rPr>
                        <m:t>=0.80</m:t>
                      </m:r>
                    </m:oMath>
                  </a14:m>
                  <a:r>
                    <a:rPr lang="en-US" sz="2400" dirty="0" smtClean="0"/>
                    <a:t> </a:t>
                  </a:r>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01025" y="5055092"/>
                  <a:ext cx="3552063" cy="6806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210937" y="5055092"/>
                  <a:ext cx="3552063" cy="680699"/>
                </a:xfrm>
                <a:prstGeom prst="rect">
                  <a:avLst/>
                </a:prstGeom>
                <a:noFill/>
              </p:spPr>
              <p:txBody>
                <a:bodyPr wrap="none" rtlCol="0">
                  <a:spAutoFit/>
                </a:bodyPr>
                <a:lstStyle/>
                <a:p>
                  <a14:m>
                    <m:oMath xmlns:m="http://schemas.openxmlformats.org/officeDocument/2006/math">
                      <m:r>
                        <a:rPr lang="en-US" sz="2400" b="0" i="1" smtClean="0">
                          <a:latin typeface="Cambria Math"/>
                        </a:rPr>
                        <m:t>𝐻𝑏</m:t>
                      </m:r>
                      <m:r>
                        <a:rPr lang="en-US" sz="2400" b="0" i="1" smtClean="0">
                          <a:latin typeface="Cambria Math"/>
                        </a:rPr>
                        <m:t>′=</m:t>
                      </m:r>
                      <m:f>
                        <m:fPr>
                          <m:ctrlPr>
                            <a:rPr lang="en-US" sz="2400" b="0" i="1" smtClean="0">
                              <a:latin typeface="Cambria Math"/>
                            </a:rPr>
                          </m:ctrlPr>
                        </m:fPr>
                        <m:num>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FF0000"/>
                              </a:solidFill>
                              <a:latin typeface="Cambria Math"/>
                              <a:ea typeface="Cambria Math"/>
                            </a:rPr>
                            <m:t>𝐴</m:t>
                          </m:r>
                          <m:r>
                            <a:rPr lang="en-US" sz="2400" b="0" i="1" smtClean="0">
                              <a:latin typeface="Cambria Math"/>
                            </a:rPr>
                            <m:t>)</m:t>
                          </m:r>
                        </m:num>
                        <m:den>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3333FF"/>
                              </a:solidFill>
                              <a:latin typeface="Cambria Math"/>
                              <a:ea typeface="Cambria Math"/>
                            </a:rPr>
                            <m:t>𝐵</m:t>
                          </m:r>
                          <m:r>
                            <a:rPr lang="en-US" sz="2400" b="0" i="1" smtClean="0">
                              <a:latin typeface="Cambria Math"/>
                            </a:rPr>
                            <m:t>)</m:t>
                          </m:r>
                        </m:den>
                      </m:f>
                      <m:r>
                        <a:rPr lang="en-US" sz="2400" b="0" i="1" smtClean="0">
                          <a:latin typeface="Cambria Math"/>
                        </a:rPr>
                        <m:t>=</m:t>
                      </m:r>
                      <m:f>
                        <m:fPr>
                          <m:ctrlPr>
                            <a:rPr lang="en-US" sz="2400" b="0" i="1" smtClean="0">
                              <a:latin typeface="Cambria Math"/>
                            </a:rPr>
                          </m:ctrlPr>
                        </m:fPr>
                        <m:num>
                          <m:r>
                            <a:rPr lang="en-US" sz="2400" b="0" i="1" smtClean="0">
                              <a:latin typeface="Cambria Math"/>
                            </a:rPr>
                            <m:t>1000</m:t>
                          </m:r>
                        </m:num>
                        <m:den>
                          <m:r>
                            <a:rPr lang="en-US" sz="2400" b="0" i="1" smtClean="0">
                              <a:latin typeface="Cambria Math"/>
                            </a:rPr>
                            <m:t>1200</m:t>
                          </m:r>
                        </m:den>
                      </m:f>
                      <m:r>
                        <a:rPr lang="en-US" sz="2400" b="0" i="1" smtClean="0">
                          <a:latin typeface="Cambria Math"/>
                        </a:rPr>
                        <m:t>=0.83</m:t>
                      </m:r>
                    </m:oMath>
                  </a14:m>
                  <a:r>
                    <a:rPr lang="en-US" sz="2400" dirty="0" smtClean="0"/>
                    <a:t> </a:t>
                  </a:r>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210937" y="5055092"/>
                  <a:ext cx="3552063" cy="680699"/>
                </a:xfrm>
                <a:prstGeom prst="rect">
                  <a:avLst/>
                </a:prstGeom>
                <a:blipFill rotWithShape="1">
                  <a:blip r:embed="rId4"/>
                  <a:stretch>
                    <a:fillRect/>
                  </a:stretch>
                </a:blipFill>
              </p:spPr>
              <p:txBody>
                <a:bodyPr/>
                <a:lstStyle/>
                <a:p>
                  <a:r>
                    <a:rPr lang="en-US">
                      <a:noFill/>
                    </a:rPr>
                    <a:t> </a:t>
                  </a:r>
                </a:p>
              </p:txBody>
            </p:sp>
          </mc:Fallback>
        </mc:AlternateContent>
        <p:sp>
          <p:nvSpPr>
            <p:cNvPr id="25" name="TextBox 24"/>
            <p:cNvSpPr txBox="1"/>
            <p:nvPr/>
          </p:nvSpPr>
          <p:spPr>
            <a:xfrm rot="16200000">
              <a:off x="-469725" y="5164609"/>
              <a:ext cx="1705916" cy="461665"/>
            </a:xfrm>
            <a:prstGeom prst="rect">
              <a:avLst/>
            </a:prstGeom>
            <a:noFill/>
          </p:spPr>
          <p:txBody>
            <a:bodyPr wrap="none" rtlCol="0">
              <a:spAutoFit/>
            </a:bodyPr>
            <a:lstStyle/>
            <a:p>
              <a:r>
                <a:rPr lang="en-US" sz="2400" b="1" dirty="0" smtClean="0"/>
                <a:t>Method #1</a:t>
              </a:r>
              <a:endParaRPr lang="en-US" sz="2400" b="1" dirty="0"/>
            </a:p>
          </p:txBody>
        </p:sp>
      </p:grpSp>
      <p:grpSp>
        <p:nvGrpSpPr>
          <p:cNvPr id="30" name="Group 29"/>
          <p:cNvGrpSpPr/>
          <p:nvPr/>
        </p:nvGrpSpPr>
        <p:grpSpPr>
          <a:xfrm>
            <a:off x="228600" y="4753916"/>
            <a:ext cx="8610600" cy="1875484"/>
            <a:chOff x="152400" y="4753916"/>
            <a:chExt cx="8610600" cy="1875484"/>
          </a:xfrm>
        </p:grpSpPr>
        <p:sp>
          <p:nvSpPr>
            <p:cNvPr id="29" name="Rectangle 28"/>
            <p:cNvSpPr/>
            <p:nvPr/>
          </p:nvSpPr>
          <p:spPr>
            <a:xfrm>
              <a:off x="152400" y="4753916"/>
              <a:ext cx="8610600" cy="1875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52400" y="4847284"/>
              <a:ext cx="8553038" cy="1705916"/>
              <a:chOff x="152400" y="4847284"/>
              <a:chExt cx="8553038" cy="1705916"/>
            </a:xfrm>
          </p:grpSpPr>
          <mc:AlternateContent xmlns:mc="http://schemas.openxmlformats.org/markup-compatibility/2006" xmlns:a14="http://schemas.microsoft.com/office/drawing/2010/main">
            <mc:Choice Requires="a14">
              <p:sp>
                <p:nvSpPr>
                  <p:cNvPr id="12" name="TextBox 11"/>
                  <p:cNvSpPr txBox="1"/>
                  <p:nvPr/>
                </p:nvSpPr>
                <p:spPr>
                  <a:xfrm>
                    <a:off x="758036" y="5359892"/>
                    <a:ext cx="3478645" cy="680699"/>
                  </a:xfrm>
                  <a:prstGeom prst="rect">
                    <a:avLst/>
                  </a:prstGeom>
                  <a:noFill/>
                </p:spPr>
                <p:txBody>
                  <a:bodyPr wrap="none" rtlCol="0">
                    <a:spAutoFit/>
                  </a:bodyPr>
                  <a:lstStyle/>
                  <a:p>
                    <a14:m>
                      <m:oMath xmlns:m="http://schemas.openxmlformats.org/officeDocument/2006/math">
                        <m:r>
                          <a:rPr lang="en-US" sz="2400" b="0" i="1" smtClean="0">
                            <a:latin typeface="Cambria Math"/>
                          </a:rPr>
                          <m:t>𝐻𝑏</m:t>
                        </m:r>
                        <m:r>
                          <a:rPr lang="en-US" sz="2400" b="0" i="1" smtClean="0">
                            <a:latin typeface="Cambria Math"/>
                          </a:rPr>
                          <m:t>=</m:t>
                        </m:r>
                        <m:f>
                          <m:fPr>
                            <m:ctrlPr>
                              <a:rPr lang="en-US" sz="2400" b="0" i="1" smtClean="0">
                                <a:latin typeface="Cambria Math"/>
                              </a:rPr>
                            </m:ctrlPr>
                          </m:fPr>
                          <m:num>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3333FF"/>
                                </a:solidFill>
                                <a:latin typeface="Cambria Math"/>
                              </a:rPr>
                              <m:t>𝐵</m:t>
                            </m:r>
                            <m:r>
                              <a:rPr lang="en-US" sz="2400" b="0" i="1" smtClean="0">
                                <a:latin typeface="Cambria Math"/>
                              </a:rPr>
                              <m:t>)</m:t>
                            </m:r>
                          </m:num>
                          <m:den>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FF0000"/>
                                </a:solidFill>
                                <a:latin typeface="Cambria Math"/>
                              </a:rPr>
                              <m:t>𝐴</m:t>
                            </m:r>
                            <m:r>
                              <a:rPr lang="en-US" sz="2400" b="0" i="1" smtClean="0">
                                <a:latin typeface="Cambria Math"/>
                              </a:rPr>
                              <m:t>)</m:t>
                            </m:r>
                          </m:den>
                        </m:f>
                        <m:r>
                          <a:rPr lang="en-US" sz="2400" b="0" i="1" smtClean="0">
                            <a:latin typeface="Cambria Math"/>
                          </a:rPr>
                          <m:t>=</m:t>
                        </m:r>
                        <m:f>
                          <m:fPr>
                            <m:ctrlPr>
                              <a:rPr lang="en-US" sz="2400" b="0" i="1" smtClean="0">
                                <a:latin typeface="Cambria Math"/>
                              </a:rPr>
                            </m:ctrlPr>
                          </m:fPr>
                          <m:num>
                            <m:r>
                              <a:rPr lang="en-US" sz="2400" b="0" i="1" smtClean="0">
                                <a:latin typeface="Cambria Math"/>
                              </a:rPr>
                              <m:t>800</m:t>
                            </m:r>
                          </m:num>
                          <m:den>
                            <m:r>
                              <a:rPr lang="en-US" sz="2400" b="0" i="1" smtClean="0">
                                <a:latin typeface="Cambria Math"/>
                              </a:rPr>
                              <m:t>1000</m:t>
                            </m:r>
                          </m:den>
                        </m:f>
                        <m:r>
                          <a:rPr lang="en-US" sz="2400" b="0" i="1" smtClean="0">
                            <a:latin typeface="Cambria Math"/>
                          </a:rPr>
                          <m:t>=0.80</m:t>
                        </m:r>
                      </m:oMath>
                    </a14:m>
                    <a:r>
                      <a:rPr lang="en-US" sz="2400" dirty="0" smtClean="0"/>
                      <a:t> </a:t>
                    </a:r>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58036" y="5359892"/>
                    <a:ext cx="3478645" cy="68069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226793" y="5359892"/>
                    <a:ext cx="3478645" cy="680699"/>
                  </a:xfrm>
                  <a:prstGeom prst="rect">
                    <a:avLst/>
                  </a:prstGeom>
                  <a:noFill/>
                </p:spPr>
                <p:txBody>
                  <a:bodyPr wrap="none" rtlCol="0">
                    <a:spAutoFit/>
                  </a:bodyPr>
                  <a:lstStyle/>
                  <a:p>
                    <a14:m>
                      <m:oMath xmlns:m="http://schemas.openxmlformats.org/officeDocument/2006/math">
                        <m:r>
                          <a:rPr lang="en-US" sz="2400" b="0" i="1" smtClean="0">
                            <a:latin typeface="Cambria Math"/>
                          </a:rPr>
                          <m:t>𝐻𝑏</m:t>
                        </m:r>
                        <m:r>
                          <a:rPr lang="en-US" sz="2400" b="0" i="1" smtClean="0">
                            <a:latin typeface="Cambria Math"/>
                          </a:rPr>
                          <m:t>=</m:t>
                        </m:r>
                        <m:f>
                          <m:fPr>
                            <m:ctrlPr>
                              <a:rPr lang="en-US" sz="2400" b="0" i="1" smtClean="0">
                                <a:latin typeface="Cambria Math"/>
                              </a:rPr>
                            </m:ctrlPr>
                          </m:fPr>
                          <m:num>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3333FF"/>
                                </a:solidFill>
                                <a:latin typeface="Cambria Math"/>
                              </a:rPr>
                              <m:t>𝐵</m:t>
                            </m:r>
                            <m:r>
                              <a:rPr lang="en-US" sz="2400" b="0" i="1" smtClean="0">
                                <a:latin typeface="Cambria Math"/>
                              </a:rPr>
                              <m:t>)</m:t>
                            </m:r>
                          </m:num>
                          <m:den>
                            <m:r>
                              <a:rPr lang="en-US" sz="2400" b="0" i="1" smtClean="0">
                                <a:latin typeface="Cambria Math"/>
                                <a:ea typeface="Cambria Math"/>
                              </a:rPr>
                              <m:t>𝜑</m:t>
                            </m:r>
                            <m:r>
                              <a:rPr lang="en-US" sz="2400" b="0" i="1" smtClean="0">
                                <a:latin typeface="Cambria Math"/>
                                <a:ea typeface="Cambria Math"/>
                              </a:rPr>
                              <m:t>(</m:t>
                            </m:r>
                            <m:r>
                              <a:rPr lang="en-US" sz="2400" b="0" i="1" smtClean="0">
                                <a:solidFill>
                                  <a:srgbClr val="FF0000"/>
                                </a:solidFill>
                                <a:latin typeface="Cambria Math"/>
                              </a:rPr>
                              <m:t>𝐴</m:t>
                            </m:r>
                            <m:r>
                              <a:rPr lang="en-US" sz="2400" b="0" i="1" smtClean="0">
                                <a:latin typeface="Cambria Math"/>
                              </a:rPr>
                              <m:t>)</m:t>
                            </m:r>
                          </m:den>
                        </m:f>
                        <m:r>
                          <a:rPr lang="en-US" sz="2400" b="0" i="1" smtClean="0">
                            <a:latin typeface="Cambria Math"/>
                          </a:rPr>
                          <m:t>=</m:t>
                        </m:r>
                        <m:f>
                          <m:fPr>
                            <m:ctrlPr>
                              <a:rPr lang="en-US" sz="2400" b="0" i="1" smtClean="0">
                                <a:latin typeface="Cambria Math"/>
                              </a:rPr>
                            </m:ctrlPr>
                          </m:fPr>
                          <m:num>
                            <m:r>
                              <a:rPr lang="en-US" sz="2400" b="0" i="1" smtClean="0">
                                <a:latin typeface="Cambria Math"/>
                              </a:rPr>
                              <m:t>1200</m:t>
                            </m:r>
                          </m:num>
                          <m:den>
                            <m:r>
                              <a:rPr lang="en-US" sz="2400" b="0" i="1" smtClean="0">
                                <a:latin typeface="Cambria Math"/>
                              </a:rPr>
                              <m:t>1000</m:t>
                            </m:r>
                          </m:den>
                        </m:f>
                        <m:r>
                          <a:rPr lang="en-US" sz="2400" b="0" i="1" smtClean="0">
                            <a:latin typeface="Cambria Math"/>
                          </a:rPr>
                          <m:t>=1.20</m:t>
                        </m:r>
                      </m:oMath>
                    </a14:m>
                    <a:r>
                      <a:rPr lang="en-US" sz="2400" dirty="0" smtClean="0"/>
                      <a:t> </a:t>
                    </a:r>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226793" y="5359892"/>
                    <a:ext cx="3478645" cy="680699"/>
                  </a:xfrm>
                  <a:prstGeom prst="rect">
                    <a:avLst/>
                  </a:prstGeom>
                  <a:blipFill rotWithShape="1">
                    <a:blip r:embed="rId6"/>
                    <a:stretch>
                      <a:fillRect/>
                    </a:stretch>
                  </a:blipFill>
                </p:spPr>
                <p:txBody>
                  <a:bodyPr/>
                  <a:lstStyle/>
                  <a:p>
                    <a:r>
                      <a:rPr lang="en-US">
                        <a:noFill/>
                      </a:rPr>
                      <a:t> </a:t>
                    </a:r>
                  </a:p>
                </p:txBody>
              </p:sp>
            </mc:Fallback>
          </mc:AlternateContent>
          <p:sp>
            <p:nvSpPr>
              <p:cNvPr id="26" name="TextBox 25"/>
              <p:cNvSpPr txBox="1"/>
              <p:nvPr/>
            </p:nvSpPr>
            <p:spPr>
              <a:xfrm rot="16200000">
                <a:off x="-469725" y="5469409"/>
                <a:ext cx="1705916" cy="461665"/>
              </a:xfrm>
              <a:prstGeom prst="rect">
                <a:avLst/>
              </a:prstGeom>
              <a:noFill/>
            </p:spPr>
            <p:txBody>
              <a:bodyPr wrap="none" rtlCol="0">
                <a:spAutoFit/>
              </a:bodyPr>
              <a:lstStyle/>
              <a:p>
                <a:r>
                  <a:rPr lang="en-US" sz="2400" b="1" dirty="0" smtClean="0"/>
                  <a:t>Method #2</a:t>
                </a:r>
                <a:endParaRPr lang="en-US" sz="2400" b="1" dirty="0"/>
              </a:p>
            </p:txBody>
          </p:sp>
        </p:grpSp>
      </p:grpSp>
    </p:spTree>
    <p:extLst>
      <p:ext uri="{BB962C8B-B14F-4D97-AF65-F5344CB8AC3E}">
        <p14:creationId xmlns:p14="http://schemas.microsoft.com/office/powerpoint/2010/main" val="739817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30871152"/>
              </p:ext>
            </p:extLst>
          </p:nvPr>
        </p:nvGraphicFramePr>
        <p:xfrm>
          <a:off x="304800" y="457201"/>
          <a:ext cx="83058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73327" y="3505200"/>
            <a:ext cx="3018504" cy="1015663"/>
          </a:xfrm>
          <a:prstGeom prst="rect">
            <a:avLst/>
          </a:prstGeom>
          <a:noFill/>
        </p:spPr>
        <p:txBody>
          <a:bodyPr wrap="square" rtlCol="0">
            <a:spAutoFit/>
          </a:bodyPr>
          <a:lstStyle/>
          <a:p>
            <a:pPr algn="ctr"/>
            <a:r>
              <a:rPr lang="en-US" sz="2400" b="1" u="sng" dirty="0" smtClean="0"/>
              <a:t>D18S51</a:t>
            </a:r>
            <a:endParaRPr lang="en-US" sz="2000" b="1" u="sng" dirty="0" smtClean="0"/>
          </a:p>
          <a:p>
            <a:pPr algn="ctr"/>
            <a:r>
              <a:rPr lang="en-US" dirty="0" smtClean="0"/>
              <a:t>242 heterozygotes </a:t>
            </a:r>
          </a:p>
          <a:p>
            <a:pPr algn="ctr"/>
            <a:r>
              <a:rPr lang="en-US" dirty="0" smtClean="0"/>
              <a:t>(from 283 samples)</a:t>
            </a:r>
            <a:endParaRPr lang="en-US" dirty="0"/>
          </a:p>
        </p:txBody>
      </p:sp>
      <p:cxnSp>
        <p:nvCxnSpPr>
          <p:cNvPr id="5" name="Straight Connector 4"/>
          <p:cNvCxnSpPr/>
          <p:nvPr/>
        </p:nvCxnSpPr>
        <p:spPr>
          <a:xfrm>
            <a:off x="1629696" y="2195052"/>
            <a:ext cx="6705600" cy="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44444" y="2711244"/>
            <a:ext cx="6705600" cy="0"/>
          </a:xfrm>
          <a:prstGeom prst="line">
            <a:avLst/>
          </a:prstGeom>
          <a:ln>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29696" y="3215148"/>
            <a:ext cx="6705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25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14600" y="550153"/>
            <a:ext cx="3349088" cy="5774447"/>
            <a:chOff x="128493" y="609600"/>
            <a:chExt cx="3349088" cy="5774447"/>
          </a:xfrm>
        </p:grpSpPr>
        <p:sp>
          <p:nvSpPr>
            <p:cNvPr id="5" name="Freeform 4"/>
            <p:cNvSpPr/>
            <p:nvPr/>
          </p:nvSpPr>
          <p:spPr>
            <a:xfrm>
              <a:off x="648929" y="609600"/>
              <a:ext cx="1873045" cy="840659"/>
            </a:xfrm>
            <a:custGeom>
              <a:avLst/>
              <a:gdLst>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73742 h 899652"/>
                <a:gd name="connsiteX6" fmla="*/ 1415845 w 1873045"/>
                <a:gd name="connsiteY6" fmla="*/ 899652 h 899652"/>
                <a:gd name="connsiteX7" fmla="*/ 1873045 w 1873045"/>
                <a:gd name="connsiteY7" fmla="*/ 899652 h 899652"/>
                <a:gd name="connsiteX0" fmla="*/ 0 w 1873045"/>
                <a:gd name="connsiteY0" fmla="*/ 855406 h 870155"/>
                <a:gd name="connsiteX1" fmla="*/ 516194 w 1873045"/>
                <a:gd name="connsiteY1" fmla="*/ 855406 h 870155"/>
                <a:gd name="connsiteX2" fmla="*/ 619432 w 1873045"/>
                <a:gd name="connsiteY2" fmla="*/ 0 h 870155"/>
                <a:gd name="connsiteX3" fmla="*/ 693174 w 1873045"/>
                <a:gd name="connsiteY3" fmla="*/ 870155 h 870155"/>
                <a:gd name="connsiteX4" fmla="*/ 1238865 w 1873045"/>
                <a:gd name="connsiteY4" fmla="*/ 855406 h 870155"/>
                <a:gd name="connsiteX5" fmla="*/ 1312606 w 1873045"/>
                <a:gd name="connsiteY5" fmla="*/ 44245 h 870155"/>
                <a:gd name="connsiteX6" fmla="*/ 1415845 w 1873045"/>
                <a:gd name="connsiteY6" fmla="*/ 870155 h 870155"/>
                <a:gd name="connsiteX7" fmla="*/ 1873045 w 1873045"/>
                <a:gd name="connsiteY7" fmla="*/ 870155 h 870155"/>
                <a:gd name="connsiteX0" fmla="*/ 0 w 1873045"/>
                <a:gd name="connsiteY0" fmla="*/ 825910 h 840659"/>
                <a:gd name="connsiteX1" fmla="*/ 516194 w 1873045"/>
                <a:gd name="connsiteY1" fmla="*/ 825910 h 840659"/>
                <a:gd name="connsiteX2" fmla="*/ 589935 w 1873045"/>
                <a:gd name="connsiteY2" fmla="*/ 0 h 840659"/>
                <a:gd name="connsiteX3" fmla="*/ 693174 w 1873045"/>
                <a:gd name="connsiteY3" fmla="*/ 840659 h 840659"/>
                <a:gd name="connsiteX4" fmla="*/ 1238865 w 1873045"/>
                <a:gd name="connsiteY4" fmla="*/ 825910 h 840659"/>
                <a:gd name="connsiteX5" fmla="*/ 1312606 w 1873045"/>
                <a:gd name="connsiteY5" fmla="*/ 14749 h 840659"/>
                <a:gd name="connsiteX6" fmla="*/ 1415845 w 1873045"/>
                <a:gd name="connsiteY6" fmla="*/ 840659 h 840659"/>
                <a:gd name="connsiteX7" fmla="*/ 1873045 w 1873045"/>
                <a:gd name="connsiteY7" fmla="*/ 840659 h 84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045" h="840659">
                  <a:moveTo>
                    <a:pt x="0" y="825910"/>
                  </a:moveTo>
                  <a:lnTo>
                    <a:pt x="516194" y="825910"/>
                  </a:lnTo>
                  <a:lnTo>
                    <a:pt x="589935" y="0"/>
                  </a:lnTo>
                  <a:lnTo>
                    <a:pt x="693174" y="840659"/>
                  </a:lnTo>
                  <a:lnTo>
                    <a:pt x="1238865" y="825910"/>
                  </a:lnTo>
                  <a:lnTo>
                    <a:pt x="1312606" y="14749"/>
                  </a:lnTo>
                  <a:lnTo>
                    <a:pt x="1415845" y="840659"/>
                  </a:lnTo>
                  <a:lnTo>
                    <a:pt x="1873045" y="84065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41555" y="1798690"/>
              <a:ext cx="1873045" cy="884903"/>
            </a:xfrm>
            <a:custGeom>
              <a:avLst/>
              <a:gdLst>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73742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265471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619433 w 1873045"/>
                <a:gd name="connsiteY2" fmla="*/ 0 h 899652"/>
                <a:gd name="connsiteX3" fmla="*/ 693174 w 1873045"/>
                <a:gd name="connsiteY3" fmla="*/ 899652 h 899652"/>
                <a:gd name="connsiteX4" fmla="*/ 1238865 w 1873045"/>
                <a:gd name="connsiteY4" fmla="*/ 884903 h 899652"/>
                <a:gd name="connsiteX5" fmla="*/ 1312606 w 1873045"/>
                <a:gd name="connsiteY5" fmla="*/ 265471 h 899652"/>
                <a:gd name="connsiteX6" fmla="*/ 1415845 w 1873045"/>
                <a:gd name="connsiteY6" fmla="*/ 899652 h 899652"/>
                <a:gd name="connsiteX7" fmla="*/ 1873045 w 1873045"/>
                <a:gd name="connsiteY7" fmla="*/ 899652 h 899652"/>
                <a:gd name="connsiteX0" fmla="*/ 0 w 1873045"/>
                <a:gd name="connsiteY0" fmla="*/ 870154 h 884903"/>
                <a:gd name="connsiteX1" fmla="*/ 516194 w 1873045"/>
                <a:gd name="connsiteY1" fmla="*/ 870154 h 884903"/>
                <a:gd name="connsiteX2" fmla="*/ 604685 w 1873045"/>
                <a:gd name="connsiteY2" fmla="*/ 0 h 884903"/>
                <a:gd name="connsiteX3" fmla="*/ 693174 w 1873045"/>
                <a:gd name="connsiteY3" fmla="*/ 884903 h 884903"/>
                <a:gd name="connsiteX4" fmla="*/ 1238865 w 1873045"/>
                <a:gd name="connsiteY4" fmla="*/ 870154 h 884903"/>
                <a:gd name="connsiteX5" fmla="*/ 1312606 w 1873045"/>
                <a:gd name="connsiteY5" fmla="*/ 250722 h 884903"/>
                <a:gd name="connsiteX6" fmla="*/ 1415845 w 1873045"/>
                <a:gd name="connsiteY6" fmla="*/ 884903 h 884903"/>
                <a:gd name="connsiteX7" fmla="*/ 1873045 w 1873045"/>
                <a:gd name="connsiteY7" fmla="*/ 884903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045" h="884903">
                  <a:moveTo>
                    <a:pt x="0" y="870154"/>
                  </a:moveTo>
                  <a:lnTo>
                    <a:pt x="516194" y="870154"/>
                  </a:lnTo>
                  <a:lnTo>
                    <a:pt x="604685" y="0"/>
                  </a:lnTo>
                  <a:lnTo>
                    <a:pt x="693174" y="884903"/>
                  </a:lnTo>
                  <a:lnTo>
                    <a:pt x="1238865" y="870154"/>
                  </a:lnTo>
                  <a:lnTo>
                    <a:pt x="1312606" y="250722"/>
                  </a:lnTo>
                  <a:lnTo>
                    <a:pt x="1415845" y="884903"/>
                  </a:lnTo>
                  <a:lnTo>
                    <a:pt x="1873045" y="88490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41555" y="3060742"/>
              <a:ext cx="1873045" cy="899652"/>
            </a:xfrm>
            <a:custGeom>
              <a:avLst/>
              <a:gdLst>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73742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383458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619432 w 1873045"/>
                <a:gd name="connsiteY2" fmla="*/ 0 h 899652"/>
                <a:gd name="connsiteX3" fmla="*/ 693174 w 1873045"/>
                <a:gd name="connsiteY3" fmla="*/ 899652 h 899652"/>
                <a:gd name="connsiteX4" fmla="*/ 1238865 w 1873045"/>
                <a:gd name="connsiteY4" fmla="*/ 884903 h 899652"/>
                <a:gd name="connsiteX5" fmla="*/ 1312606 w 1873045"/>
                <a:gd name="connsiteY5" fmla="*/ 383458 h 899652"/>
                <a:gd name="connsiteX6" fmla="*/ 1415845 w 1873045"/>
                <a:gd name="connsiteY6" fmla="*/ 899652 h 899652"/>
                <a:gd name="connsiteX7" fmla="*/ 1873045 w 1873045"/>
                <a:gd name="connsiteY7" fmla="*/ 899652 h 899652"/>
                <a:gd name="connsiteX0" fmla="*/ 0 w 1873045"/>
                <a:gd name="connsiteY0" fmla="*/ 884903 h 899652"/>
                <a:gd name="connsiteX1" fmla="*/ 516194 w 1873045"/>
                <a:gd name="connsiteY1" fmla="*/ 884903 h 899652"/>
                <a:gd name="connsiteX2" fmla="*/ 604683 w 1873045"/>
                <a:gd name="connsiteY2" fmla="*/ 0 h 899652"/>
                <a:gd name="connsiteX3" fmla="*/ 693174 w 1873045"/>
                <a:gd name="connsiteY3" fmla="*/ 899652 h 899652"/>
                <a:gd name="connsiteX4" fmla="*/ 1238865 w 1873045"/>
                <a:gd name="connsiteY4" fmla="*/ 884903 h 899652"/>
                <a:gd name="connsiteX5" fmla="*/ 1312606 w 1873045"/>
                <a:gd name="connsiteY5" fmla="*/ 383458 h 899652"/>
                <a:gd name="connsiteX6" fmla="*/ 1415845 w 1873045"/>
                <a:gd name="connsiteY6" fmla="*/ 899652 h 899652"/>
                <a:gd name="connsiteX7" fmla="*/ 1873045 w 1873045"/>
                <a:gd name="connsiteY7" fmla="*/ 899652 h 8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045" h="899652">
                  <a:moveTo>
                    <a:pt x="0" y="884903"/>
                  </a:moveTo>
                  <a:lnTo>
                    <a:pt x="516194" y="884903"/>
                  </a:lnTo>
                  <a:lnTo>
                    <a:pt x="604683" y="0"/>
                  </a:lnTo>
                  <a:lnTo>
                    <a:pt x="693174" y="899652"/>
                  </a:lnTo>
                  <a:lnTo>
                    <a:pt x="1238865" y="884903"/>
                  </a:lnTo>
                  <a:lnTo>
                    <a:pt x="1312606" y="383458"/>
                  </a:lnTo>
                  <a:lnTo>
                    <a:pt x="1415845" y="899652"/>
                  </a:lnTo>
                  <a:lnTo>
                    <a:pt x="1873045" y="89965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1555" y="4341394"/>
              <a:ext cx="1873045" cy="825910"/>
            </a:xfrm>
            <a:custGeom>
              <a:avLst/>
              <a:gdLst>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73742 h 899652"/>
                <a:gd name="connsiteX6" fmla="*/ 1415845 w 1873045"/>
                <a:gd name="connsiteY6" fmla="*/ 899652 h 899652"/>
                <a:gd name="connsiteX7" fmla="*/ 1873045 w 1873045"/>
                <a:gd name="connsiteY7" fmla="*/ 899652 h 899652"/>
                <a:gd name="connsiteX0" fmla="*/ 0 w 1873045"/>
                <a:gd name="connsiteY0" fmla="*/ 811161 h 825910"/>
                <a:gd name="connsiteX1" fmla="*/ 516194 w 1873045"/>
                <a:gd name="connsiteY1" fmla="*/ 811161 h 825910"/>
                <a:gd name="connsiteX2" fmla="*/ 619432 w 1873045"/>
                <a:gd name="connsiteY2" fmla="*/ 427703 h 825910"/>
                <a:gd name="connsiteX3" fmla="*/ 693174 w 1873045"/>
                <a:gd name="connsiteY3" fmla="*/ 825910 h 825910"/>
                <a:gd name="connsiteX4" fmla="*/ 1238865 w 1873045"/>
                <a:gd name="connsiteY4" fmla="*/ 811161 h 825910"/>
                <a:gd name="connsiteX5" fmla="*/ 1312606 w 1873045"/>
                <a:gd name="connsiteY5" fmla="*/ 0 h 825910"/>
                <a:gd name="connsiteX6" fmla="*/ 1415845 w 1873045"/>
                <a:gd name="connsiteY6" fmla="*/ 825910 h 825910"/>
                <a:gd name="connsiteX7" fmla="*/ 1873045 w 1873045"/>
                <a:gd name="connsiteY7" fmla="*/ 825910 h 825910"/>
                <a:gd name="connsiteX0" fmla="*/ 0 w 1873045"/>
                <a:gd name="connsiteY0" fmla="*/ 811161 h 825910"/>
                <a:gd name="connsiteX1" fmla="*/ 516194 w 1873045"/>
                <a:gd name="connsiteY1" fmla="*/ 811161 h 825910"/>
                <a:gd name="connsiteX2" fmla="*/ 575187 w 1873045"/>
                <a:gd name="connsiteY2" fmla="*/ 427703 h 825910"/>
                <a:gd name="connsiteX3" fmla="*/ 693174 w 1873045"/>
                <a:gd name="connsiteY3" fmla="*/ 825910 h 825910"/>
                <a:gd name="connsiteX4" fmla="*/ 1238865 w 1873045"/>
                <a:gd name="connsiteY4" fmla="*/ 811161 h 825910"/>
                <a:gd name="connsiteX5" fmla="*/ 1312606 w 1873045"/>
                <a:gd name="connsiteY5" fmla="*/ 0 h 825910"/>
                <a:gd name="connsiteX6" fmla="*/ 1415845 w 1873045"/>
                <a:gd name="connsiteY6" fmla="*/ 825910 h 825910"/>
                <a:gd name="connsiteX7" fmla="*/ 1873045 w 1873045"/>
                <a:gd name="connsiteY7" fmla="*/ 825910 h 825910"/>
                <a:gd name="connsiteX0" fmla="*/ 0 w 1873045"/>
                <a:gd name="connsiteY0" fmla="*/ 811161 h 825910"/>
                <a:gd name="connsiteX1" fmla="*/ 516194 w 1873045"/>
                <a:gd name="connsiteY1" fmla="*/ 811161 h 825910"/>
                <a:gd name="connsiteX2" fmla="*/ 619432 w 1873045"/>
                <a:gd name="connsiteY2" fmla="*/ 471948 h 825910"/>
                <a:gd name="connsiteX3" fmla="*/ 693174 w 1873045"/>
                <a:gd name="connsiteY3" fmla="*/ 825910 h 825910"/>
                <a:gd name="connsiteX4" fmla="*/ 1238865 w 1873045"/>
                <a:gd name="connsiteY4" fmla="*/ 811161 h 825910"/>
                <a:gd name="connsiteX5" fmla="*/ 1312606 w 1873045"/>
                <a:gd name="connsiteY5" fmla="*/ 0 h 825910"/>
                <a:gd name="connsiteX6" fmla="*/ 1415845 w 1873045"/>
                <a:gd name="connsiteY6" fmla="*/ 825910 h 825910"/>
                <a:gd name="connsiteX7" fmla="*/ 1873045 w 1873045"/>
                <a:gd name="connsiteY7" fmla="*/ 825910 h 825910"/>
                <a:gd name="connsiteX0" fmla="*/ 0 w 1873045"/>
                <a:gd name="connsiteY0" fmla="*/ 811161 h 825910"/>
                <a:gd name="connsiteX1" fmla="*/ 516194 w 1873045"/>
                <a:gd name="connsiteY1" fmla="*/ 811161 h 825910"/>
                <a:gd name="connsiteX2" fmla="*/ 604684 w 1873045"/>
                <a:gd name="connsiteY2" fmla="*/ 471948 h 825910"/>
                <a:gd name="connsiteX3" fmla="*/ 693174 w 1873045"/>
                <a:gd name="connsiteY3" fmla="*/ 825910 h 825910"/>
                <a:gd name="connsiteX4" fmla="*/ 1238865 w 1873045"/>
                <a:gd name="connsiteY4" fmla="*/ 811161 h 825910"/>
                <a:gd name="connsiteX5" fmla="*/ 1312606 w 1873045"/>
                <a:gd name="connsiteY5" fmla="*/ 0 h 825910"/>
                <a:gd name="connsiteX6" fmla="*/ 1415845 w 1873045"/>
                <a:gd name="connsiteY6" fmla="*/ 825910 h 825910"/>
                <a:gd name="connsiteX7" fmla="*/ 1873045 w 1873045"/>
                <a:gd name="connsiteY7" fmla="*/ 825910 h 82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045" h="825910">
                  <a:moveTo>
                    <a:pt x="0" y="811161"/>
                  </a:moveTo>
                  <a:lnTo>
                    <a:pt x="516194" y="811161"/>
                  </a:lnTo>
                  <a:lnTo>
                    <a:pt x="604684" y="471948"/>
                  </a:lnTo>
                  <a:lnTo>
                    <a:pt x="693174" y="825910"/>
                  </a:lnTo>
                  <a:lnTo>
                    <a:pt x="1238865" y="811161"/>
                  </a:lnTo>
                  <a:lnTo>
                    <a:pt x="1312606" y="0"/>
                  </a:lnTo>
                  <a:lnTo>
                    <a:pt x="1415845" y="825910"/>
                  </a:lnTo>
                  <a:lnTo>
                    <a:pt x="1873045" y="82591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41555" y="5956342"/>
              <a:ext cx="1873045" cy="427705"/>
            </a:xfrm>
            <a:custGeom>
              <a:avLst/>
              <a:gdLst>
                <a:gd name="connsiteX0" fmla="*/ 0 w 1873045"/>
                <a:gd name="connsiteY0" fmla="*/ 884903 h 899652"/>
                <a:gd name="connsiteX1" fmla="*/ 516194 w 1873045"/>
                <a:gd name="connsiteY1" fmla="*/ 884903 h 899652"/>
                <a:gd name="connsiteX2" fmla="*/ 575187 w 1873045"/>
                <a:gd name="connsiteY2" fmla="*/ 0 h 899652"/>
                <a:gd name="connsiteX3" fmla="*/ 693174 w 1873045"/>
                <a:gd name="connsiteY3" fmla="*/ 899652 h 899652"/>
                <a:gd name="connsiteX4" fmla="*/ 1238865 w 1873045"/>
                <a:gd name="connsiteY4" fmla="*/ 884903 h 899652"/>
                <a:gd name="connsiteX5" fmla="*/ 1312606 w 1873045"/>
                <a:gd name="connsiteY5" fmla="*/ 73742 h 899652"/>
                <a:gd name="connsiteX6" fmla="*/ 1415845 w 1873045"/>
                <a:gd name="connsiteY6" fmla="*/ 899652 h 899652"/>
                <a:gd name="connsiteX7" fmla="*/ 1873045 w 1873045"/>
                <a:gd name="connsiteY7" fmla="*/ 899652 h 899652"/>
                <a:gd name="connsiteX0" fmla="*/ 0 w 1873045"/>
                <a:gd name="connsiteY0" fmla="*/ 811161 h 825910"/>
                <a:gd name="connsiteX1" fmla="*/ 516194 w 1873045"/>
                <a:gd name="connsiteY1" fmla="*/ 811161 h 825910"/>
                <a:gd name="connsiteX2" fmla="*/ 604684 w 1873045"/>
                <a:gd name="connsiteY2" fmla="*/ 294967 h 825910"/>
                <a:gd name="connsiteX3" fmla="*/ 693174 w 1873045"/>
                <a:gd name="connsiteY3" fmla="*/ 825910 h 825910"/>
                <a:gd name="connsiteX4" fmla="*/ 1238865 w 1873045"/>
                <a:gd name="connsiteY4" fmla="*/ 811161 h 825910"/>
                <a:gd name="connsiteX5" fmla="*/ 1312606 w 1873045"/>
                <a:gd name="connsiteY5" fmla="*/ 0 h 825910"/>
                <a:gd name="connsiteX6" fmla="*/ 1415845 w 1873045"/>
                <a:gd name="connsiteY6" fmla="*/ 825910 h 825910"/>
                <a:gd name="connsiteX7" fmla="*/ 1873045 w 1873045"/>
                <a:gd name="connsiteY7" fmla="*/ 825910 h 825910"/>
                <a:gd name="connsiteX0" fmla="*/ 0 w 1873045"/>
                <a:gd name="connsiteY0" fmla="*/ 516194 h 530943"/>
                <a:gd name="connsiteX1" fmla="*/ 516194 w 1873045"/>
                <a:gd name="connsiteY1" fmla="*/ 516194 h 530943"/>
                <a:gd name="connsiteX2" fmla="*/ 604684 w 1873045"/>
                <a:gd name="connsiteY2" fmla="*/ 0 h 530943"/>
                <a:gd name="connsiteX3" fmla="*/ 693174 w 1873045"/>
                <a:gd name="connsiteY3" fmla="*/ 530943 h 530943"/>
                <a:gd name="connsiteX4" fmla="*/ 1238865 w 1873045"/>
                <a:gd name="connsiteY4" fmla="*/ 516194 h 530943"/>
                <a:gd name="connsiteX5" fmla="*/ 1283109 w 1873045"/>
                <a:gd name="connsiteY5" fmla="*/ 427704 h 530943"/>
                <a:gd name="connsiteX6" fmla="*/ 1415845 w 1873045"/>
                <a:gd name="connsiteY6" fmla="*/ 530943 h 530943"/>
                <a:gd name="connsiteX7" fmla="*/ 1873045 w 1873045"/>
                <a:gd name="connsiteY7" fmla="*/ 530943 h 530943"/>
                <a:gd name="connsiteX0" fmla="*/ 0 w 1873045"/>
                <a:gd name="connsiteY0" fmla="*/ 516194 h 530943"/>
                <a:gd name="connsiteX1" fmla="*/ 516194 w 1873045"/>
                <a:gd name="connsiteY1" fmla="*/ 516194 h 530943"/>
                <a:gd name="connsiteX2" fmla="*/ 604684 w 1873045"/>
                <a:gd name="connsiteY2" fmla="*/ 0 h 530943"/>
                <a:gd name="connsiteX3" fmla="*/ 693174 w 1873045"/>
                <a:gd name="connsiteY3" fmla="*/ 530943 h 530943"/>
                <a:gd name="connsiteX4" fmla="*/ 1238865 w 1873045"/>
                <a:gd name="connsiteY4" fmla="*/ 516194 h 530943"/>
                <a:gd name="connsiteX5" fmla="*/ 1327354 w 1873045"/>
                <a:gd name="connsiteY5" fmla="*/ 486697 h 530943"/>
                <a:gd name="connsiteX6" fmla="*/ 1415845 w 1873045"/>
                <a:gd name="connsiteY6" fmla="*/ 530943 h 530943"/>
                <a:gd name="connsiteX7" fmla="*/ 1873045 w 1873045"/>
                <a:gd name="connsiteY7" fmla="*/ 530943 h 530943"/>
                <a:gd name="connsiteX0" fmla="*/ 0 w 1873045"/>
                <a:gd name="connsiteY0" fmla="*/ 471949 h 486698"/>
                <a:gd name="connsiteX1" fmla="*/ 516194 w 1873045"/>
                <a:gd name="connsiteY1" fmla="*/ 471949 h 486698"/>
                <a:gd name="connsiteX2" fmla="*/ 575187 w 1873045"/>
                <a:gd name="connsiteY2" fmla="*/ 0 h 486698"/>
                <a:gd name="connsiteX3" fmla="*/ 693174 w 1873045"/>
                <a:gd name="connsiteY3" fmla="*/ 486698 h 486698"/>
                <a:gd name="connsiteX4" fmla="*/ 1238865 w 1873045"/>
                <a:gd name="connsiteY4" fmla="*/ 471949 h 486698"/>
                <a:gd name="connsiteX5" fmla="*/ 1327354 w 1873045"/>
                <a:gd name="connsiteY5" fmla="*/ 442452 h 486698"/>
                <a:gd name="connsiteX6" fmla="*/ 1415845 w 1873045"/>
                <a:gd name="connsiteY6" fmla="*/ 486698 h 486698"/>
                <a:gd name="connsiteX7" fmla="*/ 1873045 w 1873045"/>
                <a:gd name="connsiteY7" fmla="*/ 486698 h 486698"/>
                <a:gd name="connsiteX0" fmla="*/ 0 w 1873045"/>
                <a:gd name="connsiteY0" fmla="*/ 457201 h 471950"/>
                <a:gd name="connsiteX1" fmla="*/ 516194 w 1873045"/>
                <a:gd name="connsiteY1" fmla="*/ 457201 h 471950"/>
                <a:gd name="connsiteX2" fmla="*/ 634180 w 1873045"/>
                <a:gd name="connsiteY2" fmla="*/ 0 h 471950"/>
                <a:gd name="connsiteX3" fmla="*/ 693174 w 1873045"/>
                <a:gd name="connsiteY3" fmla="*/ 471950 h 471950"/>
                <a:gd name="connsiteX4" fmla="*/ 1238865 w 1873045"/>
                <a:gd name="connsiteY4" fmla="*/ 457201 h 471950"/>
                <a:gd name="connsiteX5" fmla="*/ 1327354 w 1873045"/>
                <a:gd name="connsiteY5" fmla="*/ 427704 h 471950"/>
                <a:gd name="connsiteX6" fmla="*/ 1415845 w 1873045"/>
                <a:gd name="connsiteY6" fmla="*/ 471950 h 471950"/>
                <a:gd name="connsiteX7" fmla="*/ 1873045 w 1873045"/>
                <a:gd name="connsiteY7" fmla="*/ 471950 h 471950"/>
                <a:gd name="connsiteX0" fmla="*/ 0 w 1873045"/>
                <a:gd name="connsiteY0" fmla="*/ 412956 h 427705"/>
                <a:gd name="connsiteX1" fmla="*/ 516194 w 1873045"/>
                <a:gd name="connsiteY1" fmla="*/ 412956 h 427705"/>
                <a:gd name="connsiteX2" fmla="*/ 604683 w 1873045"/>
                <a:gd name="connsiteY2" fmla="*/ 0 h 427705"/>
                <a:gd name="connsiteX3" fmla="*/ 693174 w 1873045"/>
                <a:gd name="connsiteY3" fmla="*/ 427705 h 427705"/>
                <a:gd name="connsiteX4" fmla="*/ 1238865 w 1873045"/>
                <a:gd name="connsiteY4" fmla="*/ 412956 h 427705"/>
                <a:gd name="connsiteX5" fmla="*/ 1327354 w 1873045"/>
                <a:gd name="connsiteY5" fmla="*/ 383459 h 427705"/>
                <a:gd name="connsiteX6" fmla="*/ 1415845 w 1873045"/>
                <a:gd name="connsiteY6" fmla="*/ 427705 h 427705"/>
                <a:gd name="connsiteX7" fmla="*/ 1873045 w 1873045"/>
                <a:gd name="connsiteY7" fmla="*/ 427705 h 4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045" h="427705">
                  <a:moveTo>
                    <a:pt x="0" y="412956"/>
                  </a:moveTo>
                  <a:lnTo>
                    <a:pt x="516194" y="412956"/>
                  </a:lnTo>
                  <a:lnTo>
                    <a:pt x="604683" y="0"/>
                  </a:lnTo>
                  <a:lnTo>
                    <a:pt x="693174" y="427705"/>
                  </a:lnTo>
                  <a:lnTo>
                    <a:pt x="1238865" y="412956"/>
                  </a:lnTo>
                  <a:lnTo>
                    <a:pt x="1327354" y="383459"/>
                  </a:lnTo>
                  <a:lnTo>
                    <a:pt x="1415845" y="427705"/>
                  </a:lnTo>
                  <a:lnTo>
                    <a:pt x="1873045" y="42770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0800" y="988594"/>
              <a:ext cx="886781" cy="461665"/>
            </a:xfrm>
            <a:prstGeom prst="rect">
              <a:avLst/>
            </a:prstGeom>
            <a:noFill/>
          </p:spPr>
          <p:txBody>
            <a:bodyPr wrap="none" rtlCol="0">
              <a:spAutoFit/>
            </a:bodyPr>
            <a:lstStyle/>
            <a:p>
              <a:r>
                <a:rPr lang="en-US" sz="2400" b="1" dirty="0" smtClean="0"/>
                <a:t>95 %</a:t>
              </a:r>
              <a:endParaRPr lang="en-US" sz="2400" b="1" dirty="0"/>
            </a:p>
          </p:txBody>
        </p:sp>
        <p:sp>
          <p:nvSpPr>
            <p:cNvPr id="11" name="TextBox 10"/>
            <p:cNvSpPr txBox="1"/>
            <p:nvPr/>
          </p:nvSpPr>
          <p:spPr>
            <a:xfrm>
              <a:off x="2590800" y="2221928"/>
              <a:ext cx="886781" cy="461665"/>
            </a:xfrm>
            <a:prstGeom prst="rect">
              <a:avLst/>
            </a:prstGeom>
            <a:noFill/>
          </p:spPr>
          <p:txBody>
            <a:bodyPr wrap="none" rtlCol="0">
              <a:spAutoFit/>
            </a:bodyPr>
            <a:lstStyle/>
            <a:p>
              <a:r>
                <a:rPr lang="en-US" sz="2400" b="1" dirty="0" smtClean="0"/>
                <a:t>80 %</a:t>
              </a:r>
              <a:endParaRPr lang="en-US" sz="2400" b="1" dirty="0"/>
            </a:p>
          </p:txBody>
        </p:sp>
        <p:sp>
          <p:nvSpPr>
            <p:cNvPr id="12" name="TextBox 11"/>
            <p:cNvSpPr txBox="1"/>
            <p:nvPr/>
          </p:nvSpPr>
          <p:spPr>
            <a:xfrm>
              <a:off x="2590800" y="3498729"/>
              <a:ext cx="886781" cy="461665"/>
            </a:xfrm>
            <a:prstGeom prst="rect">
              <a:avLst/>
            </a:prstGeom>
            <a:noFill/>
          </p:spPr>
          <p:txBody>
            <a:bodyPr wrap="none" rtlCol="0">
              <a:spAutoFit/>
            </a:bodyPr>
            <a:lstStyle/>
            <a:p>
              <a:r>
                <a:rPr lang="en-US" sz="2400" b="1" dirty="0" smtClean="0"/>
                <a:t>60 %</a:t>
              </a:r>
              <a:endParaRPr lang="en-US" sz="2400" b="1" dirty="0"/>
            </a:p>
          </p:txBody>
        </p:sp>
        <p:sp>
          <p:nvSpPr>
            <p:cNvPr id="13" name="TextBox 12"/>
            <p:cNvSpPr txBox="1"/>
            <p:nvPr/>
          </p:nvSpPr>
          <p:spPr>
            <a:xfrm>
              <a:off x="2590800" y="4705639"/>
              <a:ext cx="886781" cy="461665"/>
            </a:xfrm>
            <a:prstGeom prst="rect">
              <a:avLst/>
            </a:prstGeom>
            <a:noFill/>
          </p:spPr>
          <p:txBody>
            <a:bodyPr wrap="none" rtlCol="0">
              <a:spAutoFit/>
            </a:bodyPr>
            <a:lstStyle/>
            <a:p>
              <a:r>
                <a:rPr lang="en-US" sz="2400" b="1" dirty="0" smtClean="0"/>
                <a:t>40 %</a:t>
              </a:r>
              <a:endParaRPr lang="en-US" sz="2400" b="1" dirty="0"/>
            </a:p>
          </p:txBody>
        </p:sp>
        <p:sp>
          <p:nvSpPr>
            <p:cNvPr id="14" name="TextBox 13"/>
            <p:cNvSpPr txBox="1"/>
            <p:nvPr/>
          </p:nvSpPr>
          <p:spPr>
            <a:xfrm>
              <a:off x="2762321" y="5922382"/>
              <a:ext cx="715260" cy="461665"/>
            </a:xfrm>
            <a:prstGeom prst="rect">
              <a:avLst/>
            </a:prstGeom>
            <a:noFill/>
          </p:spPr>
          <p:txBody>
            <a:bodyPr wrap="none" rtlCol="0">
              <a:spAutoFit/>
            </a:bodyPr>
            <a:lstStyle/>
            <a:p>
              <a:r>
                <a:rPr lang="en-US" sz="2400" b="1" dirty="0" smtClean="0"/>
                <a:t>0 %</a:t>
              </a:r>
              <a:endParaRPr lang="en-US" sz="2400" b="1" dirty="0"/>
            </a:p>
          </p:txBody>
        </p:sp>
        <p:sp>
          <p:nvSpPr>
            <p:cNvPr id="15" name="TextBox 14"/>
            <p:cNvSpPr txBox="1"/>
            <p:nvPr/>
          </p:nvSpPr>
          <p:spPr>
            <a:xfrm>
              <a:off x="1371600" y="5636794"/>
              <a:ext cx="1227958" cy="584775"/>
            </a:xfrm>
            <a:prstGeom prst="rect">
              <a:avLst/>
            </a:prstGeom>
            <a:noFill/>
          </p:spPr>
          <p:txBody>
            <a:bodyPr wrap="square" rtlCol="0">
              <a:spAutoFit/>
            </a:bodyPr>
            <a:lstStyle/>
            <a:p>
              <a:pPr algn="ctr"/>
              <a:r>
                <a:rPr lang="en-US" sz="1600" b="1" i="1" dirty="0" smtClean="0">
                  <a:solidFill>
                    <a:srgbClr val="FF0000"/>
                  </a:solidFill>
                </a:rPr>
                <a:t>Allele drop-out</a:t>
              </a:r>
              <a:endParaRPr lang="en-US" sz="1600" b="1" i="1" dirty="0">
                <a:solidFill>
                  <a:srgbClr val="FF0000"/>
                </a:solidFill>
              </a:endParaRPr>
            </a:p>
          </p:txBody>
        </p:sp>
        <p:sp>
          <p:nvSpPr>
            <p:cNvPr id="16" name="TextBox 15"/>
            <p:cNvSpPr txBox="1"/>
            <p:nvPr/>
          </p:nvSpPr>
          <p:spPr>
            <a:xfrm>
              <a:off x="152400" y="838200"/>
              <a:ext cx="633507" cy="369332"/>
            </a:xfrm>
            <a:prstGeom prst="rect">
              <a:avLst/>
            </a:prstGeom>
            <a:noFill/>
          </p:spPr>
          <p:txBody>
            <a:bodyPr wrap="none" rtlCol="0">
              <a:spAutoFit/>
            </a:bodyPr>
            <a:lstStyle/>
            <a:p>
              <a:r>
                <a:rPr lang="en-US" i="1" dirty="0" smtClean="0"/>
                <a:t>1 ng</a:t>
              </a:r>
              <a:endParaRPr lang="en-US" i="1" dirty="0"/>
            </a:p>
          </p:txBody>
        </p:sp>
        <p:sp>
          <p:nvSpPr>
            <p:cNvPr id="17" name="TextBox 16"/>
            <p:cNvSpPr txBox="1"/>
            <p:nvPr/>
          </p:nvSpPr>
          <p:spPr>
            <a:xfrm>
              <a:off x="152400" y="2145268"/>
              <a:ext cx="825867" cy="369332"/>
            </a:xfrm>
            <a:prstGeom prst="rect">
              <a:avLst/>
            </a:prstGeom>
            <a:noFill/>
          </p:spPr>
          <p:txBody>
            <a:bodyPr wrap="none" rtlCol="0">
              <a:spAutoFit/>
            </a:bodyPr>
            <a:lstStyle/>
            <a:p>
              <a:r>
                <a:rPr lang="en-US" i="1" dirty="0" smtClean="0"/>
                <a:t>0.5 ng</a:t>
              </a:r>
              <a:endParaRPr lang="en-US" i="1" dirty="0"/>
            </a:p>
          </p:txBody>
        </p:sp>
        <p:sp>
          <p:nvSpPr>
            <p:cNvPr id="18" name="TextBox 17"/>
            <p:cNvSpPr txBox="1"/>
            <p:nvPr/>
          </p:nvSpPr>
          <p:spPr>
            <a:xfrm>
              <a:off x="128493" y="3440668"/>
              <a:ext cx="825867" cy="369332"/>
            </a:xfrm>
            <a:prstGeom prst="rect">
              <a:avLst/>
            </a:prstGeom>
            <a:noFill/>
          </p:spPr>
          <p:txBody>
            <a:bodyPr wrap="none" rtlCol="0">
              <a:spAutoFit/>
            </a:bodyPr>
            <a:lstStyle/>
            <a:p>
              <a:r>
                <a:rPr lang="en-US" i="1" dirty="0" smtClean="0"/>
                <a:t>0.2 ng</a:t>
              </a:r>
              <a:endParaRPr lang="en-US" i="1" dirty="0"/>
            </a:p>
          </p:txBody>
        </p:sp>
        <p:sp>
          <p:nvSpPr>
            <p:cNvPr id="19" name="TextBox 18"/>
            <p:cNvSpPr txBox="1"/>
            <p:nvPr/>
          </p:nvSpPr>
          <p:spPr>
            <a:xfrm>
              <a:off x="128493" y="4659868"/>
              <a:ext cx="825867" cy="369332"/>
            </a:xfrm>
            <a:prstGeom prst="rect">
              <a:avLst/>
            </a:prstGeom>
            <a:noFill/>
          </p:spPr>
          <p:txBody>
            <a:bodyPr wrap="none" rtlCol="0">
              <a:spAutoFit/>
            </a:bodyPr>
            <a:lstStyle/>
            <a:p>
              <a:r>
                <a:rPr lang="en-US" i="1" dirty="0" smtClean="0"/>
                <a:t>0.1 ng</a:t>
              </a:r>
              <a:endParaRPr lang="en-US" i="1" dirty="0"/>
            </a:p>
          </p:txBody>
        </p:sp>
        <p:sp>
          <p:nvSpPr>
            <p:cNvPr id="20" name="TextBox 19"/>
            <p:cNvSpPr txBox="1"/>
            <p:nvPr/>
          </p:nvSpPr>
          <p:spPr>
            <a:xfrm>
              <a:off x="128493" y="5879068"/>
              <a:ext cx="954107" cy="369332"/>
            </a:xfrm>
            <a:prstGeom prst="rect">
              <a:avLst/>
            </a:prstGeom>
            <a:noFill/>
          </p:spPr>
          <p:txBody>
            <a:bodyPr wrap="none" rtlCol="0">
              <a:spAutoFit/>
            </a:bodyPr>
            <a:lstStyle/>
            <a:p>
              <a:r>
                <a:rPr lang="en-US" i="1" dirty="0" smtClean="0"/>
                <a:t>0.05 ng</a:t>
              </a:r>
              <a:endParaRPr lang="en-US" i="1" dirty="0"/>
            </a:p>
          </p:txBody>
        </p:sp>
      </p:grpSp>
    </p:spTree>
    <p:extLst>
      <p:ext uri="{BB962C8B-B14F-4D97-AF65-F5344CB8AC3E}">
        <p14:creationId xmlns:p14="http://schemas.microsoft.com/office/powerpoint/2010/main" val="1005628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914400"/>
            <a:ext cx="5029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p:cNvGrpSpPr>
          <p:nvPr/>
        </p:nvGrpSpPr>
        <p:grpSpPr bwMode="auto">
          <a:xfrm>
            <a:off x="338066" y="515034"/>
            <a:ext cx="8424934" cy="6342966"/>
            <a:chOff x="838200" y="609600"/>
            <a:chExt cx="7543800" cy="6003925"/>
          </a:xfrm>
        </p:grpSpPr>
        <p:pic>
          <p:nvPicPr>
            <p:cNvPr id="355334" name="Picture 2" descr="Gill drop probability.jpg"/>
            <p:cNvPicPr>
              <a:picLocks noChangeAspect="1"/>
            </p:cNvPicPr>
            <p:nvPr/>
          </p:nvPicPr>
          <p:blipFill>
            <a:blip r:embed="rId4" cstate="print"/>
            <a:srcRect/>
            <a:stretch>
              <a:fillRect/>
            </a:stretch>
          </p:blipFill>
          <p:spPr bwMode="auto">
            <a:xfrm>
              <a:off x="838200" y="609600"/>
              <a:ext cx="7543800" cy="6003925"/>
            </a:xfrm>
            <a:prstGeom prst="rect">
              <a:avLst/>
            </a:prstGeom>
            <a:noFill/>
            <a:ln w="9525">
              <a:noFill/>
              <a:miter lim="800000"/>
              <a:headEnd/>
              <a:tailEnd/>
            </a:ln>
          </p:spPr>
        </p:pic>
        <p:sp>
          <p:nvSpPr>
            <p:cNvPr id="8" name="Rectangle 7"/>
            <p:cNvSpPr/>
            <p:nvPr/>
          </p:nvSpPr>
          <p:spPr>
            <a:xfrm>
              <a:off x="1066800" y="6096000"/>
              <a:ext cx="7010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55330" name="Rectangle 6"/>
          <p:cNvSpPr>
            <a:spLocks noChangeArrowheads="1"/>
          </p:cNvSpPr>
          <p:nvPr/>
        </p:nvSpPr>
        <p:spPr bwMode="auto">
          <a:xfrm>
            <a:off x="1371600" y="0"/>
            <a:ext cx="6877334" cy="830997"/>
          </a:xfrm>
          <a:prstGeom prst="rect">
            <a:avLst/>
          </a:prstGeom>
          <a:solidFill>
            <a:schemeClr val="bg1"/>
          </a:solidFill>
          <a:ln w="9525">
            <a:noFill/>
            <a:miter lim="800000"/>
            <a:headEnd/>
            <a:tailEnd/>
          </a:ln>
        </p:spPr>
        <p:txBody>
          <a:bodyPr wrap="square">
            <a:spAutoFit/>
          </a:bodyPr>
          <a:lstStyle/>
          <a:p>
            <a:pPr algn="ctr"/>
            <a:r>
              <a:rPr lang="en-US" sz="2400" b="1" dirty="0">
                <a:solidFill>
                  <a:schemeClr val="bg1"/>
                </a:solidFill>
                <a:latin typeface="Arial" pitchFamily="34" charset="0"/>
                <a:cs typeface="Arial" pitchFamily="34" charset="0"/>
              </a:rPr>
              <a:t>Drop Out Probability as a Function of </a:t>
            </a:r>
            <a:r>
              <a:rPr lang="en-US" sz="2400" b="1" dirty="0" smtClean="0">
                <a:solidFill>
                  <a:schemeClr val="bg1"/>
                </a:solidFill>
                <a:latin typeface="Arial" pitchFamily="34" charset="0"/>
                <a:cs typeface="Arial" pitchFamily="34" charset="0"/>
              </a:rPr>
              <a:t>Surviving Sister </a:t>
            </a:r>
            <a:r>
              <a:rPr lang="en-US" sz="2400" b="1" dirty="0">
                <a:solidFill>
                  <a:schemeClr val="bg1"/>
                </a:solidFill>
                <a:latin typeface="Arial" pitchFamily="34" charset="0"/>
                <a:cs typeface="Arial" pitchFamily="34" charset="0"/>
              </a:rPr>
              <a:t>Allele </a:t>
            </a:r>
            <a:r>
              <a:rPr lang="en-US" sz="2400" b="1" dirty="0" smtClean="0">
                <a:solidFill>
                  <a:schemeClr val="bg1"/>
                </a:solidFill>
                <a:latin typeface="Arial" pitchFamily="34" charset="0"/>
                <a:cs typeface="Arial" pitchFamily="34" charset="0"/>
              </a:rPr>
              <a:t>Peak Height</a:t>
            </a:r>
            <a:endParaRPr lang="en-US" sz="2400" b="1" dirty="0">
              <a:solidFill>
                <a:schemeClr val="bg1"/>
              </a:solidFill>
              <a:latin typeface="Arial" pitchFamily="34" charset="0"/>
              <a:cs typeface="Arial" pitchFamily="34" charset="0"/>
            </a:endParaRPr>
          </a:p>
        </p:txBody>
      </p:sp>
      <p:sp>
        <p:nvSpPr>
          <p:cNvPr id="355331" name="Title 7"/>
          <p:cNvSpPr>
            <a:spLocks noGrp="1"/>
          </p:cNvSpPr>
          <p:nvPr>
            <p:ph type="title"/>
          </p:nvPr>
        </p:nvSpPr>
        <p:spPr>
          <a:xfrm>
            <a:off x="533400" y="-152400"/>
            <a:ext cx="8472858" cy="1066800"/>
          </a:xfrm>
          <a:solidFill>
            <a:schemeClr val="bg1"/>
          </a:solidFill>
        </p:spPr>
        <p:txBody>
          <a:bodyPr>
            <a:normAutofit/>
          </a:bodyPr>
          <a:lstStyle/>
          <a:p>
            <a:pPr eaLnBrk="1" hangingPunct="1"/>
            <a:r>
              <a:rPr lang="en-US" sz="2800" dirty="0" smtClean="0">
                <a:solidFill>
                  <a:srgbClr val="0000FF"/>
                </a:solidFill>
              </a:rPr>
              <a:t>Setting a Stochastic Threshold is Essentially Establishing a Risk Assessment</a:t>
            </a:r>
          </a:p>
        </p:txBody>
      </p:sp>
      <p:sp>
        <p:nvSpPr>
          <p:cNvPr id="7" name="TextBox 5"/>
          <p:cNvSpPr txBox="1">
            <a:spLocks noChangeArrowheads="1"/>
          </p:cNvSpPr>
          <p:nvPr/>
        </p:nvSpPr>
        <p:spPr bwMode="auto">
          <a:xfrm>
            <a:off x="175542" y="6258580"/>
            <a:ext cx="8816058" cy="523220"/>
          </a:xfrm>
          <a:prstGeom prst="rect">
            <a:avLst/>
          </a:prstGeom>
          <a:noFill/>
          <a:ln w="9525">
            <a:noFill/>
            <a:miter lim="800000"/>
            <a:headEnd/>
            <a:tailEnd/>
          </a:ln>
        </p:spPr>
        <p:txBody>
          <a:bodyPr wrap="square">
            <a:spAutoFit/>
          </a:bodyPr>
          <a:lstStyle/>
          <a:p>
            <a:pPr>
              <a:defRPr/>
            </a:pPr>
            <a:r>
              <a:rPr lang="en-US" sz="1400" dirty="0">
                <a:solidFill>
                  <a:schemeClr val="bg1">
                    <a:lumMod val="50000"/>
                  </a:schemeClr>
                </a:solidFill>
                <a:latin typeface="Arial" pitchFamily="34" charset="0"/>
                <a:cs typeface="Arial" pitchFamily="34" charset="0"/>
              </a:rPr>
              <a:t>Gill, P., et al. (</a:t>
            </a:r>
            <a:r>
              <a:rPr lang="en-US" sz="1400" dirty="0" smtClean="0">
                <a:solidFill>
                  <a:schemeClr val="bg1">
                    <a:lumMod val="50000"/>
                  </a:schemeClr>
                </a:solidFill>
                <a:latin typeface="Arial" pitchFamily="34" charset="0"/>
                <a:cs typeface="Arial" pitchFamily="34" charset="0"/>
              </a:rPr>
              <a:t>2009). </a:t>
            </a:r>
            <a:r>
              <a:rPr lang="en-US" sz="1400" dirty="0">
                <a:solidFill>
                  <a:schemeClr val="bg1">
                    <a:lumMod val="50000"/>
                  </a:schemeClr>
                </a:solidFill>
                <a:latin typeface="Arial" pitchFamily="34" charset="0"/>
                <a:cs typeface="Arial" pitchFamily="34" charset="0"/>
              </a:rPr>
              <a:t>The </a:t>
            </a:r>
            <a:r>
              <a:rPr lang="en-US" sz="1400" i="1" dirty="0">
                <a:solidFill>
                  <a:schemeClr val="bg1">
                    <a:lumMod val="50000"/>
                  </a:schemeClr>
                </a:solidFill>
                <a:latin typeface="Arial" pitchFamily="34" charset="0"/>
                <a:cs typeface="Arial" pitchFamily="34" charset="0"/>
              </a:rPr>
              <a:t>low-template</a:t>
            </a:r>
            <a:r>
              <a:rPr lang="en-US" sz="1400" dirty="0">
                <a:solidFill>
                  <a:schemeClr val="bg1">
                    <a:lumMod val="50000"/>
                  </a:schemeClr>
                </a:solidFill>
                <a:latin typeface="Arial" pitchFamily="34" charset="0"/>
                <a:cs typeface="Arial" pitchFamily="34" charset="0"/>
              </a:rPr>
              <a:t> (stochastic) threshold-Its determination relative to risk analysis for national DNA databases. </a:t>
            </a:r>
            <a:r>
              <a:rPr lang="en-US" sz="1400" i="1" dirty="0">
                <a:solidFill>
                  <a:schemeClr val="bg1">
                    <a:lumMod val="50000"/>
                  </a:schemeClr>
                </a:solidFill>
                <a:latin typeface="Arial" pitchFamily="34" charset="0"/>
                <a:cs typeface="Arial" pitchFamily="34" charset="0"/>
              </a:rPr>
              <a:t>FSI Genetics</a:t>
            </a:r>
            <a:r>
              <a:rPr lang="en-US" sz="1400" dirty="0" smtClean="0">
                <a:solidFill>
                  <a:schemeClr val="bg1">
                    <a:lumMod val="50000"/>
                  </a:schemeClr>
                </a:solidFill>
                <a:latin typeface="Arial" pitchFamily="34" charset="0"/>
                <a:cs typeface="Arial" pitchFamily="34" charset="0"/>
              </a:rPr>
              <a:t>, 3, </a:t>
            </a:r>
            <a:r>
              <a:rPr lang="en-US" sz="1400" dirty="0">
                <a:solidFill>
                  <a:schemeClr val="bg1">
                    <a:lumMod val="50000"/>
                  </a:schemeClr>
                </a:solidFill>
                <a:latin typeface="Arial" pitchFamily="34" charset="0"/>
                <a:cs typeface="Arial" pitchFamily="34" charset="0"/>
              </a:rPr>
              <a:t>104-111.</a:t>
            </a:r>
          </a:p>
        </p:txBody>
      </p:sp>
      <p:grpSp>
        <p:nvGrpSpPr>
          <p:cNvPr id="9" name="Group 10"/>
          <p:cNvGrpSpPr/>
          <p:nvPr/>
        </p:nvGrpSpPr>
        <p:grpSpPr>
          <a:xfrm>
            <a:off x="1266082" y="4876008"/>
            <a:ext cx="1795828" cy="686592"/>
            <a:chOff x="2087139" y="5024762"/>
            <a:chExt cx="1233110" cy="523782"/>
          </a:xfrm>
        </p:grpSpPr>
        <p:cxnSp>
          <p:nvCxnSpPr>
            <p:cNvPr id="5" name="Straight Arrow Connector 4"/>
            <p:cNvCxnSpPr/>
            <p:nvPr/>
          </p:nvCxnSpPr>
          <p:spPr>
            <a:xfrm flipV="1">
              <a:off x="3320249" y="5024762"/>
              <a:ext cx="0" cy="523782"/>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087139" y="5042518"/>
              <a:ext cx="1233110" cy="0"/>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12"/>
          <p:cNvGrpSpPr/>
          <p:nvPr/>
        </p:nvGrpSpPr>
        <p:grpSpPr>
          <a:xfrm>
            <a:off x="1266083" y="3429000"/>
            <a:ext cx="867518" cy="2133600"/>
            <a:chOff x="2087139" y="4074850"/>
            <a:chExt cx="616555" cy="1473694"/>
          </a:xfrm>
        </p:grpSpPr>
        <p:cxnSp>
          <p:nvCxnSpPr>
            <p:cNvPr id="14" name="Straight Arrow Connector 13"/>
            <p:cNvCxnSpPr/>
            <p:nvPr/>
          </p:nvCxnSpPr>
          <p:spPr>
            <a:xfrm flipV="1">
              <a:off x="2703694" y="4074850"/>
              <a:ext cx="0" cy="1473694"/>
            </a:xfrm>
            <a:prstGeom prst="straightConnector1">
              <a:avLst/>
            </a:prstGeom>
            <a:ln w="57150">
              <a:solidFill>
                <a:srgbClr val="008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087139" y="4126001"/>
              <a:ext cx="616555" cy="1481"/>
            </a:xfrm>
            <a:prstGeom prst="straightConnector1">
              <a:avLst/>
            </a:prstGeom>
            <a:ln w="57150">
              <a:solidFill>
                <a:srgbClr val="008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425043" y="4038600"/>
            <a:ext cx="3280557" cy="954107"/>
          </a:xfrm>
          <a:prstGeom prst="rect">
            <a:avLst/>
          </a:prstGeom>
          <a:solidFill>
            <a:srgbClr val="FFFF66"/>
          </a:solidFill>
        </p:spPr>
        <p:txBody>
          <a:bodyPr wrap="square" rtlCol="0">
            <a:spAutoFit/>
          </a:bodyPr>
          <a:lstStyle/>
          <a:p>
            <a:r>
              <a:rPr lang="en-US" sz="1400" dirty="0" smtClean="0"/>
              <a:t>With a single peak at </a:t>
            </a:r>
            <a:r>
              <a:rPr lang="en-US" sz="1400" b="1" dirty="0" smtClean="0"/>
              <a:t>100 RFU</a:t>
            </a:r>
            <a:r>
              <a:rPr lang="en-US" sz="1400" dirty="0" smtClean="0"/>
              <a:t>, there is approximately a </a:t>
            </a:r>
            <a:r>
              <a:rPr lang="en-US" sz="1400" b="1" dirty="0" smtClean="0"/>
              <a:t>7% chance </a:t>
            </a:r>
            <a:r>
              <a:rPr lang="en-US" sz="1400" dirty="0" smtClean="0"/>
              <a:t>of a sister heterozygous allele having dropped out (being below the analytical threshold)</a:t>
            </a:r>
            <a:endParaRPr lang="en-US" sz="1400" dirty="0"/>
          </a:p>
        </p:txBody>
      </p:sp>
      <p:sp>
        <p:nvSpPr>
          <p:cNvPr id="21" name="TextBox 20"/>
          <p:cNvSpPr txBox="1"/>
          <p:nvPr/>
        </p:nvSpPr>
        <p:spPr>
          <a:xfrm>
            <a:off x="2209800" y="2398693"/>
            <a:ext cx="3391543" cy="954107"/>
          </a:xfrm>
          <a:prstGeom prst="rect">
            <a:avLst/>
          </a:prstGeom>
          <a:noFill/>
          <a:ln w="38100">
            <a:solidFill>
              <a:srgbClr val="008000"/>
            </a:solidFill>
            <a:prstDash val="sysDot"/>
          </a:ln>
        </p:spPr>
        <p:txBody>
          <a:bodyPr wrap="square" rtlCol="0">
            <a:spAutoFit/>
          </a:bodyPr>
          <a:lstStyle/>
          <a:p>
            <a:r>
              <a:rPr lang="en-US" sz="1400" dirty="0" smtClean="0"/>
              <a:t>With a single peak at </a:t>
            </a:r>
            <a:r>
              <a:rPr lang="en-US" sz="1400" b="1" dirty="0" smtClean="0"/>
              <a:t>75 RFU</a:t>
            </a:r>
            <a:r>
              <a:rPr lang="en-US" sz="1400" dirty="0" smtClean="0"/>
              <a:t>, there is approximately a </a:t>
            </a:r>
            <a:r>
              <a:rPr lang="en-US" sz="1400" b="1" dirty="0" smtClean="0"/>
              <a:t>22% chance</a:t>
            </a:r>
            <a:r>
              <a:rPr lang="en-US" sz="1400" dirty="0" smtClean="0"/>
              <a:t> of a sister heterozygous allele having dropped out (being below the analytical threshold)</a:t>
            </a:r>
            <a:endParaRPr lang="en-US" sz="1400" dirty="0"/>
          </a:p>
        </p:txBody>
      </p:sp>
      <p:sp>
        <p:nvSpPr>
          <p:cNvPr id="17" name="TextBox 16"/>
          <p:cNvSpPr txBox="1"/>
          <p:nvPr/>
        </p:nvSpPr>
        <p:spPr>
          <a:xfrm>
            <a:off x="4285201" y="1103293"/>
            <a:ext cx="3868199" cy="954107"/>
          </a:xfrm>
          <a:prstGeom prst="rect">
            <a:avLst/>
          </a:prstGeom>
          <a:noFill/>
        </p:spPr>
        <p:txBody>
          <a:bodyPr wrap="square" rtlCol="0">
            <a:spAutoFit/>
          </a:bodyPr>
          <a:lstStyle/>
          <a:p>
            <a:r>
              <a:rPr lang="en-US" sz="1400" b="1" dirty="0" smtClean="0">
                <a:solidFill>
                  <a:srgbClr val="FF0000"/>
                </a:solidFill>
              </a:rPr>
              <a:t>The position and shape of this curve may change based on anything that can impact peak detection (e.g., CE injection time, PCR cycle number, post-PCR cleanup).</a:t>
            </a:r>
            <a:endParaRPr lang="en-US" sz="1400" b="1" dirty="0">
              <a:solidFill>
                <a:srgbClr val="FF0000"/>
              </a:solidFill>
            </a:endParaRPr>
          </a:p>
        </p:txBody>
      </p:sp>
      <p:sp>
        <p:nvSpPr>
          <p:cNvPr id="3" name="Rectangle 2"/>
          <p:cNvSpPr/>
          <p:nvPr/>
        </p:nvSpPr>
        <p:spPr>
          <a:xfrm>
            <a:off x="5638800" y="2184899"/>
            <a:ext cx="2707599" cy="1615827"/>
          </a:xfrm>
          <a:prstGeom prst="rect">
            <a:avLst/>
          </a:prstGeom>
        </p:spPr>
        <p:txBody>
          <a:bodyPr wrap="square">
            <a:spAutoFit/>
          </a:bodyPr>
          <a:lstStyle/>
          <a:p>
            <a:r>
              <a:rPr lang="en-US" sz="1200" dirty="0" smtClean="0"/>
              <a:t>“</a:t>
            </a:r>
            <a:r>
              <a:rPr lang="en-US" sz="1200" dirty="0"/>
              <a:t>Currently, most laboratories use an arbitrary stochastic threshold. </a:t>
            </a:r>
            <a:r>
              <a:rPr lang="en-US" sz="1200" b="1" dirty="0"/>
              <a:t>When a protocol is changed, especially if it is made more sensitive to low-level DNA, then the stochastic threshold must also change</a:t>
            </a:r>
            <a:r>
              <a:rPr lang="en-US" sz="1200" dirty="0" smtClean="0"/>
              <a:t>.”</a:t>
            </a:r>
          </a:p>
          <a:p>
            <a:r>
              <a:rPr lang="en-US" sz="900" dirty="0" err="1">
                <a:solidFill>
                  <a:schemeClr val="bg1">
                    <a:lumMod val="50000"/>
                  </a:schemeClr>
                </a:solidFill>
              </a:rPr>
              <a:t>Puch</a:t>
            </a:r>
            <a:r>
              <a:rPr lang="en-US" sz="900" dirty="0">
                <a:solidFill>
                  <a:schemeClr val="bg1">
                    <a:lumMod val="50000"/>
                  </a:schemeClr>
                </a:solidFill>
              </a:rPr>
              <a:t>-Solis R, et al. (2011). Practical determination of the low template DNA threshold. </a:t>
            </a:r>
            <a:r>
              <a:rPr lang="en-US" sz="900" i="1" dirty="0">
                <a:solidFill>
                  <a:schemeClr val="bg1">
                    <a:lumMod val="50000"/>
                  </a:schemeClr>
                </a:solidFill>
              </a:rPr>
              <a:t>Forensic Sci. Int. Genet.</a:t>
            </a:r>
            <a:r>
              <a:rPr lang="en-US" sz="900" dirty="0">
                <a:solidFill>
                  <a:schemeClr val="bg1">
                    <a:lumMod val="50000"/>
                  </a:schemeClr>
                </a:solidFill>
              </a:rPr>
              <a:t> 5(5): 422-427</a:t>
            </a:r>
            <a:r>
              <a:rPr lang="en-US" sz="900" dirty="0" smtClean="0">
                <a:solidFill>
                  <a:schemeClr val="bg1">
                    <a:lumMod val="50000"/>
                  </a:schemeClr>
                </a:solidFill>
              </a:rPr>
              <a:t>.</a:t>
            </a:r>
            <a:endParaRPr lang="en-US" sz="900" dirty="0">
              <a:solidFill>
                <a:schemeClr val="bg1">
                  <a:lumMod val="50000"/>
                </a:schemeClr>
              </a:solidFill>
            </a:endParaRPr>
          </a:p>
        </p:txBody>
      </p:sp>
    </p:spTree>
    <p:custDataLst>
      <p:tags r:id="rId1"/>
    </p:custDataLst>
    <p:extLst>
      <p:ext uri="{BB962C8B-B14F-4D97-AF65-F5344CB8AC3E}">
        <p14:creationId xmlns:p14="http://schemas.microsoft.com/office/powerpoint/2010/main" val="27143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style.rotation</p:attrName>
                                        </p:attrNameLst>
                                      </p:cBhvr>
                                      <p:tavLst>
                                        <p:tav tm="0">
                                          <p:val>
                                            <p:fltVal val="90"/>
                                          </p:val>
                                        </p:tav>
                                        <p:tav tm="100000">
                                          <p:val>
                                            <p:fltVal val="0"/>
                                          </p:val>
                                        </p:tav>
                                      </p:tavLst>
                                    </p:anim>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17"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r>
              <a:rPr lang="en-US" sz="3200" dirty="0" smtClean="0"/>
              <a:t>Stochastic and Analytical Thresholds </a:t>
            </a:r>
            <a:br>
              <a:rPr lang="en-US" sz="3200" dirty="0" smtClean="0"/>
            </a:br>
            <a:r>
              <a:rPr lang="en-US" sz="2800" b="1" dirty="0" smtClean="0"/>
              <a:t>Impact Lowest Expected Peak Height Ratio</a:t>
            </a:r>
            <a:endParaRPr lang="en-US" sz="2800" b="1" dirty="0"/>
          </a:p>
        </p:txBody>
      </p:sp>
      <p:grpSp>
        <p:nvGrpSpPr>
          <p:cNvPr id="18" name="Group 17"/>
          <p:cNvGrpSpPr/>
          <p:nvPr/>
        </p:nvGrpSpPr>
        <p:grpSpPr>
          <a:xfrm>
            <a:off x="1905000" y="1119448"/>
            <a:ext cx="5486400" cy="4671752"/>
            <a:chOff x="1905000" y="1119448"/>
            <a:chExt cx="5486400" cy="4671752"/>
          </a:xfrm>
        </p:grpSpPr>
        <p:sp>
          <p:nvSpPr>
            <p:cNvPr id="3" name="Freeform 2"/>
            <p:cNvSpPr>
              <a:spLocks/>
            </p:cNvSpPr>
            <p:nvPr/>
          </p:nvSpPr>
          <p:spPr bwMode="auto">
            <a:xfrm>
              <a:off x="2590800" y="5154613"/>
              <a:ext cx="78422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tx1"/>
              </a:solidFill>
              <a:round/>
              <a:headEnd/>
              <a:tailEnd/>
            </a:ln>
          </p:spPr>
          <p:txBody>
            <a:bodyPr/>
            <a:lstStyle/>
            <a:p>
              <a:endParaRPr lang="en-US"/>
            </a:p>
          </p:txBody>
        </p:sp>
        <p:sp>
          <p:nvSpPr>
            <p:cNvPr id="4" name="Freeform 3"/>
            <p:cNvSpPr>
              <a:spLocks/>
            </p:cNvSpPr>
            <p:nvPr/>
          </p:nvSpPr>
          <p:spPr bwMode="auto">
            <a:xfrm>
              <a:off x="3886200" y="51816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tx1"/>
              </a:solidFill>
              <a:round/>
              <a:headEnd/>
              <a:tailEnd/>
            </a:ln>
          </p:spPr>
          <p:txBody>
            <a:bodyPr/>
            <a:lstStyle/>
            <a:p>
              <a:endParaRPr lang="en-US"/>
            </a:p>
          </p:txBody>
        </p:sp>
        <p:sp>
          <p:nvSpPr>
            <p:cNvPr id="5" name="Freeform 4"/>
            <p:cNvSpPr>
              <a:spLocks/>
            </p:cNvSpPr>
            <p:nvPr/>
          </p:nvSpPr>
          <p:spPr bwMode="auto">
            <a:xfrm>
              <a:off x="3375025" y="4417381"/>
              <a:ext cx="282575" cy="1297619"/>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tx1"/>
              </a:solidFill>
              <a:round/>
              <a:headEnd/>
              <a:tailEnd/>
            </a:ln>
          </p:spPr>
          <p:txBody>
            <a:bodyPr/>
            <a:lstStyle/>
            <a:p>
              <a:endParaRPr lang="en-US"/>
            </a:p>
          </p:txBody>
        </p:sp>
        <p:sp>
          <p:nvSpPr>
            <p:cNvPr id="6" name="Freeform 5"/>
            <p:cNvSpPr>
              <a:spLocks/>
            </p:cNvSpPr>
            <p:nvPr/>
          </p:nvSpPr>
          <p:spPr bwMode="auto">
            <a:xfrm>
              <a:off x="4419600" y="4186560"/>
              <a:ext cx="228600" cy="1604639"/>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tx1"/>
              </a:solidFill>
              <a:round/>
              <a:headEnd/>
              <a:tailEnd/>
            </a:ln>
          </p:spPr>
          <p:txBody>
            <a:bodyPr/>
            <a:lstStyle/>
            <a:p>
              <a:endParaRPr lang="en-US"/>
            </a:p>
          </p:txBody>
        </p:sp>
        <p:sp>
          <p:nvSpPr>
            <p:cNvPr id="7" name="Freeform 6"/>
            <p:cNvSpPr>
              <a:spLocks/>
            </p:cNvSpPr>
            <p:nvPr/>
          </p:nvSpPr>
          <p:spPr bwMode="auto">
            <a:xfrm>
              <a:off x="4648200" y="5105400"/>
              <a:ext cx="784225" cy="6096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tx1"/>
              </a:solidFill>
              <a:round/>
              <a:headEnd/>
              <a:tailEnd/>
            </a:ln>
          </p:spPr>
          <p:txBody>
            <a:bodyPr/>
            <a:lstStyle/>
            <a:p>
              <a:endParaRPr lang="en-US"/>
            </a:p>
          </p:txBody>
        </p:sp>
        <p:sp>
          <p:nvSpPr>
            <p:cNvPr id="8" name="Freeform 7"/>
            <p:cNvSpPr>
              <a:spLocks/>
            </p:cNvSpPr>
            <p:nvPr/>
          </p:nvSpPr>
          <p:spPr bwMode="auto">
            <a:xfrm>
              <a:off x="5562600" y="5154613"/>
              <a:ext cx="78422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tx1"/>
              </a:solidFill>
              <a:round/>
              <a:headEnd/>
              <a:tailEnd/>
            </a:ln>
          </p:spPr>
          <p:txBody>
            <a:bodyPr/>
            <a:lstStyle/>
            <a:p>
              <a:endParaRPr lang="en-US">
                <a:solidFill>
                  <a:schemeClr val="bg1">
                    <a:lumMod val="85000"/>
                  </a:schemeClr>
                </a:solidFill>
              </a:endParaRPr>
            </a:p>
          </p:txBody>
        </p:sp>
        <p:sp>
          <p:nvSpPr>
            <p:cNvPr id="9" name="Freeform 8"/>
            <p:cNvSpPr>
              <a:spLocks/>
            </p:cNvSpPr>
            <p:nvPr/>
          </p:nvSpPr>
          <p:spPr bwMode="auto">
            <a:xfrm>
              <a:off x="6324600" y="1292441"/>
              <a:ext cx="304800" cy="4498759"/>
            </a:xfrm>
            <a:custGeom>
              <a:avLst/>
              <a:gdLst>
                <a:gd name="T0" fmla="*/ 0 w 288"/>
                <a:gd name="T1" fmla="*/ 2147483647 h 1824"/>
                <a:gd name="T2" fmla="*/ 0 w 288"/>
                <a:gd name="T3" fmla="*/ 2147483647 h 1824"/>
                <a:gd name="T4" fmla="*/ 2147483647 w 288"/>
                <a:gd name="T5" fmla="*/ 2147483647 h 1824"/>
                <a:gd name="T6" fmla="*/ 2147483647 w 288"/>
                <a:gd name="T7" fmla="*/ 2147483647 h 1824"/>
                <a:gd name="T8" fmla="*/ 2147483647 w 288"/>
                <a:gd name="T9" fmla="*/ 2147483647 h 1824"/>
                <a:gd name="T10" fmla="*/ 2147483647 w 288"/>
                <a:gd name="T11" fmla="*/ 0 h 1824"/>
                <a:gd name="T12" fmla="*/ 2147483647 w 288"/>
                <a:gd name="T13" fmla="*/ 2147483647 h 1824"/>
                <a:gd name="T14" fmla="*/ 2147483647 w 288"/>
                <a:gd name="T15" fmla="*/ 2147483647 h 1824"/>
                <a:gd name="T16" fmla="*/ 2147483647 w 288"/>
                <a:gd name="T17" fmla="*/ 2147483647 h 1824"/>
                <a:gd name="T18" fmla="*/ 2147483647 w 288"/>
                <a:gd name="T19" fmla="*/ 2147483647 h 1824"/>
                <a:gd name="T20" fmla="*/ 2147483647 w 288"/>
                <a:gd name="T21" fmla="*/ 2147483647 h 1824"/>
                <a:gd name="T22" fmla="*/ 2147483647 w 288"/>
                <a:gd name="T23" fmla="*/ 2147483647 h 1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824"/>
                <a:gd name="T38" fmla="*/ 288 w 288"/>
                <a:gd name="T39" fmla="*/ 1824 h 18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824">
                  <a:moveTo>
                    <a:pt x="0" y="1632"/>
                  </a:moveTo>
                  <a:lnTo>
                    <a:pt x="0" y="1392"/>
                  </a:lnTo>
                  <a:lnTo>
                    <a:pt x="48" y="1776"/>
                  </a:lnTo>
                  <a:lnTo>
                    <a:pt x="48" y="1344"/>
                  </a:lnTo>
                  <a:lnTo>
                    <a:pt x="96" y="1824"/>
                  </a:lnTo>
                  <a:lnTo>
                    <a:pt x="144" y="0"/>
                  </a:lnTo>
                  <a:lnTo>
                    <a:pt x="197" y="1773"/>
                  </a:lnTo>
                  <a:lnTo>
                    <a:pt x="207" y="1474"/>
                  </a:lnTo>
                  <a:lnTo>
                    <a:pt x="240" y="1584"/>
                  </a:lnTo>
                  <a:lnTo>
                    <a:pt x="251" y="1719"/>
                  </a:lnTo>
                  <a:lnTo>
                    <a:pt x="267" y="1398"/>
                  </a:lnTo>
                  <a:lnTo>
                    <a:pt x="288" y="1632"/>
                  </a:lnTo>
                </a:path>
              </a:pathLst>
            </a:custGeom>
            <a:noFill/>
            <a:ln w="38100" cmpd="sng">
              <a:solidFill>
                <a:schemeClr val="tx1"/>
              </a:solidFill>
              <a:round/>
              <a:headEnd/>
              <a:tailEnd/>
            </a:ln>
          </p:spPr>
          <p:txBody>
            <a:bodyPr/>
            <a:lstStyle/>
            <a:p>
              <a:endParaRPr lang="en-US"/>
            </a:p>
          </p:txBody>
        </p:sp>
        <p:sp>
          <p:nvSpPr>
            <p:cNvPr id="10" name="Freeform 9"/>
            <p:cNvSpPr>
              <a:spLocks/>
            </p:cNvSpPr>
            <p:nvPr/>
          </p:nvSpPr>
          <p:spPr bwMode="auto">
            <a:xfrm>
              <a:off x="6539146" y="52578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tx1"/>
              </a:solidFill>
              <a:round/>
              <a:headEnd/>
              <a:tailEnd/>
            </a:ln>
          </p:spPr>
          <p:txBody>
            <a:bodyPr/>
            <a:lstStyle/>
            <a:p>
              <a:endParaRPr lang="en-US"/>
            </a:p>
          </p:txBody>
        </p:sp>
        <p:grpSp>
          <p:nvGrpSpPr>
            <p:cNvPr id="11" name="Group 10"/>
            <p:cNvGrpSpPr>
              <a:grpSpLocks/>
            </p:cNvGrpSpPr>
            <p:nvPr/>
          </p:nvGrpSpPr>
          <p:grpSpPr bwMode="auto">
            <a:xfrm>
              <a:off x="1905000" y="4112373"/>
              <a:ext cx="5486400" cy="369887"/>
              <a:chOff x="192" y="2199"/>
              <a:chExt cx="3456" cy="233"/>
            </a:xfrm>
          </p:grpSpPr>
          <p:sp>
            <p:nvSpPr>
              <p:cNvPr id="12" name="Line 11"/>
              <p:cNvSpPr>
                <a:spLocks noChangeShapeType="1"/>
              </p:cNvSpPr>
              <p:nvPr/>
            </p:nvSpPr>
            <p:spPr bwMode="auto">
              <a:xfrm>
                <a:off x="288" y="2295"/>
                <a:ext cx="3360" cy="9"/>
              </a:xfrm>
              <a:prstGeom prst="line">
                <a:avLst/>
              </a:prstGeom>
              <a:noFill/>
              <a:ln w="28575">
                <a:solidFill>
                  <a:srgbClr val="0000FF"/>
                </a:solidFill>
                <a:prstDash val="dash"/>
                <a:round/>
                <a:headEnd/>
                <a:tailEnd/>
              </a:ln>
            </p:spPr>
            <p:txBody>
              <a:bodyPr/>
              <a:lstStyle/>
              <a:p>
                <a:endParaRPr lang="en-US"/>
              </a:p>
            </p:txBody>
          </p:sp>
          <p:sp>
            <p:nvSpPr>
              <p:cNvPr id="13" name="Text Box 12"/>
              <p:cNvSpPr txBox="1">
                <a:spLocks noChangeArrowheads="1"/>
              </p:cNvSpPr>
              <p:nvPr/>
            </p:nvSpPr>
            <p:spPr bwMode="auto">
              <a:xfrm>
                <a:off x="192" y="2199"/>
                <a:ext cx="299" cy="233"/>
              </a:xfrm>
              <a:prstGeom prst="rect">
                <a:avLst/>
              </a:prstGeom>
              <a:solidFill>
                <a:schemeClr val="bg1"/>
              </a:solidFill>
              <a:ln w="28575">
                <a:solidFill>
                  <a:srgbClr val="0000FF"/>
                </a:solidFill>
                <a:miter lim="800000"/>
                <a:headEnd/>
                <a:tailEnd/>
              </a:ln>
            </p:spPr>
            <p:txBody>
              <a:bodyPr wrap="none">
                <a:spAutoFit/>
              </a:bodyPr>
              <a:lstStyle/>
              <a:p>
                <a:r>
                  <a:rPr lang="en-US" b="1" dirty="0" smtClean="0">
                    <a:solidFill>
                      <a:srgbClr val="FF0000"/>
                    </a:solidFill>
                  </a:rPr>
                  <a:t>AT</a:t>
                </a:r>
                <a:endParaRPr lang="en-US" b="1" dirty="0">
                  <a:solidFill>
                    <a:srgbClr val="FF0000"/>
                  </a:solidFill>
                </a:endParaRPr>
              </a:p>
            </p:txBody>
          </p:sp>
        </p:grpSp>
        <p:grpSp>
          <p:nvGrpSpPr>
            <p:cNvPr id="14" name="Group 13"/>
            <p:cNvGrpSpPr>
              <a:grpSpLocks/>
            </p:cNvGrpSpPr>
            <p:nvPr/>
          </p:nvGrpSpPr>
          <p:grpSpPr bwMode="auto">
            <a:xfrm>
              <a:off x="1905000" y="1204913"/>
              <a:ext cx="5334000" cy="369887"/>
              <a:chOff x="192" y="759"/>
              <a:chExt cx="3504" cy="233"/>
            </a:xfrm>
          </p:grpSpPr>
          <p:sp>
            <p:nvSpPr>
              <p:cNvPr id="15" name="Line 14"/>
              <p:cNvSpPr>
                <a:spLocks noChangeShapeType="1"/>
              </p:cNvSpPr>
              <p:nvPr/>
            </p:nvSpPr>
            <p:spPr bwMode="auto">
              <a:xfrm>
                <a:off x="336" y="855"/>
                <a:ext cx="3360" cy="9"/>
              </a:xfrm>
              <a:prstGeom prst="line">
                <a:avLst/>
              </a:prstGeom>
              <a:noFill/>
              <a:ln w="28575">
                <a:solidFill>
                  <a:srgbClr val="0000FF"/>
                </a:solidFill>
                <a:prstDash val="dash"/>
                <a:round/>
                <a:headEnd/>
                <a:tailEnd/>
              </a:ln>
            </p:spPr>
            <p:txBody>
              <a:bodyPr/>
              <a:lstStyle/>
              <a:p>
                <a:endParaRPr lang="en-US"/>
              </a:p>
            </p:txBody>
          </p:sp>
          <p:sp>
            <p:nvSpPr>
              <p:cNvPr id="16" name="Text Box 15"/>
              <p:cNvSpPr txBox="1">
                <a:spLocks noChangeArrowheads="1"/>
              </p:cNvSpPr>
              <p:nvPr/>
            </p:nvSpPr>
            <p:spPr bwMode="auto">
              <a:xfrm>
                <a:off x="192" y="759"/>
                <a:ext cx="315" cy="233"/>
              </a:xfrm>
              <a:prstGeom prst="rect">
                <a:avLst/>
              </a:prstGeom>
              <a:solidFill>
                <a:schemeClr val="bg1"/>
              </a:solidFill>
              <a:ln w="28575">
                <a:solidFill>
                  <a:srgbClr val="0000FF"/>
                </a:solidFill>
                <a:miter lim="800000"/>
                <a:headEnd/>
                <a:tailEnd/>
              </a:ln>
            </p:spPr>
            <p:txBody>
              <a:bodyPr wrap="none">
                <a:spAutoFit/>
              </a:bodyPr>
              <a:lstStyle/>
              <a:p>
                <a:r>
                  <a:rPr lang="en-US" b="1" dirty="0" smtClean="0">
                    <a:solidFill>
                      <a:srgbClr val="FF0000"/>
                    </a:solidFill>
                  </a:rPr>
                  <a:t>ST</a:t>
                </a:r>
                <a:endParaRPr lang="en-US" b="1" dirty="0">
                  <a:solidFill>
                    <a:srgbClr val="FF0000"/>
                  </a:solidFill>
                </a:endParaRPr>
              </a:p>
            </p:txBody>
          </p:sp>
        </p:grpSp>
        <p:sp>
          <p:nvSpPr>
            <p:cNvPr id="20" name="Freeform 3"/>
            <p:cNvSpPr>
              <a:spLocks/>
            </p:cNvSpPr>
            <p:nvPr/>
          </p:nvSpPr>
          <p:spPr bwMode="auto">
            <a:xfrm>
              <a:off x="3657600" y="5181600"/>
              <a:ext cx="549275" cy="560387"/>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tx1"/>
              </a:solidFill>
              <a:round/>
              <a:headEnd/>
              <a:tailEnd/>
            </a:ln>
          </p:spPr>
          <p:txBody>
            <a:bodyPr/>
            <a:lstStyle/>
            <a:p>
              <a:endParaRPr lang="en-US"/>
            </a:p>
          </p:txBody>
        </p:sp>
        <p:sp>
          <p:nvSpPr>
            <p:cNvPr id="21" name="Freeform 6"/>
            <p:cNvSpPr>
              <a:spLocks/>
            </p:cNvSpPr>
            <p:nvPr/>
          </p:nvSpPr>
          <p:spPr bwMode="auto">
            <a:xfrm>
              <a:off x="5159375" y="5257800"/>
              <a:ext cx="784225" cy="457200"/>
            </a:xfrm>
            <a:custGeom>
              <a:avLst/>
              <a:gdLst>
                <a:gd name="T0" fmla="*/ 0 w 1200"/>
                <a:gd name="T1" fmla="*/ 2147483647 h 624"/>
                <a:gd name="T2" fmla="*/ 2147483647 w 1200"/>
                <a:gd name="T3" fmla="*/ 2147483647 h 624"/>
                <a:gd name="T4" fmla="*/ 2147483647 w 1200"/>
                <a:gd name="T5" fmla="*/ 2147483647 h 624"/>
                <a:gd name="T6" fmla="*/ 2147483647 w 1200"/>
                <a:gd name="T7" fmla="*/ 2147483647 h 624"/>
                <a:gd name="T8" fmla="*/ 2147483647 w 1200"/>
                <a:gd name="T9" fmla="*/ 2147483647 h 624"/>
                <a:gd name="T10" fmla="*/ 2147483647 w 1200"/>
                <a:gd name="T11" fmla="*/ 2147483647 h 624"/>
                <a:gd name="T12" fmla="*/ 2147483647 w 1200"/>
                <a:gd name="T13" fmla="*/ 2147483647 h 624"/>
                <a:gd name="T14" fmla="*/ 2147483647 w 1200"/>
                <a:gd name="T15" fmla="*/ 2147483647 h 624"/>
                <a:gd name="T16" fmla="*/ 2147483647 w 1200"/>
                <a:gd name="T17" fmla="*/ 2147483647 h 624"/>
                <a:gd name="T18" fmla="*/ 2147483647 w 1200"/>
                <a:gd name="T19" fmla="*/ 2147483647 h 624"/>
                <a:gd name="T20" fmla="*/ 2147483647 w 1200"/>
                <a:gd name="T21" fmla="*/ 2147483647 h 624"/>
                <a:gd name="T22" fmla="*/ 2147483647 w 1200"/>
                <a:gd name="T23" fmla="*/ 2147483647 h 624"/>
                <a:gd name="T24" fmla="*/ 2147483647 w 1200"/>
                <a:gd name="T25" fmla="*/ 2147483647 h 624"/>
                <a:gd name="T26" fmla="*/ 2147483647 w 1200"/>
                <a:gd name="T27" fmla="*/ 2147483647 h 624"/>
                <a:gd name="T28" fmla="*/ 2147483647 w 1200"/>
                <a:gd name="T29" fmla="*/ 2147483647 h 624"/>
                <a:gd name="T30" fmla="*/ 2147483647 w 1200"/>
                <a:gd name="T31" fmla="*/ 2147483647 h 624"/>
                <a:gd name="T32" fmla="*/ 2147483647 w 1200"/>
                <a:gd name="T33" fmla="*/ 2147483647 h 624"/>
                <a:gd name="T34" fmla="*/ 2147483647 w 1200"/>
                <a:gd name="T35" fmla="*/ 2147483647 h 624"/>
                <a:gd name="T36" fmla="*/ 2147483647 w 1200"/>
                <a:gd name="T37" fmla="*/ 2147483647 h 624"/>
                <a:gd name="T38" fmla="*/ 2147483647 w 1200"/>
                <a:gd name="T39" fmla="*/ 2147483647 h 624"/>
                <a:gd name="T40" fmla="*/ 2147483647 w 1200"/>
                <a:gd name="T41" fmla="*/ 2147483647 h 624"/>
                <a:gd name="T42" fmla="*/ 2147483647 w 1200"/>
                <a:gd name="T43" fmla="*/ 2147483647 h 624"/>
                <a:gd name="T44" fmla="*/ 2147483647 w 1200"/>
                <a:gd name="T45" fmla="*/ 2147483647 h 624"/>
                <a:gd name="T46" fmla="*/ 2147483647 w 1200"/>
                <a:gd name="T47" fmla="*/ 0 h 624"/>
                <a:gd name="T48" fmla="*/ 2147483647 w 1200"/>
                <a:gd name="T49" fmla="*/ 2147483647 h 624"/>
                <a:gd name="T50" fmla="*/ 2147483647 w 1200"/>
                <a:gd name="T51" fmla="*/ 2147483647 h 624"/>
                <a:gd name="T52" fmla="*/ 2147483647 w 1200"/>
                <a:gd name="T53" fmla="*/ 2147483647 h 624"/>
                <a:gd name="T54" fmla="*/ 2147483647 w 1200"/>
                <a:gd name="T55" fmla="*/ 2147483647 h 624"/>
                <a:gd name="T56" fmla="*/ 2147483647 w 1200"/>
                <a:gd name="T57" fmla="*/ 2147483647 h 624"/>
                <a:gd name="T58" fmla="*/ 2147483647 w 1200"/>
                <a:gd name="T59" fmla="*/ 2147483647 h 624"/>
                <a:gd name="T60" fmla="*/ 2147483647 w 1200"/>
                <a:gd name="T61" fmla="*/ 2147483647 h 624"/>
                <a:gd name="T62" fmla="*/ 2147483647 w 1200"/>
                <a:gd name="T63" fmla="*/ 2147483647 h 624"/>
                <a:gd name="T64" fmla="*/ 2147483647 w 1200"/>
                <a:gd name="T65" fmla="*/ 2147483647 h 624"/>
                <a:gd name="T66" fmla="*/ 2147483647 w 1200"/>
                <a:gd name="T67" fmla="*/ 2147483647 h 624"/>
                <a:gd name="T68" fmla="*/ 2147483647 w 1200"/>
                <a:gd name="T69" fmla="*/ 2147483647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0"/>
                <a:gd name="T106" fmla="*/ 0 h 624"/>
                <a:gd name="T107" fmla="*/ 1200 w 1200"/>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0" h="624">
                  <a:moveTo>
                    <a:pt x="0" y="432"/>
                  </a:moveTo>
                  <a:lnTo>
                    <a:pt x="48" y="336"/>
                  </a:lnTo>
                  <a:lnTo>
                    <a:pt x="96" y="528"/>
                  </a:lnTo>
                  <a:lnTo>
                    <a:pt x="96" y="192"/>
                  </a:lnTo>
                  <a:lnTo>
                    <a:pt x="144" y="576"/>
                  </a:lnTo>
                  <a:lnTo>
                    <a:pt x="144" y="288"/>
                  </a:lnTo>
                  <a:lnTo>
                    <a:pt x="192" y="576"/>
                  </a:lnTo>
                  <a:lnTo>
                    <a:pt x="192" y="240"/>
                  </a:lnTo>
                  <a:lnTo>
                    <a:pt x="240" y="432"/>
                  </a:lnTo>
                  <a:lnTo>
                    <a:pt x="288" y="96"/>
                  </a:lnTo>
                  <a:lnTo>
                    <a:pt x="288" y="576"/>
                  </a:lnTo>
                  <a:lnTo>
                    <a:pt x="336" y="144"/>
                  </a:lnTo>
                  <a:lnTo>
                    <a:pt x="384" y="480"/>
                  </a:lnTo>
                  <a:lnTo>
                    <a:pt x="384" y="288"/>
                  </a:lnTo>
                  <a:lnTo>
                    <a:pt x="432" y="576"/>
                  </a:lnTo>
                  <a:lnTo>
                    <a:pt x="432" y="192"/>
                  </a:lnTo>
                  <a:lnTo>
                    <a:pt x="480" y="432"/>
                  </a:lnTo>
                  <a:lnTo>
                    <a:pt x="480" y="144"/>
                  </a:lnTo>
                  <a:lnTo>
                    <a:pt x="576" y="624"/>
                  </a:lnTo>
                  <a:lnTo>
                    <a:pt x="576" y="48"/>
                  </a:lnTo>
                  <a:lnTo>
                    <a:pt x="624" y="528"/>
                  </a:lnTo>
                  <a:lnTo>
                    <a:pt x="672" y="96"/>
                  </a:lnTo>
                  <a:lnTo>
                    <a:pt x="720" y="624"/>
                  </a:lnTo>
                  <a:lnTo>
                    <a:pt x="720" y="0"/>
                  </a:lnTo>
                  <a:lnTo>
                    <a:pt x="768" y="480"/>
                  </a:lnTo>
                  <a:lnTo>
                    <a:pt x="816" y="192"/>
                  </a:lnTo>
                  <a:lnTo>
                    <a:pt x="864" y="480"/>
                  </a:lnTo>
                  <a:lnTo>
                    <a:pt x="864" y="240"/>
                  </a:lnTo>
                  <a:lnTo>
                    <a:pt x="960" y="480"/>
                  </a:lnTo>
                  <a:lnTo>
                    <a:pt x="960" y="144"/>
                  </a:lnTo>
                  <a:lnTo>
                    <a:pt x="1056" y="576"/>
                  </a:lnTo>
                  <a:lnTo>
                    <a:pt x="1056" y="96"/>
                  </a:lnTo>
                  <a:lnTo>
                    <a:pt x="1152" y="528"/>
                  </a:lnTo>
                  <a:lnTo>
                    <a:pt x="1152" y="192"/>
                  </a:lnTo>
                  <a:lnTo>
                    <a:pt x="1200" y="432"/>
                  </a:lnTo>
                </a:path>
              </a:pathLst>
            </a:custGeom>
            <a:noFill/>
            <a:ln w="38100" cmpd="sng">
              <a:solidFill>
                <a:schemeClr val="tx1"/>
              </a:solidFill>
              <a:round/>
              <a:headEnd/>
              <a:tailEnd/>
            </a:ln>
          </p:spPr>
          <p:txBody>
            <a:bodyPr/>
            <a:lstStyle/>
            <a:p>
              <a:endParaRPr lang="en-US"/>
            </a:p>
          </p:txBody>
        </p:sp>
        <p:grpSp>
          <p:nvGrpSpPr>
            <p:cNvPr id="17" name="Group 26"/>
            <p:cNvGrpSpPr/>
            <p:nvPr/>
          </p:nvGrpSpPr>
          <p:grpSpPr>
            <a:xfrm>
              <a:off x="4308902" y="1119448"/>
              <a:ext cx="2037923" cy="3070193"/>
              <a:chOff x="2708702" y="1957648"/>
              <a:chExt cx="2037923" cy="3070193"/>
            </a:xfrm>
          </p:grpSpPr>
          <p:cxnSp>
            <p:nvCxnSpPr>
              <p:cNvPr id="23" name="Straight Arrow Connector 22"/>
              <p:cNvCxnSpPr/>
              <p:nvPr/>
            </p:nvCxnSpPr>
            <p:spPr>
              <a:xfrm flipV="1">
                <a:off x="2933700" y="2228056"/>
                <a:ext cx="1812925" cy="2722517"/>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8187638">
                <a:off x="1589104" y="3077246"/>
                <a:ext cx="3070193" cy="830997"/>
              </a:xfrm>
              <a:prstGeom prst="rect">
                <a:avLst/>
              </a:prstGeom>
              <a:noFill/>
            </p:spPr>
            <p:txBody>
              <a:bodyPr wrap="square" rtlCol="0">
                <a:spAutoFit/>
              </a:bodyPr>
              <a:lstStyle/>
              <a:p>
                <a:pPr algn="ctr"/>
                <a:r>
                  <a:rPr lang="en-US" sz="2400" b="1" dirty="0" smtClean="0">
                    <a:solidFill>
                      <a:srgbClr val="FF0000"/>
                    </a:solidFill>
                  </a:rPr>
                  <a:t>Lowest Expected Peak Height Ratio</a:t>
                </a:r>
                <a:endParaRPr lang="en-US" sz="2400" b="1" dirty="0">
                  <a:solidFill>
                    <a:srgbClr val="FF0000"/>
                  </a:solidFill>
                </a:endParaRPr>
              </a:p>
            </p:txBody>
          </p:sp>
        </p:grpSp>
      </p:grpSp>
    </p:spTree>
    <p:custDataLst>
      <p:tags r:id="rId1"/>
    </p:custDataLst>
    <p:extLst>
      <p:ext uri="{BB962C8B-B14F-4D97-AF65-F5344CB8AC3E}">
        <p14:creationId xmlns:p14="http://schemas.microsoft.com/office/powerpoint/2010/main" val="2550917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457200"/>
            <a:ext cx="8534400" cy="1465263"/>
            <a:chOff x="228600" y="838200"/>
            <a:chExt cx="8534400" cy="1465263"/>
          </a:xfrm>
        </p:grpSpPr>
        <p:grpSp>
          <p:nvGrpSpPr>
            <p:cNvPr id="2051" name="Group 3"/>
            <p:cNvGrpSpPr>
              <a:grpSpLocks/>
            </p:cNvGrpSpPr>
            <p:nvPr/>
          </p:nvGrpSpPr>
          <p:grpSpPr bwMode="auto">
            <a:xfrm>
              <a:off x="914400" y="1755775"/>
              <a:ext cx="3565525" cy="547688"/>
              <a:chOff x="1872" y="3312"/>
              <a:chExt cx="5616" cy="864"/>
            </a:xfrm>
          </p:grpSpPr>
          <p:grpSp>
            <p:nvGrpSpPr>
              <p:cNvPr id="2122" name="Group 4"/>
              <p:cNvGrpSpPr>
                <a:grpSpLocks/>
              </p:cNvGrpSpPr>
              <p:nvPr/>
            </p:nvGrpSpPr>
            <p:grpSpPr bwMode="auto">
              <a:xfrm>
                <a:off x="1872" y="3312"/>
                <a:ext cx="5040" cy="144"/>
                <a:chOff x="3024" y="3312"/>
                <a:chExt cx="5040" cy="144"/>
              </a:xfrm>
            </p:grpSpPr>
            <p:sp>
              <p:nvSpPr>
                <p:cNvPr id="2138" name="Rectangle 5"/>
                <p:cNvSpPr>
                  <a:spLocks noChangeArrowheads="1"/>
                </p:cNvSpPr>
                <p:nvPr/>
              </p:nvSpPr>
              <p:spPr bwMode="auto">
                <a:xfrm>
                  <a:off x="4464"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9" name="Rectangle 6"/>
                <p:cNvSpPr>
                  <a:spLocks noChangeArrowheads="1"/>
                </p:cNvSpPr>
                <p:nvPr/>
              </p:nvSpPr>
              <p:spPr bwMode="auto">
                <a:xfrm>
                  <a:off x="4752"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40" name="Rectangle 7"/>
                <p:cNvSpPr>
                  <a:spLocks noChangeArrowheads="1"/>
                </p:cNvSpPr>
                <p:nvPr/>
              </p:nvSpPr>
              <p:spPr bwMode="auto">
                <a:xfrm>
                  <a:off x="5040"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41" name="Rectangle 8"/>
                <p:cNvSpPr>
                  <a:spLocks noChangeArrowheads="1"/>
                </p:cNvSpPr>
                <p:nvPr/>
              </p:nvSpPr>
              <p:spPr bwMode="auto">
                <a:xfrm>
                  <a:off x="5328"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42" name="Rectangle 9"/>
                <p:cNvSpPr>
                  <a:spLocks noChangeArrowheads="1"/>
                </p:cNvSpPr>
                <p:nvPr/>
              </p:nvSpPr>
              <p:spPr bwMode="auto">
                <a:xfrm>
                  <a:off x="5616"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43" name="Rectangle 10"/>
                <p:cNvSpPr>
                  <a:spLocks noChangeArrowheads="1"/>
                </p:cNvSpPr>
                <p:nvPr/>
              </p:nvSpPr>
              <p:spPr bwMode="auto">
                <a:xfrm>
                  <a:off x="5904"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44" name="Line 11"/>
                <p:cNvSpPr>
                  <a:spLocks noChangeShapeType="1"/>
                </p:cNvSpPr>
                <p:nvPr/>
              </p:nvSpPr>
              <p:spPr bwMode="auto">
                <a:xfrm flipH="1">
                  <a:off x="3024" y="3456"/>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5" name="Line 12"/>
                <p:cNvSpPr>
                  <a:spLocks noChangeShapeType="1"/>
                </p:cNvSpPr>
                <p:nvPr/>
              </p:nvSpPr>
              <p:spPr bwMode="auto">
                <a:xfrm>
                  <a:off x="6192" y="3456"/>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23" name="Group 13"/>
              <p:cNvGrpSpPr>
                <a:grpSpLocks/>
              </p:cNvGrpSpPr>
              <p:nvPr/>
            </p:nvGrpSpPr>
            <p:grpSpPr bwMode="auto">
              <a:xfrm>
                <a:off x="1872" y="4032"/>
                <a:ext cx="5616" cy="144"/>
                <a:chOff x="3024" y="3600"/>
                <a:chExt cx="5616" cy="144"/>
              </a:xfrm>
            </p:grpSpPr>
            <p:sp>
              <p:nvSpPr>
                <p:cNvPr id="2128" name="Rectangle 14"/>
                <p:cNvSpPr>
                  <a:spLocks noChangeArrowheads="1"/>
                </p:cNvSpPr>
                <p:nvPr/>
              </p:nvSpPr>
              <p:spPr bwMode="auto">
                <a:xfrm>
                  <a:off x="4464"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29" name="Rectangle 15"/>
                <p:cNvSpPr>
                  <a:spLocks noChangeArrowheads="1"/>
                </p:cNvSpPr>
                <p:nvPr/>
              </p:nvSpPr>
              <p:spPr bwMode="auto">
                <a:xfrm>
                  <a:off x="4752"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0" name="Rectangle 16"/>
                <p:cNvSpPr>
                  <a:spLocks noChangeArrowheads="1"/>
                </p:cNvSpPr>
                <p:nvPr/>
              </p:nvSpPr>
              <p:spPr bwMode="auto">
                <a:xfrm>
                  <a:off x="5040"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1" name="Rectangle 17"/>
                <p:cNvSpPr>
                  <a:spLocks noChangeArrowheads="1"/>
                </p:cNvSpPr>
                <p:nvPr/>
              </p:nvSpPr>
              <p:spPr bwMode="auto">
                <a:xfrm>
                  <a:off x="5328"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2" name="Rectangle 18"/>
                <p:cNvSpPr>
                  <a:spLocks noChangeArrowheads="1"/>
                </p:cNvSpPr>
                <p:nvPr/>
              </p:nvSpPr>
              <p:spPr bwMode="auto">
                <a:xfrm>
                  <a:off x="5616"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3" name="Rectangle 19"/>
                <p:cNvSpPr>
                  <a:spLocks noChangeArrowheads="1"/>
                </p:cNvSpPr>
                <p:nvPr/>
              </p:nvSpPr>
              <p:spPr bwMode="auto">
                <a:xfrm>
                  <a:off x="5904"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4" name="Rectangle 20"/>
                <p:cNvSpPr>
                  <a:spLocks noChangeArrowheads="1"/>
                </p:cNvSpPr>
                <p:nvPr/>
              </p:nvSpPr>
              <p:spPr bwMode="auto">
                <a:xfrm>
                  <a:off x="6480"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5" name="Rectangle 21"/>
                <p:cNvSpPr>
                  <a:spLocks noChangeArrowheads="1"/>
                </p:cNvSpPr>
                <p:nvPr/>
              </p:nvSpPr>
              <p:spPr bwMode="auto">
                <a:xfrm>
                  <a:off x="6192"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36" name="Line 22"/>
                <p:cNvSpPr>
                  <a:spLocks noChangeShapeType="1"/>
                </p:cNvSpPr>
                <p:nvPr/>
              </p:nvSpPr>
              <p:spPr bwMode="auto">
                <a:xfrm flipH="1">
                  <a:off x="3024" y="3744"/>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7" name="Line 23"/>
                <p:cNvSpPr>
                  <a:spLocks noChangeShapeType="1"/>
                </p:cNvSpPr>
                <p:nvPr/>
              </p:nvSpPr>
              <p:spPr bwMode="auto">
                <a:xfrm>
                  <a:off x="6768" y="3744"/>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24" name="Line 24"/>
              <p:cNvSpPr>
                <a:spLocks noChangeShapeType="1"/>
              </p:cNvSpPr>
              <p:nvPr/>
            </p:nvSpPr>
            <p:spPr bwMode="auto">
              <a:xfrm>
                <a:off x="2016" y="331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5" name="Line 25"/>
              <p:cNvSpPr>
                <a:spLocks noChangeShapeType="1"/>
              </p:cNvSpPr>
              <p:nvPr/>
            </p:nvSpPr>
            <p:spPr bwMode="auto">
              <a:xfrm flipH="1">
                <a:off x="6336" y="331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6" name="Line 26"/>
              <p:cNvSpPr>
                <a:spLocks noChangeShapeType="1"/>
              </p:cNvSpPr>
              <p:nvPr/>
            </p:nvSpPr>
            <p:spPr bwMode="auto">
              <a:xfrm>
                <a:off x="2016" y="403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7" name="Line 27"/>
              <p:cNvSpPr>
                <a:spLocks noChangeShapeType="1"/>
              </p:cNvSpPr>
              <p:nvPr/>
            </p:nvSpPr>
            <p:spPr bwMode="auto">
              <a:xfrm flipH="1">
                <a:off x="6912" y="403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52" name="Freeform 28"/>
            <p:cNvSpPr>
              <a:spLocks/>
            </p:cNvSpPr>
            <p:nvPr/>
          </p:nvSpPr>
          <p:spPr bwMode="auto">
            <a:xfrm>
              <a:off x="4846638" y="1570038"/>
              <a:ext cx="1279525" cy="547687"/>
            </a:xfrm>
            <a:custGeom>
              <a:avLst/>
              <a:gdLst>
                <a:gd name="T0" fmla="*/ 0 w 2016"/>
                <a:gd name="T1" fmla="*/ 547687 h 864"/>
                <a:gd name="T2" fmla="*/ 456973 w 2016"/>
                <a:gd name="T3" fmla="*/ 547687 h 864"/>
                <a:gd name="T4" fmla="*/ 548368 w 2016"/>
                <a:gd name="T5" fmla="*/ 0 h 864"/>
                <a:gd name="T6" fmla="*/ 639763 w 2016"/>
                <a:gd name="T7" fmla="*/ 547687 h 864"/>
                <a:gd name="T8" fmla="*/ 731157 w 2016"/>
                <a:gd name="T9" fmla="*/ 547687 h 864"/>
                <a:gd name="T10" fmla="*/ 822552 w 2016"/>
                <a:gd name="T11" fmla="*/ 0 h 864"/>
                <a:gd name="T12" fmla="*/ 913947 w 2016"/>
                <a:gd name="T13" fmla="*/ 547687 h 864"/>
                <a:gd name="T14" fmla="*/ 1279525 w 2016"/>
                <a:gd name="T15" fmla="*/ 547687 h 864"/>
                <a:gd name="T16" fmla="*/ 0 60000 65536"/>
                <a:gd name="T17" fmla="*/ 0 60000 65536"/>
                <a:gd name="T18" fmla="*/ 0 60000 65536"/>
                <a:gd name="T19" fmla="*/ 0 60000 65536"/>
                <a:gd name="T20" fmla="*/ 0 60000 65536"/>
                <a:gd name="T21" fmla="*/ 0 60000 65536"/>
                <a:gd name="T22" fmla="*/ 0 60000 65536"/>
                <a:gd name="T23" fmla="*/ 0 60000 65536"/>
                <a:gd name="T24" fmla="*/ 0 w 2016"/>
                <a:gd name="T25" fmla="*/ 0 h 864"/>
                <a:gd name="T26" fmla="*/ 2016 w 2016"/>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6" h="864">
                  <a:moveTo>
                    <a:pt x="0" y="864"/>
                  </a:moveTo>
                  <a:lnTo>
                    <a:pt x="720" y="864"/>
                  </a:lnTo>
                  <a:lnTo>
                    <a:pt x="864" y="0"/>
                  </a:lnTo>
                  <a:lnTo>
                    <a:pt x="1008" y="864"/>
                  </a:lnTo>
                  <a:lnTo>
                    <a:pt x="1152" y="864"/>
                  </a:lnTo>
                  <a:lnTo>
                    <a:pt x="1296" y="0"/>
                  </a:lnTo>
                  <a:lnTo>
                    <a:pt x="1440" y="864"/>
                  </a:lnTo>
                  <a:lnTo>
                    <a:pt x="2016" y="864"/>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 name="Text Box 84"/>
            <p:cNvSpPr txBox="1">
              <a:spLocks noChangeArrowheads="1"/>
            </p:cNvSpPr>
            <p:nvPr/>
          </p:nvSpPr>
          <p:spPr bwMode="auto">
            <a:xfrm>
              <a:off x="5121275" y="1203325"/>
              <a:ext cx="54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6</a:t>
              </a:r>
            </a:p>
          </p:txBody>
        </p:sp>
        <p:sp>
          <p:nvSpPr>
            <p:cNvPr id="2073" name="Text Box 85"/>
            <p:cNvSpPr txBox="1">
              <a:spLocks noChangeArrowheads="1"/>
            </p:cNvSpPr>
            <p:nvPr/>
          </p:nvSpPr>
          <p:spPr bwMode="auto">
            <a:xfrm>
              <a:off x="5394325" y="1203325"/>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8</a:t>
              </a:r>
            </a:p>
          </p:txBody>
        </p:sp>
        <p:sp>
          <p:nvSpPr>
            <p:cNvPr id="2077" name="Text Box 89"/>
            <p:cNvSpPr txBox="1">
              <a:spLocks noChangeArrowheads="1"/>
            </p:cNvSpPr>
            <p:nvPr/>
          </p:nvSpPr>
          <p:spPr bwMode="auto">
            <a:xfrm>
              <a:off x="4724400" y="838200"/>
              <a:ext cx="164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smtClean="0"/>
                <a:t>Heterozygous alleles </a:t>
              </a:r>
              <a:r>
                <a:rPr lang="en-US" altLang="en-US" sz="1200" dirty="0"/>
                <a:t>are well balanced</a:t>
              </a:r>
            </a:p>
          </p:txBody>
        </p:sp>
        <p:sp>
          <p:nvSpPr>
            <p:cNvPr id="2079" name="Rectangle 91"/>
            <p:cNvSpPr>
              <a:spLocks noChangeArrowheads="1"/>
            </p:cNvSpPr>
            <p:nvPr/>
          </p:nvSpPr>
          <p:spPr bwMode="auto">
            <a:xfrm>
              <a:off x="4754563" y="838200"/>
              <a:ext cx="1554162" cy="1463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82" name="Text Box 94"/>
            <p:cNvSpPr txBox="1">
              <a:spLocks noChangeArrowheads="1"/>
            </p:cNvSpPr>
            <p:nvPr/>
          </p:nvSpPr>
          <p:spPr bwMode="auto">
            <a:xfrm>
              <a:off x="6477000" y="1614487"/>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solidFill>
                    <a:srgbClr val="0066FF"/>
                  </a:solidFill>
                </a:rPr>
                <a:t>No mutation</a:t>
              </a:r>
            </a:p>
          </p:txBody>
        </p:sp>
        <p:sp>
          <p:nvSpPr>
            <p:cNvPr id="96" name="TextBox 95"/>
            <p:cNvSpPr txBox="1"/>
            <p:nvPr/>
          </p:nvSpPr>
          <p:spPr>
            <a:xfrm>
              <a:off x="228600" y="1762883"/>
              <a:ext cx="561372" cy="461665"/>
            </a:xfrm>
            <a:prstGeom prst="rect">
              <a:avLst/>
            </a:prstGeom>
            <a:noFill/>
          </p:spPr>
          <p:txBody>
            <a:bodyPr wrap="none" rtlCol="0">
              <a:spAutoFit/>
            </a:bodyPr>
            <a:lstStyle/>
            <a:p>
              <a:pPr algn="ctr"/>
              <a:r>
                <a:rPr lang="en-US" sz="2400" b="1" dirty="0" smtClean="0"/>
                <a:t>(a)</a:t>
              </a:r>
              <a:endParaRPr lang="en-US" sz="2400" b="1" dirty="0"/>
            </a:p>
          </p:txBody>
        </p:sp>
      </p:grpSp>
      <p:grpSp>
        <p:nvGrpSpPr>
          <p:cNvPr id="3" name="Group 2"/>
          <p:cNvGrpSpPr/>
          <p:nvPr/>
        </p:nvGrpSpPr>
        <p:grpSpPr>
          <a:xfrm>
            <a:off x="228600" y="2497138"/>
            <a:ext cx="8458200" cy="1465262"/>
            <a:chOff x="228600" y="2484438"/>
            <a:chExt cx="8458200" cy="1465262"/>
          </a:xfrm>
        </p:grpSpPr>
        <p:grpSp>
          <p:nvGrpSpPr>
            <p:cNvPr id="2053" name="Group 29"/>
            <p:cNvGrpSpPr>
              <a:grpSpLocks/>
            </p:cNvGrpSpPr>
            <p:nvPr/>
          </p:nvGrpSpPr>
          <p:grpSpPr bwMode="auto">
            <a:xfrm>
              <a:off x="1006475" y="3217863"/>
              <a:ext cx="3200400" cy="92075"/>
              <a:chOff x="3024" y="3312"/>
              <a:chExt cx="5040" cy="144"/>
            </a:xfrm>
          </p:grpSpPr>
          <p:sp>
            <p:nvSpPr>
              <p:cNvPr id="2114" name="Rectangle 30"/>
              <p:cNvSpPr>
                <a:spLocks noChangeArrowheads="1"/>
              </p:cNvSpPr>
              <p:nvPr/>
            </p:nvSpPr>
            <p:spPr bwMode="auto">
              <a:xfrm>
                <a:off x="4464"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5" name="Rectangle 31"/>
              <p:cNvSpPr>
                <a:spLocks noChangeArrowheads="1"/>
              </p:cNvSpPr>
              <p:nvPr/>
            </p:nvSpPr>
            <p:spPr bwMode="auto">
              <a:xfrm>
                <a:off x="4752"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6" name="Rectangle 32"/>
              <p:cNvSpPr>
                <a:spLocks noChangeArrowheads="1"/>
              </p:cNvSpPr>
              <p:nvPr/>
            </p:nvSpPr>
            <p:spPr bwMode="auto">
              <a:xfrm>
                <a:off x="5040"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7" name="Rectangle 33"/>
              <p:cNvSpPr>
                <a:spLocks noChangeArrowheads="1"/>
              </p:cNvSpPr>
              <p:nvPr/>
            </p:nvSpPr>
            <p:spPr bwMode="auto">
              <a:xfrm>
                <a:off x="5328"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8" name="Rectangle 34"/>
              <p:cNvSpPr>
                <a:spLocks noChangeArrowheads="1"/>
              </p:cNvSpPr>
              <p:nvPr/>
            </p:nvSpPr>
            <p:spPr bwMode="auto">
              <a:xfrm>
                <a:off x="5616"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9" name="Rectangle 35"/>
              <p:cNvSpPr>
                <a:spLocks noChangeArrowheads="1"/>
              </p:cNvSpPr>
              <p:nvPr/>
            </p:nvSpPr>
            <p:spPr bwMode="auto">
              <a:xfrm>
                <a:off x="5904"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20" name="Line 36"/>
              <p:cNvSpPr>
                <a:spLocks noChangeShapeType="1"/>
              </p:cNvSpPr>
              <p:nvPr/>
            </p:nvSpPr>
            <p:spPr bwMode="auto">
              <a:xfrm flipH="1">
                <a:off x="3024" y="3456"/>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1" name="Line 37"/>
              <p:cNvSpPr>
                <a:spLocks noChangeShapeType="1"/>
              </p:cNvSpPr>
              <p:nvPr/>
            </p:nvSpPr>
            <p:spPr bwMode="auto">
              <a:xfrm>
                <a:off x="6192" y="3456"/>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4" name="Group 38"/>
            <p:cNvGrpSpPr>
              <a:grpSpLocks/>
            </p:cNvGrpSpPr>
            <p:nvPr/>
          </p:nvGrpSpPr>
          <p:grpSpPr bwMode="auto">
            <a:xfrm>
              <a:off x="1006475" y="3675063"/>
              <a:ext cx="3565525" cy="92075"/>
              <a:chOff x="3024" y="3600"/>
              <a:chExt cx="5616" cy="144"/>
            </a:xfrm>
          </p:grpSpPr>
          <p:sp>
            <p:nvSpPr>
              <p:cNvPr id="2104" name="Rectangle 39"/>
              <p:cNvSpPr>
                <a:spLocks noChangeArrowheads="1"/>
              </p:cNvSpPr>
              <p:nvPr/>
            </p:nvSpPr>
            <p:spPr bwMode="auto">
              <a:xfrm>
                <a:off x="4464"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5" name="Rectangle 40"/>
              <p:cNvSpPr>
                <a:spLocks noChangeArrowheads="1"/>
              </p:cNvSpPr>
              <p:nvPr/>
            </p:nvSpPr>
            <p:spPr bwMode="auto">
              <a:xfrm>
                <a:off x="4752"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6" name="Rectangle 41"/>
              <p:cNvSpPr>
                <a:spLocks noChangeArrowheads="1"/>
              </p:cNvSpPr>
              <p:nvPr/>
            </p:nvSpPr>
            <p:spPr bwMode="auto">
              <a:xfrm>
                <a:off x="5040"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7" name="Rectangle 42"/>
              <p:cNvSpPr>
                <a:spLocks noChangeArrowheads="1"/>
              </p:cNvSpPr>
              <p:nvPr/>
            </p:nvSpPr>
            <p:spPr bwMode="auto">
              <a:xfrm>
                <a:off x="5328"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8" name="Rectangle 43"/>
              <p:cNvSpPr>
                <a:spLocks noChangeArrowheads="1"/>
              </p:cNvSpPr>
              <p:nvPr/>
            </p:nvSpPr>
            <p:spPr bwMode="auto">
              <a:xfrm>
                <a:off x="5616"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9" name="Rectangle 44"/>
              <p:cNvSpPr>
                <a:spLocks noChangeArrowheads="1"/>
              </p:cNvSpPr>
              <p:nvPr/>
            </p:nvSpPr>
            <p:spPr bwMode="auto">
              <a:xfrm>
                <a:off x="5904"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0" name="Rectangle 45"/>
              <p:cNvSpPr>
                <a:spLocks noChangeArrowheads="1"/>
              </p:cNvSpPr>
              <p:nvPr/>
            </p:nvSpPr>
            <p:spPr bwMode="auto">
              <a:xfrm>
                <a:off x="6480"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1" name="Rectangle 46"/>
              <p:cNvSpPr>
                <a:spLocks noChangeArrowheads="1"/>
              </p:cNvSpPr>
              <p:nvPr/>
            </p:nvSpPr>
            <p:spPr bwMode="auto">
              <a:xfrm>
                <a:off x="6192"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12" name="Line 47"/>
              <p:cNvSpPr>
                <a:spLocks noChangeShapeType="1"/>
              </p:cNvSpPr>
              <p:nvPr/>
            </p:nvSpPr>
            <p:spPr bwMode="auto">
              <a:xfrm flipH="1">
                <a:off x="3024" y="3744"/>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3" name="Line 48"/>
              <p:cNvSpPr>
                <a:spLocks noChangeShapeType="1"/>
              </p:cNvSpPr>
              <p:nvPr/>
            </p:nvSpPr>
            <p:spPr bwMode="auto">
              <a:xfrm>
                <a:off x="6768" y="3744"/>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5" name="Line 49"/>
            <p:cNvSpPr>
              <a:spLocks noChangeShapeType="1"/>
            </p:cNvSpPr>
            <p:nvPr/>
          </p:nvSpPr>
          <p:spPr bwMode="auto">
            <a:xfrm>
              <a:off x="1096963" y="3217863"/>
              <a:ext cx="27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6" name="Line 50"/>
            <p:cNvSpPr>
              <a:spLocks noChangeShapeType="1"/>
            </p:cNvSpPr>
            <p:nvPr/>
          </p:nvSpPr>
          <p:spPr bwMode="auto">
            <a:xfrm flipH="1">
              <a:off x="3840163" y="3217863"/>
              <a:ext cx="27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7" name="Line 51"/>
            <p:cNvSpPr>
              <a:spLocks noChangeShapeType="1"/>
            </p:cNvSpPr>
            <p:nvPr/>
          </p:nvSpPr>
          <p:spPr bwMode="auto">
            <a:xfrm flipH="1">
              <a:off x="4206875" y="3675063"/>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3" name="Freeform 75"/>
            <p:cNvSpPr>
              <a:spLocks/>
            </p:cNvSpPr>
            <p:nvPr/>
          </p:nvSpPr>
          <p:spPr bwMode="auto">
            <a:xfrm>
              <a:off x="4846638" y="3217863"/>
              <a:ext cx="1279525" cy="549275"/>
            </a:xfrm>
            <a:custGeom>
              <a:avLst/>
              <a:gdLst>
                <a:gd name="T0" fmla="*/ 0 w 2016"/>
                <a:gd name="T1" fmla="*/ 549275 h 864"/>
                <a:gd name="T2" fmla="*/ 456973 w 2016"/>
                <a:gd name="T3" fmla="*/ 549275 h 864"/>
                <a:gd name="T4" fmla="*/ 548368 w 2016"/>
                <a:gd name="T5" fmla="*/ 0 h 864"/>
                <a:gd name="T6" fmla="*/ 639763 w 2016"/>
                <a:gd name="T7" fmla="*/ 549275 h 864"/>
                <a:gd name="T8" fmla="*/ 731157 w 2016"/>
                <a:gd name="T9" fmla="*/ 549275 h 864"/>
                <a:gd name="T10" fmla="*/ 822552 w 2016"/>
                <a:gd name="T11" fmla="*/ 274638 h 864"/>
                <a:gd name="T12" fmla="*/ 913947 w 2016"/>
                <a:gd name="T13" fmla="*/ 549275 h 864"/>
                <a:gd name="T14" fmla="*/ 1279525 w 2016"/>
                <a:gd name="T15" fmla="*/ 549275 h 864"/>
                <a:gd name="T16" fmla="*/ 0 60000 65536"/>
                <a:gd name="T17" fmla="*/ 0 60000 65536"/>
                <a:gd name="T18" fmla="*/ 0 60000 65536"/>
                <a:gd name="T19" fmla="*/ 0 60000 65536"/>
                <a:gd name="T20" fmla="*/ 0 60000 65536"/>
                <a:gd name="T21" fmla="*/ 0 60000 65536"/>
                <a:gd name="T22" fmla="*/ 0 60000 65536"/>
                <a:gd name="T23" fmla="*/ 0 60000 65536"/>
                <a:gd name="T24" fmla="*/ 0 w 2016"/>
                <a:gd name="T25" fmla="*/ 0 h 864"/>
                <a:gd name="T26" fmla="*/ 2016 w 2016"/>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6" h="864">
                  <a:moveTo>
                    <a:pt x="0" y="864"/>
                  </a:moveTo>
                  <a:lnTo>
                    <a:pt x="720" y="864"/>
                  </a:lnTo>
                  <a:lnTo>
                    <a:pt x="864" y="0"/>
                  </a:lnTo>
                  <a:lnTo>
                    <a:pt x="1008" y="864"/>
                  </a:lnTo>
                  <a:lnTo>
                    <a:pt x="1152" y="864"/>
                  </a:lnTo>
                  <a:lnTo>
                    <a:pt x="1296" y="432"/>
                  </a:lnTo>
                  <a:lnTo>
                    <a:pt x="1440" y="864"/>
                  </a:lnTo>
                  <a:lnTo>
                    <a:pt x="2016" y="864"/>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4" name="Freeform 76"/>
            <p:cNvSpPr>
              <a:spLocks/>
            </p:cNvSpPr>
            <p:nvPr/>
          </p:nvSpPr>
          <p:spPr bwMode="auto">
            <a:xfrm>
              <a:off x="1006475" y="3584575"/>
              <a:ext cx="457200" cy="90488"/>
            </a:xfrm>
            <a:custGeom>
              <a:avLst/>
              <a:gdLst>
                <a:gd name="T0" fmla="*/ 0 w 1152"/>
                <a:gd name="T1" fmla="*/ 79177 h 192"/>
                <a:gd name="T2" fmla="*/ 171450 w 1152"/>
                <a:gd name="T3" fmla="*/ 79177 h 192"/>
                <a:gd name="T4" fmla="*/ 228600 w 1152"/>
                <a:gd name="T5" fmla="*/ 11311 h 192"/>
                <a:gd name="T6" fmla="*/ 285750 w 1152"/>
                <a:gd name="T7" fmla="*/ 11311 h 192"/>
                <a:gd name="T8" fmla="*/ 342900 w 1152"/>
                <a:gd name="T9" fmla="*/ 79177 h 192"/>
                <a:gd name="T10" fmla="*/ 457200 w 1152"/>
                <a:gd name="T11" fmla="*/ 79177 h 192"/>
                <a:gd name="T12" fmla="*/ 0 60000 65536"/>
                <a:gd name="T13" fmla="*/ 0 60000 65536"/>
                <a:gd name="T14" fmla="*/ 0 60000 65536"/>
                <a:gd name="T15" fmla="*/ 0 60000 65536"/>
                <a:gd name="T16" fmla="*/ 0 60000 65536"/>
                <a:gd name="T17" fmla="*/ 0 60000 65536"/>
                <a:gd name="T18" fmla="*/ 0 w 1152"/>
                <a:gd name="T19" fmla="*/ 0 h 192"/>
                <a:gd name="T20" fmla="*/ 1152 w 115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52" h="192">
                  <a:moveTo>
                    <a:pt x="0" y="168"/>
                  </a:moveTo>
                  <a:cubicBezTo>
                    <a:pt x="168" y="180"/>
                    <a:pt x="336" y="192"/>
                    <a:pt x="432" y="168"/>
                  </a:cubicBezTo>
                  <a:cubicBezTo>
                    <a:pt x="528" y="144"/>
                    <a:pt x="528" y="48"/>
                    <a:pt x="576" y="24"/>
                  </a:cubicBezTo>
                  <a:cubicBezTo>
                    <a:pt x="624" y="0"/>
                    <a:pt x="672" y="0"/>
                    <a:pt x="720" y="24"/>
                  </a:cubicBezTo>
                  <a:cubicBezTo>
                    <a:pt x="768" y="48"/>
                    <a:pt x="792" y="144"/>
                    <a:pt x="864" y="168"/>
                  </a:cubicBezTo>
                  <a:cubicBezTo>
                    <a:pt x="936" y="192"/>
                    <a:pt x="1044" y="180"/>
                    <a:pt x="1152" y="168"/>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5" name="Text Box 77"/>
            <p:cNvSpPr txBox="1">
              <a:spLocks noChangeArrowheads="1"/>
            </p:cNvSpPr>
            <p:nvPr/>
          </p:nvSpPr>
          <p:spPr bwMode="auto">
            <a:xfrm>
              <a:off x="1006475" y="35845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a:solidFill>
                    <a:srgbClr val="FF0000"/>
                  </a:solidFill>
                  <a:latin typeface="Calibri" pitchFamily="34" charset="0"/>
                </a:rPr>
                <a:t>*</a:t>
              </a:r>
            </a:p>
          </p:txBody>
        </p:sp>
        <p:sp>
          <p:nvSpPr>
            <p:cNvPr id="2070" name="Text Box 82"/>
            <p:cNvSpPr txBox="1">
              <a:spLocks noChangeArrowheads="1"/>
            </p:cNvSpPr>
            <p:nvPr/>
          </p:nvSpPr>
          <p:spPr bwMode="auto">
            <a:xfrm>
              <a:off x="5394325" y="3127375"/>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8</a:t>
              </a:r>
            </a:p>
          </p:txBody>
        </p:sp>
        <p:sp>
          <p:nvSpPr>
            <p:cNvPr id="2071" name="Text Box 83"/>
            <p:cNvSpPr txBox="1">
              <a:spLocks noChangeArrowheads="1"/>
            </p:cNvSpPr>
            <p:nvPr/>
          </p:nvSpPr>
          <p:spPr bwMode="auto">
            <a:xfrm>
              <a:off x="5121275" y="2852738"/>
              <a:ext cx="54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6</a:t>
              </a:r>
            </a:p>
          </p:txBody>
        </p:sp>
        <p:sp>
          <p:nvSpPr>
            <p:cNvPr id="2076" name="Text Box 88"/>
            <p:cNvSpPr txBox="1">
              <a:spLocks noChangeArrowheads="1"/>
            </p:cNvSpPr>
            <p:nvPr/>
          </p:nvSpPr>
          <p:spPr bwMode="auto">
            <a:xfrm>
              <a:off x="4754563" y="2486025"/>
              <a:ext cx="155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Imbalance in allele peak heights</a:t>
              </a:r>
            </a:p>
          </p:txBody>
        </p:sp>
        <p:sp>
          <p:nvSpPr>
            <p:cNvPr id="2080" name="Rectangle 92"/>
            <p:cNvSpPr>
              <a:spLocks noChangeArrowheads="1"/>
            </p:cNvSpPr>
            <p:nvPr/>
          </p:nvSpPr>
          <p:spPr bwMode="auto">
            <a:xfrm>
              <a:off x="4754563" y="2484438"/>
              <a:ext cx="1554162"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84" name="Text Box 96"/>
            <p:cNvSpPr txBox="1">
              <a:spLocks noChangeArrowheads="1"/>
            </p:cNvSpPr>
            <p:nvPr/>
          </p:nvSpPr>
          <p:spPr bwMode="auto">
            <a:xfrm>
              <a:off x="6553200" y="2665413"/>
              <a:ext cx="2133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solidFill>
                    <a:srgbClr val="0066FF"/>
                  </a:solidFill>
                </a:rPr>
                <a:t>Mutation in middle of primer binding site</a:t>
              </a:r>
            </a:p>
          </p:txBody>
        </p:sp>
        <p:sp>
          <p:nvSpPr>
            <p:cNvPr id="97" name="TextBox 96"/>
            <p:cNvSpPr txBox="1"/>
            <p:nvPr/>
          </p:nvSpPr>
          <p:spPr>
            <a:xfrm>
              <a:off x="228600" y="3352800"/>
              <a:ext cx="577402" cy="461665"/>
            </a:xfrm>
            <a:prstGeom prst="rect">
              <a:avLst/>
            </a:prstGeom>
            <a:noFill/>
          </p:spPr>
          <p:txBody>
            <a:bodyPr wrap="none" rtlCol="0">
              <a:spAutoFit/>
            </a:bodyPr>
            <a:lstStyle/>
            <a:p>
              <a:pPr algn="ctr"/>
              <a:r>
                <a:rPr lang="en-US" sz="2400" b="1" dirty="0" smtClean="0"/>
                <a:t>(b)</a:t>
              </a:r>
              <a:endParaRPr lang="en-US" sz="2400" b="1" dirty="0"/>
            </a:p>
          </p:txBody>
        </p:sp>
      </p:grpSp>
      <p:grpSp>
        <p:nvGrpSpPr>
          <p:cNvPr id="4" name="Group 3"/>
          <p:cNvGrpSpPr/>
          <p:nvPr/>
        </p:nvGrpSpPr>
        <p:grpSpPr>
          <a:xfrm>
            <a:off x="228600" y="4481512"/>
            <a:ext cx="8763000" cy="1919288"/>
            <a:chOff x="228600" y="4176712"/>
            <a:chExt cx="8763000" cy="1919288"/>
          </a:xfrm>
        </p:grpSpPr>
        <p:sp>
          <p:nvSpPr>
            <p:cNvPr id="116738" name="Rectangle 2"/>
            <p:cNvSpPr>
              <a:spLocks noChangeArrowheads="1"/>
            </p:cNvSpPr>
            <p:nvPr/>
          </p:nvSpPr>
          <p:spPr bwMode="auto">
            <a:xfrm>
              <a:off x="4724400" y="4176712"/>
              <a:ext cx="1660525" cy="1919288"/>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endParaRPr>
            </a:p>
          </p:txBody>
        </p:sp>
        <p:grpSp>
          <p:nvGrpSpPr>
            <p:cNvPr id="2058" name="Group 52"/>
            <p:cNvGrpSpPr>
              <a:grpSpLocks/>
            </p:cNvGrpSpPr>
            <p:nvPr/>
          </p:nvGrpSpPr>
          <p:grpSpPr bwMode="auto">
            <a:xfrm>
              <a:off x="1006475" y="4681538"/>
              <a:ext cx="3200400" cy="92075"/>
              <a:chOff x="3024" y="3312"/>
              <a:chExt cx="5040" cy="144"/>
            </a:xfrm>
          </p:grpSpPr>
          <p:sp>
            <p:nvSpPr>
              <p:cNvPr id="2096" name="Rectangle 53"/>
              <p:cNvSpPr>
                <a:spLocks noChangeArrowheads="1"/>
              </p:cNvSpPr>
              <p:nvPr/>
            </p:nvSpPr>
            <p:spPr bwMode="auto">
              <a:xfrm>
                <a:off x="4464"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7" name="Rectangle 54"/>
              <p:cNvSpPr>
                <a:spLocks noChangeArrowheads="1"/>
              </p:cNvSpPr>
              <p:nvPr/>
            </p:nvSpPr>
            <p:spPr bwMode="auto">
              <a:xfrm>
                <a:off x="4752"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8" name="Rectangle 55"/>
              <p:cNvSpPr>
                <a:spLocks noChangeArrowheads="1"/>
              </p:cNvSpPr>
              <p:nvPr/>
            </p:nvSpPr>
            <p:spPr bwMode="auto">
              <a:xfrm>
                <a:off x="5040"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9" name="Rectangle 56"/>
              <p:cNvSpPr>
                <a:spLocks noChangeArrowheads="1"/>
              </p:cNvSpPr>
              <p:nvPr/>
            </p:nvSpPr>
            <p:spPr bwMode="auto">
              <a:xfrm>
                <a:off x="5328"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0" name="Rectangle 57"/>
              <p:cNvSpPr>
                <a:spLocks noChangeArrowheads="1"/>
              </p:cNvSpPr>
              <p:nvPr/>
            </p:nvSpPr>
            <p:spPr bwMode="auto">
              <a:xfrm>
                <a:off x="5616"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1" name="Rectangle 58"/>
              <p:cNvSpPr>
                <a:spLocks noChangeArrowheads="1"/>
              </p:cNvSpPr>
              <p:nvPr/>
            </p:nvSpPr>
            <p:spPr bwMode="auto">
              <a:xfrm>
                <a:off x="5904" y="3312"/>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102" name="Line 59"/>
              <p:cNvSpPr>
                <a:spLocks noChangeShapeType="1"/>
              </p:cNvSpPr>
              <p:nvPr/>
            </p:nvSpPr>
            <p:spPr bwMode="auto">
              <a:xfrm flipH="1">
                <a:off x="3024" y="3456"/>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3" name="Line 60"/>
              <p:cNvSpPr>
                <a:spLocks noChangeShapeType="1"/>
              </p:cNvSpPr>
              <p:nvPr/>
            </p:nvSpPr>
            <p:spPr bwMode="auto">
              <a:xfrm>
                <a:off x="6192" y="3456"/>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9" name="Group 61"/>
            <p:cNvGrpSpPr>
              <a:grpSpLocks/>
            </p:cNvGrpSpPr>
            <p:nvPr/>
          </p:nvGrpSpPr>
          <p:grpSpPr bwMode="auto">
            <a:xfrm>
              <a:off x="1006475" y="5138738"/>
              <a:ext cx="3565525" cy="92075"/>
              <a:chOff x="3024" y="3600"/>
              <a:chExt cx="5616" cy="144"/>
            </a:xfrm>
          </p:grpSpPr>
          <p:sp>
            <p:nvSpPr>
              <p:cNvPr id="2086" name="Rectangle 62"/>
              <p:cNvSpPr>
                <a:spLocks noChangeArrowheads="1"/>
              </p:cNvSpPr>
              <p:nvPr/>
            </p:nvSpPr>
            <p:spPr bwMode="auto">
              <a:xfrm>
                <a:off x="4464"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87" name="Rectangle 63"/>
              <p:cNvSpPr>
                <a:spLocks noChangeArrowheads="1"/>
              </p:cNvSpPr>
              <p:nvPr/>
            </p:nvSpPr>
            <p:spPr bwMode="auto">
              <a:xfrm>
                <a:off x="4752"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88" name="Rectangle 64"/>
              <p:cNvSpPr>
                <a:spLocks noChangeArrowheads="1"/>
              </p:cNvSpPr>
              <p:nvPr/>
            </p:nvSpPr>
            <p:spPr bwMode="auto">
              <a:xfrm>
                <a:off x="5040"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89" name="Rectangle 65"/>
              <p:cNvSpPr>
                <a:spLocks noChangeArrowheads="1"/>
              </p:cNvSpPr>
              <p:nvPr/>
            </p:nvSpPr>
            <p:spPr bwMode="auto">
              <a:xfrm>
                <a:off x="5328"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0" name="Rectangle 66"/>
              <p:cNvSpPr>
                <a:spLocks noChangeArrowheads="1"/>
              </p:cNvSpPr>
              <p:nvPr/>
            </p:nvSpPr>
            <p:spPr bwMode="auto">
              <a:xfrm>
                <a:off x="5616"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1" name="Rectangle 67"/>
              <p:cNvSpPr>
                <a:spLocks noChangeArrowheads="1"/>
              </p:cNvSpPr>
              <p:nvPr/>
            </p:nvSpPr>
            <p:spPr bwMode="auto">
              <a:xfrm>
                <a:off x="5904"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2" name="Rectangle 68"/>
              <p:cNvSpPr>
                <a:spLocks noChangeArrowheads="1"/>
              </p:cNvSpPr>
              <p:nvPr/>
            </p:nvSpPr>
            <p:spPr bwMode="auto">
              <a:xfrm>
                <a:off x="6480"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3" name="Rectangle 69"/>
              <p:cNvSpPr>
                <a:spLocks noChangeArrowheads="1"/>
              </p:cNvSpPr>
              <p:nvPr/>
            </p:nvSpPr>
            <p:spPr bwMode="auto">
              <a:xfrm>
                <a:off x="6192" y="3600"/>
                <a:ext cx="288"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94" name="Line 70"/>
              <p:cNvSpPr>
                <a:spLocks noChangeShapeType="1"/>
              </p:cNvSpPr>
              <p:nvPr/>
            </p:nvSpPr>
            <p:spPr bwMode="auto">
              <a:xfrm flipH="1">
                <a:off x="3024" y="3744"/>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5" name="Line 71"/>
              <p:cNvSpPr>
                <a:spLocks noChangeShapeType="1"/>
              </p:cNvSpPr>
              <p:nvPr/>
            </p:nvSpPr>
            <p:spPr bwMode="auto">
              <a:xfrm>
                <a:off x="6768" y="3744"/>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60" name="Line 72"/>
            <p:cNvSpPr>
              <a:spLocks noChangeShapeType="1"/>
            </p:cNvSpPr>
            <p:nvPr/>
          </p:nvSpPr>
          <p:spPr bwMode="auto">
            <a:xfrm flipH="1">
              <a:off x="3840163" y="4681538"/>
              <a:ext cx="27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1" name="Line 73"/>
            <p:cNvSpPr>
              <a:spLocks noChangeShapeType="1"/>
            </p:cNvSpPr>
            <p:nvPr/>
          </p:nvSpPr>
          <p:spPr bwMode="auto">
            <a:xfrm>
              <a:off x="1096963" y="5138738"/>
              <a:ext cx="27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2" name="Line 74"/>
            <p:cNvSpPr>
              <a:spLocks noChangeShapeType="1"/>
            </p:cNvSpPr>
            <p:nvPr/>
          </p:nvSpPr>
          <p:spPr bwMode="auto">
            <a:xfrm flipH="1">
              <a:off x="4206875" y="5138738"/>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6" name="Text Box 78"/>
            <p:cNvSpPr txBox="1">
              <a:spLocks noChangeArrowheads="1"/>
            </p:cNvSpPr>
            <p:nvPr/>
          </p:nvSpPr>
          <p:spPr bwMode="auto">
            <a:xfrm>
              <a:off x="1096963" y="458946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a:solidFill>
                    <a:srgbClr val="FF0000"/>
                  </a:solidFill>
                  <a:latin typeface="Calibri" pitchFamily="34" charset="0"/>
                </a:rPr>
                <a:t>*</a:t>
              </a:r>
            </a:p>
          </p:txBody>
        </p:sp>
        <p:sp>
          <p:nvSpPr>
            <p:cNvPr id="2067" name="Freeform 79"/>
            <p:cNvSpPr>
              <a:spLocks/>
            </p:cNvSpPr>
            <p:nvPr/>
          </p:nvSpPr>
          <p:spPr bwMode="auto">
            <a:xfrm>
              <a:off x="1006475" y="4498975"/>
              <a:ext cx="273050" cy="198438"/>
            </a:xfrm>
            <a:custGeom>
              <a:avLst/>
              <a:gdLst>
                <a:gd name="T0" fmla="*/ 0 w 432"/>
                <a:gd name="T1" fmla="*/ 170090 h 168"/>
                <a:gd name="T2" fmla="*/ 182033 w 432"/>
                <a:gd name="T3" fmla="*/ 170090 h 168"/>
                <a:gd name="T4" fmla="*/ 273050 w 432"/>
                <a:gd name="T5" fmla="*/ 0 h 168"/>
                <a:gd name="T6" fmla="*/ 0 60000 65536"/>
                <a:gd name="T7" fmla="*/ 0 60000 65536"/>
                <a:gd name="T8" fmla="*/ 0 60000 65536"/>
                <a:gd name="T9" fmla="*/ 0 w 432"/>
                <a:gd name="T10" fmla="*/ 0 h 168"/>
                <a:gd name="T11" fmla="*/ 432 w 432"/>
                <a:gd name="T12" fmla="*/ 168 h 168"/>
              </a:gdLst>
              <a:ahLst/>
              <a:cxnLst>
                <a:cxn ang="T6">
                  <a:pos x="T0" y="T1"/>
                </a:cxn>
                <a:cxn ang="T7">
                  <a:pos x="T2" y="T3"/>
                </a:cxn>
                <a:cxn ang="T8">
                  <a:pos x="T4" y="T5"/>
                </a:cxn>
              </a:cxnLst>
              <a:rect l="T9" t="T10" r="T11" b="T12"/>
              <a:pathLst>
                <a:path w="432" h="168">
                  <a:moveTo>
                    <a:pt x="0" y="144"/>
                  </a:moveTo>
                  <a:cubicBezTo>
                    <a:pt x="108" y="156"/>
                    <a:pt x="216" y="168"/>
                    <a:pt x="288" y="144"/>
                  </a:cubicBezTo>
                  <a:cubicBezTo>
                    <a:pt x="360" y="120"/>
                    <a:pt x="432" y="24"/>
                    <a:pt x="432"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 name="Freeform 80"/>
            <p:cNvSpPr>
              <a:spLocks/>
            </p:cNvSpPr>
            <p:nvPr/>
          </p:nvSpPr>
          <p:spPr bwMode="auto">
            <a:xfrm>
              <a:off x="4846638" y="4589463"/>
              <a:ext cx="1371600" cy="549275"/>
            </a:xfrm>
            <a:custGeom>
              <a:avLst/>
              <a:gdLst>
                <a:gd name="T0" fmla="*/ 0 w 2160"/>
                <a:gd name="T1" fmla="*/ 549275 h 864"/>
                <a:gd name="T2" fmla="*/ 457200 w 2160"/>
                <a:gd name="T3" fmla="*/ 549275 h 864"/>
                <a:gd name="T4" fmla="*/ 731520 w 2160"/>
                <a:gd name="T5" fmla="*/ 549275 h 864"/>
                <a:gd name="T6" fmla="*/ 822960 w 2160"/>
                <a:gd name="T7" fmla="*/ 0 h 864"/>
                <a:gd name="T8" fmla="*/ 914400 w 2160"/>
                <a:gd name="T9" fmla="*/ 549275 h 864"/>
                <a:gd name="T10" fmla="*/ 1371600 w 2160"/>
                <a:gd name="T11" fmla="*/ 549275 h 864"/>
                <a:gd name="T12" fmla="*/ 0 60000 65536"/>
                <a:gd name="T13" fmla="*/ 0 60000 65536"/>
                <a:gd name="T14" fmla="*/ 0 60000 65536"/>
                <a:gd name="T15" fmla="*/ 0 60000 65536"/>
                <a:gd name="T16" fmla="*/ 0 60000 65536"/>
                <a:gd name="T17" fmla="*/ 0 60000 65536"/>
                <a:gd name="T18" fmla="*/ 0 w 2160"/>
                <a:gd name="T19" fmla="*/ 0 h 864"/>
                <a:gd name="T20" fmla="*/ 2160 w 2160"/>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2160" h="864">
                  <a:moveTo>
                    <a:pt x="0" y="864"/>
                  </a:moveTo>
                  <a:lnTo>
                    <a:pt x="720" y="864"/>
                  </a:lnTo>
                  <a:lnTo>
                    <a:pt x="1152" y="864"/>
                  </a:lnTo>
                  <a:lnTo>
                    <a:pt x="1296" y="0"/>
                  </a:lnTo>
                  <a:lnTo>
                    <a:pt x="1440" y="864"/>
                  </a:lnTo>
                  <a:lnTo>
                    <a:pt x="2160" y="864"/>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9" name="Text Box 81"/>
            <p:cNvSpPr txBox="1">
              <a:spLocks noChangeArrowheads="1"/>
            </p:cNvSpPr>
            <p:nvPr/>
          </p:nvSpPr>
          <p:spPr bwMode="auto">
            <a:xfrm>
              <a:off x="5394325" y="4224338"/>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8</a:t>
              </a:r>
            </a:p>
          </p:txBody>
        </p:sp>
        <p:sp>
          <p:nvSpPr>
            <p:cNvPr id="2074" name="Line 86"/>
            <p:cNvSpPr>
              <a:spLocks noChangeShapeType="1"/>
            </p:cNvSpPr>
            <p:nvPr/>
          </p:nvSpPr>
          <p:spPr bwMode="auto">
            <a:xfrm flipV="1">
              <a:off x="5394325" y="5230813"/>
              <a:ext cx="0" cy="365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5" name="Text Box 87"/>
            <p:cNvSpPr txBox="1">
              <a:spLocks noChangeArrowheads="1"/>
            </p:cNvSpPr>
            <p:nvPr/>
          </p:nvSpPr>
          <p:spPr bwMode="auto">
            <a:xfrm>
              <a:off x="4664075" y="5595938"/>
              <a:ext cx="175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dirty="0"/>
                <a:t>Allele 6 amplicon has “dropped out”</a:t>
              </a:r>
            </a:p>
          </p:txBody>
        </p:sp>
        <p:sp>
          <p:nvSpPr>
            <p:cNvPr id="2078" name="AutoShape 90"/>
            <p:cNvSpPr>
              <a:spLocks/>
            </p:cNvSpPr>
            <p:nvPr/>
          </p:nvSpPr>
          <p:spPr bwMode="auto">
            <a:xfrm rot="-5576658">
              <a:off x="5303044" y="4845844"/>
              <a:ext cx="92075" cy="274637"/>
            </a:xfrm>
            <a:prstGeom prst="rightBracket">
              <a:avLst>
                <a:gd name="adj" fmla="val 96705"/>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2083" name="Text Box 95"/>
            <p:cNvSpPr txBox="1">
              <a:spLocks noChangeArrowheads="1"/>
            </p:cNvSpPr>
            <p:nvPr/>
          </p:nvSpPr>
          <p:spPr bwMode="auto">
            <a:xfrm>
              <a:off x="6477000" y="4570413"/>
              <a:ext cx="2514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solidFill>
                    <a:srgbClr val="0066FF"/>
                  </a:solidFill>
                </a:rPr>
                <a:t>Mutation at 3’-end of primer binding site </a:t>
              </a:r>
              <a:r>
                <a:rPr lang="en-US" altLang="en-US" b="1" dirty="0">
                  <a:solidFill>
                    <a:srgbClr val="FF3300"/>
                  </a:solidFill>
                </a:rPr>
                <a:t>(allele </a:t>
              </a:r>
              <a:r>
                <a:rPr lang="en-US" altLang="en-US" b="1" dirty="0" smtClean="0">
                  <a:solidFill>
                    <a:srgbClr val="FF3300"/>
                  </a:solidFill>
                </a:rPr>
                <a:t>drop-out</a:t>
              </a:r>
              <a:r>
                <a:rPr lang="en-US" altLang="en-US" b="1" dirty="0">
                  <a:solidFill>
                    <a:srgbClr val="FF3300"/>
                  </a:solidFill>
                </a:rPr>
                <a:t>)</a:t>
              </a:r>
            </a:p>
          </p:txBody>
        </p:sp>
        <p:sp>
          <p:nvSpPr>
            <p:cNvPr id="98" name="TextBox 97"/>
            <p:cNvSpPr txBox="1"/>
            <p:nvPr/>
          </p:nvSpPr>
          <p:spPr>
            <a:xfrm>
              <a:off x="228600" y="4719935"/>
              <a:ext cx="561372" cy="461665"/>
            </a:xfrm>
            <a:prstGeom prst="rect">
              <a:avLst/>
            </a:prstGeom>
            <a:noFill/>
          </p:spPr>
          <p:txBody>
            <a:bodyPr wrap="none" rtlCol="0">
              <a:spAutoFit/>
            </a:bodyPr>
            <a:lstStyle/>
            <a:p>
              <a:pPr algn="ctr"/>
              <a:r>
                <a:rPr lang="en-US" sz="2400" b="1" dirty="0" smtClean="0"/>
                <a:t>(c)</a:t>
              </a:r>
              <a:endParaRPr lang="en-US" sz="2400" b="1" dirty="0"/>
            </a:p>
          </p:txBody>
        </p:sp>
      </p:grpSp>
    </p:spTree>
    <p:extLst>
      <p:ext uri="{BB962C8B-B14F-4D97-AF65-F5344CB8AC3E}">
        <p14:creationId xmlns:p14="http://schemas.microsoft.com/office/powerpoint/2010/main" val="25853967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3" name="Text Box 7"/>
          <p:cNvSpPr txBox="1">
            <a:spLocks noChangeArrowheads="1"/>
          </p:cNvSpPr>
          <p:nvPr/>
        </p:nvSpPr>
        <p:spPr bwMode="auto">
          <a:xfrm>
            <a:off x="4495089" y="2909888"/>
            <a:ext cx="1753312" cy="366712"/>
          </a:xfrm>
          <a:prstGeom prst="rect">
            <a:avLst/>
          </a:prstGeom>
          <a:solidFill>
            <a:srgbClr val="00FF00"/>
          </a:solidFill>
          <a:ln w="28575">
            <a:noFill/>
            <a:miter lim="800000"/>
            <a:headEnd/>
            <a:tailEnd/>
          </a:ln>
        </p:spPr>
        <p:txBody>
          <a:bodyPr wrap="square">
            <a:spAutoFit/>
          </a:bodyPr>
          <a:lstStyle/>
          <a:p>
            <a:pPr algn="ctr" eaLnBrk="0" hangingPunct="0">
              <a:spcBef>
                <a:spcPct val="50000"/>
              </a:spcBef>
            </a:pPr>
            <a:r>
              <a:rPr lang="en-US" b="1"/>
              <a:t>NGM</a:t>
            </a:r>
          </a:p>
        </p:txBody>
      </p:sp>
      <p:sp>
        <p:nvSpPr>
          <p:cNvPr id="31764" name="Text Box 7"/>
          <p:cNvSpPr txBox="1">
            <a:spLocks noChangeArrowheads="1"/>
          </p:cNvSpPr>
          <p:nvPr/>
        </p:nvSpPr>
        <p:spPr bwMode="auto">
          <a:xfrm>
            <a:off x="4490815" y="2435471"/>
            <a:ext cx="1757585" cy="366712"/>
          </a:xfrm>
          <a:prstGeom prst="rect">
            <a:avLst/>
          </a:prstGeom>
          <a:solidFill>
            <a:srgbClr val="FFFF00"/>
          </a:solidFill>
          <a:ln w="28575">
            <a:noFill/>
            <a:miter lim="800000"/>
            <a:headEnd/>
            <a:tailEnd/>
          </a:ln>
        </p:spPr>
        <p:txBody>
          <a:bodyPr wrap="square">
            <a:spAutoFit/>
          </a:bodyPr>
          <a:lstStyle/>
          <a:p>
            <a:pPr algn="ctr" eaLnBrk="0" hangingPunct="0">
              <a:spcBef>
                <a:spcPct val="50000"/>
              </a:spcBef>
            </a:pPr>
            <a:r>
              <a:rPr lang="en-US" b="1"/>
              <a:t>Identifiler</a:t>
            </a:r>
          </a:p>
        </p:txBody>
      </p:sp>
      <p:sp>
        <p:nvSpPr>
          <p:cNvPr id="31765" name="Text Box 7"/>
          <p:cNvSpPr txBox="1">
            <a:spLocks noChangeArrowheads="1"/>
          </p:cNvSpPr>
          <p:nvPr/>
        </p:nvSpPr>
        <p:spPr bwMode="auto">
          <a:xfrm>
            <a:off x="1676401" y="1824335"/>
            <a:ext cx="1752600" cy="366712"/>
          </a:xfrm>
          <a:prstGeom prst="rect">
            <a:avLst/>
          </a:prstGeom>
          <a:solidFill>
            <a:srgbClr val="FFFF00"/>
          </a:solidFill>
          <a:ln w="28575">
            <a:noFill/>
            <a:miter lim="800000"/>
            <a:headEnd/>
            <a:tailEnd/>
          </a:ln>
        </p:spPr>
        <p:txBody>
          <a:bodyPr wrap="square">
            <a:spAutoFit/>
          </a:bodyPr>
          <a:lstStyle/>
          <a:p>
            <a:pPr algn="ctr" eaLnBrk="0" hangingPunct="0">
              <a:spcBef>
                <a:spcPct val="50000"/>
              </a:spcBef>
            </a:pPr>
            <a:r>
              <a:rPr lang="en-US" b="1" dirty="0"/>
              <a:t>MiniFiler</a:t>
            </a:r>
          </a:p>
        </p:txBody>
      </p:sp>
      <p:sp>
        <p:nvSpPr>
          <p:cNvPr id="31766" name="Text Box 7"/>
          <p:cNvSpPr txBox="1">
            <a:spLocks noChangeArrowheads="1"/>
          </p:cNvSpPr>
          <p:nvPr/>
        </p:nvSpPr>
        <p:spPr bwMode="auto">
          <a:xfrm>
            <a:off x="4876800" y="4224040"/>
            <a:ext cx="1752600" cy="366712"/>
          </a:xfrm>
          <a:prstGeom prst="rect">
            <a:avLst/>
          </a:prstGeom>
          <a:solidFill>
            <a:srgbClr val="00B0F0"/>
          </a:solidFill>
          <a:ln w="28575">
            <a:noFill/>
            <a:miter lim="800000"/>
            <a:headEnd/>
            <a:tailEnd/>
          </a:ln>
        </p:spPr>
        <p:txBody>
          <a:bodyPr wrap="square">
            <a:spAutoFit/>
          </a:bodyPr>
          <a:lstStyle/>
          <a:p>
            <a:pPr algn="ctr" eaLnBrk="0" hangingPunct="0">
              <a:spcBef>
                <a:spcPct val="50000"/>
              </a:spcBef>
            </a:pPr>
            <a:r>
              <a:rPr lang="en-US" b="1" dirty="0" smtClean="0"/>
              <a:t>PowerPlex 16</a:t>
            </a:r>
            <a:endParaRPr lang="en-US" b="1" dirty="0"/>
          </a:p>
        </p:txBody>
      </p:sp>
      <p:sp>
        <p:nvSpPr>
          <p:cNvPr id="31767" name="Text Box 7"/>
          <p:cNvSpPr txBox="1">
            <a:spLocks noChangeArrowheads="1"/>
          </p:cNvSpPr>
          <p:nvPr/>
        </p:nvSpPr>
        <p:spPr bwMode="auto">
          <a:xfrm>
            <a:off x="4495800" y="1546122"/>
            <a:ext cx="1752601" cy="366712"/>
          </a:xfrm>
          <a:prstGeom prst="rect">
            <a:avLst/>
          </a:prstGeom>
          <a:solidFill>
            <a:srgbClr val="00FF00"/>
          </a:solidFill>
          <a:ln w="28575">
            <a:noFill/>
            <a:miter lim="800000"/>
            <a:headEnd/>
            <a:tailEnd/>
          </a:ln>
        </p:spPr>
        <p:txBody>
          <a:bodyPr wrap="square">
            <a:spAutoFit/>
          </a:bodyPr>
          <a:lstStyle/>
          <a:p>
            <a:pPr algn="ctr" eaLnBrk="0" hangingPunct="0">
              <a:spcBef>
                <a:spcPct val="50000"/>
              </a:spcBef>
            </a:pPr>
            <a:r>
              <a:rPr lang="en-US" b="1" dirty="0"/>
              <a:t>Profiler Plus</a:t>
            </a:r>
          </a:p>
        </p:txBody>
      </p:sp>
      <p:sp>
        <p:nvSpPr>
          <p:cNvPr id="31768" name="Text Box 7"/>
          <p:cNvSpPr txBox="1">
            <a:spLocks noChangeArrowheads="1"/>
          </p:cNvSpPr>
          <p:nvPr/>
        </p:nvSpPr>
        <p:spPr bwMode="auto">
          <a:xfrm>
            <a:off x="4495800" y="1995488"/>
            <a:ext cx="1763283" cy="366712"/>
          </a:xfrm>
          <a:prstGeom prst="rect">
            <a:avLst/>
          </a:prstGeom>
          <a:solidFill>
            <a:srgbClr val="00FF00"/>
          </a:solidFill>
          <a:ln w="28575">
            <a:noFill/>
            <a:miter lim="800000"/>
            <a:headEnd/>
            <a:tailEnd/>
          </a:ln>
        </p:spPr>
        <p:txBody>
          <a:bodyPr wrap="square">
            <a:spAutoFit/>
          </a:bodyPr>
          <a:lstStyle/>
          <a:p>
            <a:pPr algn="ctr" eaLnBrk="0" hangingPunct="0">
              <a:spcBef>
                <a:spcPct val="50000"/>
              </a:spcBef>
            </a:pPr>
            <a:r>
              <a:rPr lang="en-US" b="1" dirty="0"/>
              <a:t>SGM Plus</a:t>
            </a:r>
          </a:p>
        </p:txBody>
      </p:sp>
      <p:sp>
        <p:nvSpPr>
          <p:cNvPr id="31769" name="Text Box 7"/>
          <p:cNvSpPr txBox="1">
            <a:spLocks noChangeArrowheads="1"/>
          </p:cNvSpPr>
          <p:nvPr/>
        </p:nvSpPr>
        <p:spPr bwMode="auto">
          <a:xfrm>
            <a:off x="4876800" y="4681240"/>
            <a:ext cx="1752600" cy="366712"/>
          </a:xfrm>
          <a:prstGeom prst="rect">
            <a:avLst/>
          </a:prstGeom>
          <a:solidFill>
            <a:srgbClr val="00B0F0"/>
          </a:solidFill>
          <a:ln w="28575">
            <a:noFill/>
            <a:miter lim="800000"/>
            <a:headEnd/>
            <a:tailEnd/>
          </a:ln>
        </p:spPr>
        <p:txBody>
          <a:bodyPr wrap="square">
            <a:spAutoFit/>
          </a:bodyPr>
          <a:lstStyle/>
          <a:p>
            <a:pPr algn="ctr" eaLnBrk="0" hangingPunct="0">
              <a:spcBef>
                <a:spcPct val="50000"/>
              </a:spcBef>
            </a:pPr>
            <a:r>
              <a:rPr lang="en-US" b="1" dirty="0"/>
              <a:t>PP ESX 17</a:t>
            </a:r>
          </a:p>
        </p:txBody>
      </p:sp>
      <p:sp>
        <p:nvSpPr>
          <p:cNvPr id="31770" name="Text Box 239"/>
          <p:cNvSpPr txBox="1">
            <a:spLocks noChangeArrowheads="1"/>
          </p:cNvSpPr>
          <p:nvPr/>
        </p:nvSpPr>
        <p:spPr bwMode="auto">
          <a:xfrm>
            <a:off x="1816100" y="5119687"/>
            <a:ext cx="1689100" cy="366713"/>
          </a:xfrm>
          <a:prstGeom prst="rect">
            <a:avLst/>
          </a:prstGeom>
          <a:solidFill>
            <a:srgbClr val="00FF00"/>
          </a:solidFill>
          <a:ln w="28575">
            <a:noFill/>
            <a:miter lim="800000"/>
            <a:headEnd/>
            <a:tailEnd/>
          </a:ln>
        </p:spPr>
        <p:txBody>
          <a:bodyPr wrap="square">
            <a:spAutoFit/>
          </a:bodyPr>
          <a:lstStyle/>
          <a:p>
            <a:pPr algn="ctr" eaLnBrk="0" hangingPunct="0">
              <a:spcBef>
                <a:spcPct val="50000"/>
              </a:spcBef>
            </a:pPr>
            <a:r>
              <a:rPr lang="en-US" b="1" dirty="0" smtClean="0"/>
              <a:t>PP Fusion</a:t>
            </a:r>
            <a:endParaRPr lang="en-US" b="1" dirty="0"/>
          </a:p>
        </p:txBody>
      </p:sp>
      <p:sp>
        <p:nvSpPr>
          <p:cNvPr id="31771" name="Text Box 7"/>
          <p:cNvSpPr txBox="1">
            <a:spLocks noChangeArrowheads="1"/>
          </p:cNvSpPr>
          <p:nvPr/>
        </p:nvSpPr>
        <p:spPr bwMode="auto">
          <a:xfrm>
            <a:off x="2228851" y="5791200"/>
            <a:ext cx="1733550" cy="366712"/>
          </a:xfrm>
          <a:prstGeom prst="rect">
            <a:avLst/>
          </a:prstGeom>
          <a:solidFill>
            <a:srgbClr val="FF0000"/>
          </a:solidFill>
          <a:ln w="28575">
            <a:noFill/>
            <a:miter lim="800000"/>
            <a:headEnd/>
            <a:tailEnd/>
          </a:ln>
        </p:spPr>
        <p:txBody>
          <a:bodyPr wrap="square">
            <a:spAutoFit/>
          </a:bodyPr>
          <a:lstStyle/>
          <a:p>
            <a:pPr algn="ctr" eaLnBrk="0" hangingPunct="0">
              <a:spcBef>
                <a:spcPct val="50000"/>
              </a:spcBef>
            </a:pPr>
            <a:r>
              <a:rPr lang="en-US" b="1" dirty="0"/>
              <a:t>ESSplex</a:t>
            </a:r>
          </a:p>
        </p:txBody>
      </p:sp>
      <p:sp>
        <p:nvSpPr>
          <p:cNvPr id="31772" name="Text Box 7"/>
          <p:cNvSpPr txBox="1">
            <a:spLocks noChangeArrowheads="1"/>
          </p:cNvSpPr>
          <p:nvPr/>
        </p:nvSpPr>
        <p:spPr bwMode="auto">
          <a:xfrm>
            <a:off x="2057399" y="6262688"/>
            <a:ext cx="1762125" cy="366712"/>
          </a:xfrm>
          <a:prstGeom prst="rect">
            <a:avLst/>
          </a:prstGeom>
          <a:solidFill>
            <a:srgbClr val="FF0000"/>
          </a:solidFill>
          <a:ln w="28575">
            <a:noFill/>
            <a:miter lim="800000"/>
            <a:headEnd/>
            <a:tailEnd/>
          </a:ln>
        </p:spPr>
        <p:txBody>
          <a:bodyPr wrap="square">
            <a:spAutoFit/>
          </a:bodyPr>
          <a:lstStyle/>
          <a:p>
            <a:pPr algn="ctr" eaLnBrk="0" hangingPunct="0">
              <a:spcBef>
                <a:spcPct val="50000"/>
              </a:spcBef>
            </a:pPr>
            <a:r>
              <a:rPr lang="en-US" b="1"/>
              <a:t>IDplex</a:t>
            </a:r>
          </a:p>
        </p:txBody>
      </p:sp>
      <p:sp>
        <p:nvSpPr>
          <p:cNvPr id="165" name="Title 1"/>
          <p:cNvSpPr txBox="1">
            <a:spLocks/>
          </p:cNvSpPr>
          <p:nvPr/>
        </p:nvSpPr>
        <p:spPr>
          <a:xfrm>
            <a:off x="457200" y="-1219200"/>
            <a:ext cx="8229600" cy="1143000"/>
          </a:xfrm>
          <a:prstGeom prst="rect">
            <a:avLst/>
          </a:prstGeom>
        </p:spPr>
        <p:txBody>
          <a:bodyPr/>
          <a:lstStyle/>
          <a:p>
            <a:pPr algn="ctr">
              <a:defRPr/>
            </a:pPr>
            <a:r>
              <a:rPr lang="en-US" sz="4400" kern="0" dirty="0">
                <a:solidFill>
                  <a:schemeClr val="tx2"/>
                </a:solidFill>
                <a:latin typeface="+mj-lt"/>
                <a:ea typeface="+mj-ea"/>
                <a:cs typeface="+mj-cs"/>
              </a:rPr>
              <a:t>D18S51 Concordance Checking</a:t>
            </a:r>
          </a:p>
        </p:txBody>
      </p:sp>
      <p:grpSp>
        <p:nvGrpSpPr>
          <p:cNvPr id="10" name="Group 9"/>
          <p:cNvGrpSpPr/>
          <p:nvPr/>
        </p:nvGrpSpPr>
        <p:grpSpPr>
          <a:xfrm>
            <a:off x="0" y="228600"/>
            <a:ext cx="9180513" cy="1154847"/>
            <a:chOff x="0" y="381000"/>
            <a:chExt cx="9180513" cy="1154847"/>
          </a:xfrm>
        </p:grpSpPr>
        <p:sp>
          <p:nvSpPr>
            <p:cNvPr id="31749" name="Line 20"/>
            <p:cNvSpPr>
              <a:spLocks noChangeShapeType="1"/>
            </p:cNvSpPr>
            <p:nvPr/>
          </p:nvSpPr>
          <p:spPr bwMode="auto">
            <a:xfrm flipV="1">
              <a:off x="0" y="1010940"/>
              <a:ext cx="9180513" cy="7937"/>
            </a:xfrm>
            <a:prstGeom prst="line">
              <a:avLst/>
            </a:prstGeom>
            <a:noFill/>
            <a:ln w="38100">
              <a:solidFill>
                <a:schemeClr val="tx1"/>
              </a:solidFill>
              <a:round/>
              <a:headEnd/>
              <a:tailEnd/>
            </a:ln>
          </p:spPr>
          <p:txBody>
            <a:bodyPr wrap="none" anchor="ctr"/>
            <a:lstStyle/>
            <a:p>
              <a:endParaRPr lang="en-US"/>
            </a:p>
          </p:txBody>
        </p:sp>
        <p:sp>
          <p:nvSpPr>
            <p:cNvPr id="31750" name="Line 21"/>
            <p:cNvSpPr>
              <a:spLocks noChangeShapeType="1"/>
            </p:cNvSpPr>
            <p:nvPr/>
          </p:nvSpPr>
          <p:spPr bwMode="auto">
            <a:xfrm>
              <a:off x="3305175" y="1014115"/>
              <a:ext cx="0" cy="104775"/>
            </a:xfrm>
            <a:prstGeom prst="line">
              <a:avLst/>
            </a:prstGeom>
            <a:noFill/>
            <a:ln w="57150">
              <a:solidFill>
                <a:schemeClr val="tx1"/>
              </a:solidFill>
              <a:round/>
              <a:headEnd/>
              <a:tailEnd/>
            </a:ln>
          </p:spPr>
          <p:txBody>
            <a:bodyPr wrap="none" anchor="ctr"/>
            <a:lstStyle/>
            <a:p>
              <a:endParaRPr lang="en-US"/>
            </a:p>
          </p:txBody>
        </p:sp>
        <p:sp>
          <p:nvSpPr>
            <p:cNvPr id="31751" name="Line 22"/>
            <p:cNvSpPr>
              <a:spLocks noChangeShapeType="1"/>
            </p:cNvSpPr>
            <p:nvPr/>
          </p:nvSpPr>
          <p:spPr bwMode="auto">
            <a:xfrm>
              <a:off x="1228725" y="1014115"/>
              <a:ext cx="0" cy="104775"/>
            </a:xfrm>
            <a:prstGeom prst="line">
              <a:avLst/>
            </a:prstGeom>
            <a:noFill/>
            <a:ln w="57150">
              <a:solidFill>
                <a:schemeClr val="tx1"/>
              </a:solidFill>
              <a:round/>
              <a:headEnd/>
              <a:tailEnd/>
            </a:ln>
          </p:spPr>
          <p:txBody>
            <a:bodyPr wrap="none" anchor="ctr"/>
            <a:lstStyle/>
            <a:p>
              <a:endParaRPr lang="en-US"/>
            </a:p>
          </p:txBody>
        </p:sp>
        <p:sp>
          <p:nvSpPr>
            <p:cNvPr id="31752" name="Line 23"/>
            <p:cNvSpPr>
              <a:spLocks noChangeShapeType="1"/>
            </p:cNvSpPr>
            <p:nvPr/>
          </p:nvSpPr>
          <p:spPr bwMode="auto">
            <a:xfrm>
              <a:off x="7429500" y="1014115"/>
              <a:ext cx="0" cy="104775"/>
            </a:xfrm>
            <a:prstGeom prst="line">
              <a:avLst/>
            </a:prstGeom>
            <a:noFill/>
            <a:ln w="57150">
              <a:solidFill>
                <a:schemeClr val="tx1"/>
              </a:solidFill>
              <a:round/>
              <a:headEnd/>
              <a:tailEnd/>
            </a:ln>
          </p:spPr>
          <p:txBody>
            <a:bodyPr wrap="none" anchor="ctr"/>
            <a:lstStyle/>
            <a:p>
              <a:endParaRPr lang="en-US"/>
            </a:p>
          </p:txBody>
        </p:sp>
        <p:sp>
          <p:nvSpPr>
            <p:cNvPr id="31753" name="Line 24"/>
            <p:cNvSpPr>
              <a:spLocks noChangeShapeType="1"/>
            </p:cNvSpPr>
            <p:nvPr/>
          </p:nvSpPr>
          <p:spPr bwMode="auto">
            <a:xfrm>
              <a:off x="5381625" y="1014115"/>
              <a:ext cx="0" cy="104775"/>
            </a:xfrm>
            <a:prstGeom prst="line">
              <a:avLst/>
            </a:prstGeom>
            <a:noFill/>
            <a:ln w="57150">
              <a:solidFill>
                <a:schemeClr val="tx1"/>
              </a:solidFill>
              <a:round/>
              <a:headEnd/>
              <a:tailEnd/>
            </a:ln>
          </p:spPr>
          <p:txBody>
            <a:bodyPr wrap="none" anchor="ctr"/>
            <a:lstStyle/>
            <a:p>
              <a:endParaRPr lang="en-US"/>
            </a:p>
          </p:txBody>
        </p:sp>
        <p:sp>
          <p:nvSpPr>
            <p:cNvPr id="31754" name="Text Box 25"/>
            <p:cNvSpPr txBox="1">
              <a:spLocks noChangeArrowheads="1"/>
            </p:cNvSpPr>
            <p:nvPr/>
          </p:nvSpPr>
          <p:spPr bwMode="auto">
            <a:xfrm>
              <a:off x="866775" y="1166515"/>
              <a:ext cx="733425" cy="369332"/>
            </a:xfrm>
            <a:prstGeom prst="rect">
              <a:avLst/>
            </a:prstGeom>
            <a:noFill/>
            <a:ln w="9525">
              <a:noFill/>
              <a:miter lim="800000"/>
              <a:headEnd/>
              <a:tailEnd/>
            </a:ln>
          </p:spPr>
          <p:txBody>
            <a:bodyPr>
              <a:spAutoFit/>
            </a:bodyPr>
            <a:lstStyle/>
            <a:p>
              <a:pPr algn="ctr" eaLnBrk="0" hangingPunct="0">
                <a:spcBef>
                  <a:spcPct val="50000"/>
                </a:spcBef>
              </a:pPr>
              <a:r>
                <a:rPr lang="en-US" dirty="0" smtClean="0"/>
                <a:t>100</a:t>
              </a:r>
              <a:endParaRPr lang="en-US" dirty="0"/>
            </a:p>
          </p:txBody>
        </p:sp>
        <p:sp>
          <p:nvSpPr>
            <p:cNvPr id="31755" name="Text Box 26"/>
            <p:cNvSpPr txBox="1">
              <a:spLocks noChangeArrowheads="1"/>
            </p:cNvSpPr>
            <p:nvPr/>
          </p:nvSpPr>
          <p:spPr bwMode="auto">
            <a:xfrm>
              <a:off x="7067550" y="1128415"/>
              <a:ext cx="733425" cy="369332"/>
            </a:xfrm>
            <a:prstGeom prst="rect">
              <a:avLst/>
            </a:prstGeom>
            <a:noFill/>
            <a:ln w="9525">
              <a:noFill/>
              <a:miter lim="800000"/>
              <a:headEnd/>
              <a:tailEnd/>
            </a:ln>
          </p:spPr>
          <p:txBody>
            <a:bodyPr>
              <a:spAutoFit/>
            </a:bodyPr>
            <a:lstStyle/>
            <a:p>
              <a:pPr algn="ctr" eaLnBrk="0" hangingPunct="0">
                <a:spcBef>
                  <a:spcPct val="50000"/>
                </a:spcBef>
              </a:pPr>
              <a:r>
                <a:rPr lang="en-US" dirty="0" smtClean="0"/>
                <a:t>400</a:t>
              </a:r>
              <a:endParaRPr lang="en-US" dirty="0"/>
            </a:p>
          </p:txBody>
        </p:sp>
        <p:sp>
          <p:nvSpPr>
            <p:cNvPr id="31756" name="Text Box 27"/>
            <p:cNvSpPr txBox="1">
              <a:spLocks noChangeArrowheads="1"/>
            </p:cNvSpPr>
            <p:nvPr/>
          </p:nvSpPr>
          <p:spPr bwMode="auto">
            <a:xfrm>
              <a:off x="5000625" y="1128415"/>
              <a:ext cx="733425" cy="369332"/>
            </a:xfrm>
            <a:prstGeom prst="rect">
              <a:avLst/>
            </a:prstGeom>
            <a:noFill/>
            <a:ln w="9525">
              <a:noFill/>
              <a:miter lim="800000"/>
              <a:headEnd/>
              <a:tailEnd/>
            </a:ln>
          </p:spPr>
          <p:txBody>
            <a:bodyPr>
              <a:spAutoFit/>
            </a:bodyPr>
            <a:lstStyle/>
            <a:p>
              <a:pPr algn="ctr" eaLnBrk="0" hangingPunct="0">
                <a:spcBef>
                  <a:spcPct val="50000"/>
                </a:spcBef>
              </a:pPr>
              <a:r>
                <a:rPr lang="en-US" dirty="0" smtClean="0"/>
                <a:t>300</a:t>
              </a:r>
              <a:endParaRPr lang="en-US" dirty="0"/>
            </a:p>
          </p:txBody>
        </p:sp>
        <p:sp>
          <p:nvSpPr>
            <p:cNvPr id="31757" name="Text Box 28"/>
            <p:cNvSpPr txBox="1">
              <a:spLocks noChangeArrowheads="1"/>
            </p:cNvSpPr>
            <p:nvPr/>
          </p:nvSpPr>
          <p:spPr bwMode="auto">
            <a:xfrm>
              <a:off x="2924175" y="1128415"/>
              <a:ext cx="733425" cy="369332"/>
            </a:xfrm>
            <a:prstGeom prst="rect">
              <a:avLst/>
            </a:prstGeom>
            <a:noFill/>
            <a:ln w="9525">
              <a:noFill/>
              <a:miter lim="800000"/>
              <a:headEnd/>
              <a:tailEnd/>
            </a:ln>
          </p:spPr>
          <p:txBody>
            <a:bodyPr>
              <a:spAutoFit/>
            </a:bodyPr>
            <a:lstStyle/>
            <a:p>
              <a:pPr algn="ctr" eaLnBrk="0" hangingPunct="0">
                <a:spcBef>
                  <a:spcPct val="50000"/>
                </a:spcBef>
              </a:pPr>
              <a:r>
                <a:rPr lang="en-US" dirty="0" smtClean="0"/>
                <a:t>200</a:t>
              </a:r>
              <a:endParaRPr lang="en-US" dirty="0"/>
            </a:p>
          </p:txBody>
        </p:sp>
        <p:grpSp>
          <p:nvGrpSpPr>
            <p:cNvPr id="3" name="Group 29"/>
            <p:cNvGrpSpPr>
              <a:grpSpLocks/>
            </p:cNvGrpSpPr>
            <p:nvPr/>
          </p:nvGrpSpPr>
          <p:grpSpPr bwMode="auto">
            <a:xfrm>
              <a:off x="1695450" y="1014115"/>
              <a:ext cx="1104900" cy="123825"/>
              <a:chOff x="1194" y="1530"/>
              <a:chExt cx="696" cy="78"/>
            </a:xfrm>
          </p:grpSpPr>
          <p:sp>
            <p:nvSpPr>
              <p:cNvPr id="31785" name="Line 30"/>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31786" name="Line 31"/>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31787" name="Line 32"/>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4" name="Group 33"/>
            <p:cNvGrpSpPr>
              <a:grpSpLocks/>
            </p:cNvGrpSpPr>
            <p:nvPr/>
          </p:nvGrpSpPr>
          <p:grpSpPr bwMode="auto">
            <a:xfrm>
              <a:off x="3819525" y="1014115"/>
              <a:ext cx="1104900" cy="123825"/>
              <a:chOff x="1194" y="1530"/>
              <a:chExt cx="696" cy="78"/>
            </a:xfrm>
          </p:grpSpPr>
          <p:sp>
            <p:nvSpPr>
              <p:cNvPr id="31782" name="Line 34"/>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31783" name="Line 35"/>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31784" name="Line 36"/>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5" name="Group 37"/>
            <p:cNvGrpSpPr>
              <a:grpSpLocks/>
            </p:cNvGrpSpPr>
            <p:nvPr/>
          </p:nvGrpSpPr>
          <p:grpSpPr bwMode="auto">
            <a:xfrm>
              <a:off x="5857875" y="995065"/>
              <a:ext cx="1104900" cy="123825"/>
              <a:chOff x="1194" y="1530"/>
              <a:chExt cx="696" cy="78"/>
            </a:xfrm>
          </p:grpSpPr>
          <p:sp>
            <p:nvSpPr>
              <p:cNvPr id="31779" name="Line 38"/>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31780" name="Line 39"/>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31781" name="Line 40"/>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6" name="Group 41"/>
            <p:cNvGrpSpPr>
              <a:grpSpLocks/>
            </p:cNvGrpSpPr>
            <p:nvPr/>
          </p:nvGrpSpPr>
          <p:grpSpPr bwMode="auto">
            <a:xfrm>
              <a:off x="119063" y="1023640"/>
              <a:ext cx="1104900" cy="123825"/>
              <a:chOff x="1194" y="1530"/>
              <a:chExt cx="696" cy="78"/>
            </a:xfrm>
          </p:grpSpPr>
          <p:sp>
            <p:nvSpPr>
              <p:cNvPr id="31776" name="Line 42"/>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31777" name="Line 43"/>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31778" name="Line 44"/>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7" name="Group 60"/>
            <p:cNvGrpSpPr>
              <a:grpSpLocks/>
            </p:cNvGrpSpPr>
            <p:nvPr/>
          </p:nvGrpSpPr>
          <p:grpSpPr bwMode="auto">
            <a:xfrm>
              <a:off x="7910513" y="1004590"/>
              <a:ext cx="1104900" cy="123825"/>
              <a:chOff x="1194" y="1530"/>
              <a:chExt cx="696" cy="78"/>
            </a:xfrm>
          </p:grpSpPr>
          <p:sp>
            <p:nvSpPr>
              <p:cNvPr id="31773" name="Line 61"/>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31774" name="Line 62"/>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31775" name="Line 63"/>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sp>
          <p:nvSpPr>
            <p:cNvPr id="44" name="TextBox 43"/>
            <p:cNvSpPr txBox="1"/>
            <p:nvPr/>
          </p:nvSpPr>
          <p:spPr>
            <a:xfrm>
              <a:off x="1600200" y="381000"/>
              <a:ext cx="5867312" cy="461665"/>
            </a:xfrm>
            <a:prstGeom prst="rect">
              <a:avLst/>
            </a:prstGeom>
            <a:noFill/>
          </p:spPr>
          <p:txBody>
            <a:bodyPr wrap="none" rtlCol="0">
              <a:spAutoFit/>
            </a:bodyPr>
            <a:lstStyle/>
            <a:p>
              <a:r>
                <a:rPr lang="en-US" sz="2400" b="1" dirty="0" smtClean="0"/>
                <a:t>D18S51 allele </a:t>
              </a:r>
              <a:r>
                <a:rPr lang="en-US" sz="2400" b="1" dirty="0"/>
                <a:t>s</a:t>
              </a:r>
              <a:r>
                <a:rPr lang="en-US" sz="2400" b="1" dirty="0" smtClean="0"/>
                <a:t>ize </a:t>
              </a:r>
              <a:r>
                <a:rPr lang="en-US" sz="2400" b="1" dirty="0"/>
                <a:t>r</a:t>
              </a:r>
              <a:r>
                <a:rPr lang="en-US" sz="2400" b="1" dirty="0" smtClean="0"/>
                <a:t>anges </a:t>
              </a:r>
              <a:r>
                <a:rPr lang="en-US" sz="2400" dirty="0" smtClean="0"/>
                <a:t>(nucleotides)</a:t>
              </a:r>
              <a:endParaRPr lang="en-US" sz="2400" dirty="0"/>
            </a:p>
          </p:txBody>
        </p:sp>
      </p:grpSp>
      <p:cxnSp>
        <p:nvCxnSpPr>
          <p:cNvPr id="9" name="Straight Connector 8"/>
          <p:cNvCxnSpPr/>
          <p:nvPr/>
        </p:nvCxnSpPr>
        <p:spPr>
          <a:xfrm>
            <a:off x="11582400" y="381000"/>
            <a:ext cx="0" cy="6213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29800" y="381000"/>
            <a:ext cx="0" cy="6213494"/>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 Box 239"/>
          <p:cNvSpPr txBox="1">
            <a:spLocks noChangeArrowheads="1"/>
          </p:cNvSpPr>
          <p:nvPr/>
        </p:nvSpPr>
        <p:spPr bwMode="auto">
          <a:xfrm>
            <a:off x="1828800" y="4216955"/>
            <a:ext cx="1689100" cy="369332"/>
          </a:xfrm>
          <a:prstGeom prst="rect">
            <a:avLst/>
          </a:prstGeom>
          <a:solidFill>
            <a:srgbClr val="00FF00"/>
          </a:solidFill>
          <a:ln w="28575">
            <a:noFill/>
            <a:miter lim="800000"/>
            <a:headEnd/>
            <a:tailEnd/>
          </a:ln>
        </p:spPr>
        <p:txBody>
          <a:bodyPr wrap="square">
            <a:spAutoFit/>
          </a:bodyPr>
          <a:lstStyle/>
          <a:p>
            <a:pPr algn="ctr" eaLnBrk="0" hangingPunct="0">
              <a:spcBef>
                <a:spcPct val="50000"/>
              </a:spcBef>
            </a:pPr>
            <a:r>
              <a:rPr lang="en-US" b="1" dirty="0" smtClean="0"/>
              <a:t>PP ESI </a:t>
            </a:r>
            <a:r>
              <a:rPr lang="en-US" b="1" dirty="0"/>
              <a:t>17</a:t>
            </a:r>
          </a:p>
        </p:txBody>
      </p:sp>
      <p:sp>
        <p:nvSpPr>
          <p:cNvPr id="50" name="Text Box 239"/>
          <p:cNvSpPr txBox="1">
            <a:spLocks noChangeArrowheads="1"/>
          </p:cNvSpPr>
          <p:nvPr/>
        </p:nvSpPr>
        <p:spPr bwMode="auto">
          <a:xfrm>
            <a:off x="1828800" y="4676774"/>
            <a:ext cx="1689100" cy="366713"/>
          </a:xfrm>
          <a:prstGeom prst="rect">
            <a:avLst/>
          </a:prstGeom>
          <a:solidFill>
            <a:srgbClr val="00FF00"/>
          </a:solidFill>
          <a:ln w="28575">
            <a:noFill/>
            <a:miter lim="800000"/>
            <a:headEnd/>
            <a:tailEnd/>
          </a:ln>
        </p:spPr>
        <p:txBody>
          <a:bodyPr wrap="square">
            <a:spAutoFit/>
          </a:bodyPr>
          <a:lstStyle/>
          <a:p>
            <a:pPr algn="ctr" eaLnBrk="0" hangingPunct="0">
              <a:spcBef>
                <a:spcPct val="50000"/>
              </a:spcBef>
            </a:pPr>
            <a:r>
              <a:rPr lang="en-US" b="1" dirty="0" smtClean="0"/>
              <a:t>PowerPlex 21</a:t>
            </a:r>
            <a:endParaRPr lang="en-US" b="1" dirty="0"/>
          </a:p>
        </p:txBody>
      </p:sp>
      <p:sp>
        <p:nvSpPr>
          <p:cNvPr id="51" name="Text Box 7"/>
          <p:cNvSpPr txBox="1">
            <a:spLocks noChangeArrowheads="1"/>
          </p:cNvSpPr>
          <p:nvPr/>
        </p:nvSpPr>
        <p:spPr bwMode="auto">
          <a:xfrm>
            <a:off x="4495800" y="3367088"/>
            <a:ext cx="1763283" cy="366712"/>
          </a:xfrm>
          <a:prstGeom prst="rect">
            <a:avLst/>
          </a:prstGeom>
          <a:solidFill>
            <a:srgbClr val="00FF00"/>
          </a:solidFill>
          <a:ln w="28575">
            <a:noFill/>
            <a:miter lim="800000"/>
            <a:headEnd/>
            <a:tailEnd/>
          </a:ln>
        </p:spPr>
        <p:txBody>
          <a:bodyPr wrap="square">
            <a:spAutoFit/>
          </a:bodyPr>
          <a:lstStyle/>
          <a:p>
            <a:pPr algn="ctr" eaLnBrk="0" hangingPunct="0">
              <a:spcBef>
                <a:spcPct val="50000"/>
              </a:spcBef>
            </a:pPr>
            <a:r>
              <a:rPr lang="en-US" b="1" dirty="0" smtClean="0"/>
              <a:t>GlobalFiler</a:t>
            </a:r>
            <a:endParaRPr lang="en-US" b="1" dirty="0"/>
          </a:p>
        </p:txBody>
      </p:sp>
      <p:sp>
        <p:nvSpPr>
          <p:cNvPr id="52" name="Text Box 239"/>
          <p:cNvSpPr txBox="1">
            <a:spLocks noChangeArrowheads="1"/>
          </p:cNvSpPr>
          <p:nvPr/>
        </p:nvSpPr>
        <p:spPr bwMode="auto">
          <a:xfrm>
            <a:off x="1511300" y="3733800"/>
            <a:ext cx="1689100" cy="369332"/>
          </a:xfrm>
          <a:prstGeom prst="rect">
            <a:avLst/>
          </a:prstGeom>
          <a:solidFill>
            <a:srgbClr val="00B0F0"/>
          </a:solidFill>
          <a:ln w="28575">
            <a:noFill/>
            <a:miter lim="800000"/>
            <a:headEnd/>
            <a:tailEnd/>
          </a:ln>
        </p:spPr>
        <p:txBody>
          <a:bodyPr wrap="square">
            <a:spAutoFit/>
          </a:bodyPr>
          <a:lstStyle/>
          <a:p>
            <a:pPr algn="ctr" eaLnBrk="0" hangingPunct="0">
              <a:spcBef>
                <a:spcPct val="50000"/>
              </a:spcBef>
            </a:pPr>
            <a:r>
              <a:rPr lang="en-US" b="1" dirty="0" smtClean="0"/>
              <a:t>PowerPlex S5</a:t>
            </a:r>
            <a:endParaRPr lang="en-US" b="1" dirty="0"/>
          </a:p>
        </p:txBody>
      </p:sp>
    </p:spTree>
    <p:extLst>
      <p:ext uri="{BB962C8B-B14F-4D97-AF65-F5344CB8AC3E}">
        <p14:creationId xmlns:p14="http://schemas.microsoft.com/office/powerpoint/2010/main" val="341483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152400"/>
            <a:ext cx="6858000" cy="1020762"/>
          </a:xfrm>
        </p:spPr>
        <p:txBody>
          <a:bodyPr/>
          <a:lstStyle/>
          <a:p>
            <a:r>
              <a:rPr lang="en-US" dirty="0" smtClean="0"/>
              <a:t>Steps in DNA Interpretation</a:t>
            </a:r>
          </a:p>
        </p:txBody>
      </p:sp>
      <p:grpSp>
        <p:nvGrpSpPr>
          <p:cNvPr id="2" name="Group 44"/>
          <p:cNvGrpSpPr>
            <a:grpSpLocks/>
          </p:cNvGrpSpPr>
          <p:nvPr/>
        </p:nvGrpSpPr>
        <p:grpSpPr bwMode="auto">
          <a:xfrm>
            <a:off x="228600" y="2539782"/>
            <a:ext cx="7186612" cy="1385887"/>
            <a:chOff x="1943100" y="814384"/>
            <a:chExt cx="7186612" cy="1385869"/>
          </a:xfrm>
        </p:grpSpPr>
        <p:sp>
          <p:nvSpPr>
            <p:cNvPr id="22" name="Right Arrow 21"/>
            <p:cNvSpPr/>
            <p:nvPr/>
          </p:nvSpPr>
          <p:spPr>
            <a:xfrm>
              <a:off x="1943100" y="814384"/>
              <a:ext cx="7186612" cy="1385869"/>
            </a:xfrm>
            <a:prstGeom prst="rightArrow">
              <a:avLst>
                <a:gd name="adj1" fmla="val 62082"/>
                <a:gd name="adj2" fmla="val 5057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8"/>
            <p:cNvSpPr txBox="1">
              <a:spLocks noChangeArrowheads="1"/>
            </p:cNvSpPr>
            <p:nvPr/>
          </p:nvSpPr>
          <p:spPr bwMode="auto">
            <a:xfrm>
              <a:off x="2038350" y="1090605"/>
              <a:ext cx="1201737" cy="708016"/>
            </a:xfrm>
            <a:prstGeom prst="rect">
              <a:avLst/>
            </a:prstGeom>
            <a:noFill/>
            <a:ln w="9525">
              <a:noFill/>
              <a:miter lim="800000"/>
              <a:headEnd/>
              <a:tailEnd/>
            </a:ln>
          </p:spPr>
          <p:txBody>
            <a:bodyPr wrap="none">
              <a:spAutoFit/>
            </a:bodyPr>
            <a:lstStyle/>
            <a:p>
              <a:pPr algn="ctr">
                <a:defRPr/>
              </a:pPr>
              <a:r>
                <a:rPr lang="en-US" sz="2400" b="1" dirty="0">
                  <a:cs typeface="Arial" charset="0"/>
                </a:rPr>
                <a:t>Peak</a:t>
              </a:r>
            </a:p>
            <a:p>
              <a:pPr algn="ctr">
                <a:defRPr/>
              </a:pPr>
              <a:r>
                <a:rPr lang="en-US" sz="1600" b="1" dirty="0">
                  <a:cs typeface="Arial" charset="0"/>
                </a:rPr>
                <a:t>(vs. noise)</a:t>
              </a:r>
              <a:endParaRPr lang="en-US" sz="2400" b="1" dirty="0">
                <a:cs typeface="Arial" charset="0"/>
              </a:endParaRPr>
            </a:p>
          </p:txBody>
        </p:sp>
        <p:sp>
          <p:nvSpPr>
            <p:cNvPr id="8" name="TextBox 11"/>
            <p:cNvSpPr txBox="1">
              <a:spLocks noChangeArrowheads="1"/>
            </p:cNvSpPr>
            <p:nvPr/>
          </p:nvSpPr>
          <p:spPr bwMode="auto">
            <a:xfrm>
              <a:off x="3392487" y="1090605"/>
              <a:ext cx="1350963" cy="708016"/>
            </a:xfrm>
            <a:prstGeom prst="rect">
              <a:avLst/>
            </a:prstGeom>
            <a:noFill/>
            <a:ln w="9525">
              <a:noFill/>
              <a:miter lim="800000"/>
              <a:headEnd/>
              <a:tailEnd/>
            </a:ln>
          </p:spPr>
          <p:txBody>
            <a:bodyPr wrap="none">
              <a:spAutoFit/>
            </a:bodyPr>
            <a:lstStyle/>
            <a:p>
              <a:pPr algn="ctr">
                <a:defRPr/>
              </a:pPr>
              <a:r>
                <a:rPr lang="en-US" sz="2400" b="1" dirty="0">
                  <a:cs typeface="Arial" charset="0"/>
                </a:rPr>
                <a:t>Allele</a:t>
              </a:r>
            </a:p>
            <a:p>
              <a:pPr algn="ctr">
                <a:defRPr/>
              </a:pPr>
              <a:r>
                <a:rPr lang="en-US" sz="1600" b="1" dirty="0">
                  <a:cs typeface="Arial" charset="0"/>
                </a:rPr>
                <a:t>(vs. artifact)</a:t>
              </a:r>
              <a:endParaRPr lang="en-US" sz="2400" b="1" dirty="0">
                <a:cs typeface="Arial" charset="0"/>
              </a:endParaRPr>
            </a:p>
          </p:txBody>
        </p:sp>
        <p:sp>
          <p:nvSpPr>
            <p:cNvPr id="9" name="TextBox 12"/>
            <p:cNvSpPr txBox="1">
              <a:spLocks noChangeArrowheads="1"/>
            </p:cNvSpPr>
            <p:nvPr/>
          </p:nvSpPr>
          <p:spPr bwMode="auto">
            <a:xfrm>
              <a:off x="4897437" y="1090605"/>
              <a:ext cx="1603375" cy="708016"/>
            </a:xfrm>
            <a:prstGeom prst="rect">
              <a:avLst/>
            </a:prstGeom>
            <a:noFill/>
            <a:ln w="9525">
              <a:noFill/>
              <a:miter lim="800000"/>
              <a:headEnd/>
              <a:tailEnd/>
            </a:ln>
          </p:spPr>
          <p:txBody>
            <a:bodyPr wrap="none">
              <a:spAutoFit/>
            </a:bodyPr>
            <a:lstStyle/>
            <a:p>
              <a:pPr algn="ctr">
                <a:defRPr/>
              </a:pPr>
              <a:r>
                <a:rPr lang="en-US" sz="2400" b="1" dirty="0">
                  <a:cs typeface="Arial" charset="0"/>
                </a:rPr>
                <a:t>Genotype</a:t>
              </a:r>
            </a:p>
            <a:p>
              <a:pPr algn="ctr">
                <a:defRPr/>
              </a:pPr>
              <a:r>
                <a:rPr lang="en-US" sz="1600" b="1" dirty="0">
                  <a:cs typeface="Arial" charset="0"/>
                </a:rPr>
                <a:t>(allele pairing)</a:t>
              </a:r>
              <a:endParaRPr lang="en-US" sz="2400" b="1" dirty="0">
                <a:cs typeface="Arial" charset="0"/>
              </a:endParaRPr>
            </a:p>
          </p:txBody>
        </p:sp>
        <p:sp>
          <p:nvSpPr>
            <p:cNvPr id="10" name="TextBox 13"/>
            <p:cNvSpPr txBox="1">
              <a:spLocks noChangeArrowheads="1"/>
            </p:cNvSpPr>
            <p:nvPr/>
          </p:nvSpPr>
          <p:spPr bwMode="auto">
            <a:xfrm>
              <a:off x="6653212" y="1090605"/>
              <a:ext cx="2327275" cy="708016"/>
            </a:xfrm>
            <a:prstGeom prst="rect">
              <a:avLst/>
            </a:prstGeom>
            <a:noFill/>
            <a:ln w="9525">
              <a:noFill/>
              <a:miter lim="800000"/>
              <a:headEnd/>
              <a:tailEnd/>
            </a:ln>
          </p:spPr>
          <p:txBody>
            <a:bodyPr wrap="none">
              <a:spAutoFit/>
            </a:bodyPr>
            <a:lstStyle/>
            <a:p>
              <a:pPr algn="ctr">
                <a:defRPr/>
              </a:pPr>
              <a:r>
                <a:rPr lang="en-US" sz="2400" b="1" dirty="0">
                  <a:cs typeface="Arial" charset="0"/>
                </a:rPr>
                <a:t>Profile</a:t>
              </a:r>
            </a:p>
            <a:p>
              <a:pPr algn="ctr">
                <a:defRPr/>
              </a:pPr>
              <a:r>
                <a:rPr lang="en-US" sz="1600" b="1" dirty="0">
                  <a:cs typeface="Arial" charset="0"/>
                </a:rPr>
                <a:t>(genotype combining)</a:t>
              </a:r>
              <a:endParaRPr lang="en-US" sz="2400" b="1" dirty="0">
                <a:cs typeface="Arial" charset="0"/>
              </a:endParaRPr>
            </a:p>
          </p:txBody>
        </p:sp>
      </p:grpSp>
      <p:sp>
        <p:nvSpPr>
          <p:cNvPr id="42" name="TextBox 41"/>
          <p:cNvSpPr txBox="1"/>
          <p:nvPr/>
        </p:nvSpPr>
        <p:spPr>
          <a:xfrm>
            <a:off x="647755" y="1944469"/>
            <a:ext cx="2095445" cy="646331"/>
          </a:xfrm>
          <a:prstGeom prst="rect">
            <a:avLst/>
          </a:prstGeom>
          <a:noFill/>
        </p:spPr>
        <p:txBody>
          <a:bodyPr wrap="none" rtlCol="0">
            <a:spAutoFit/>
          </a:bodyPr>
          <a:lstStyle/>
          <a:p>
            <a:r>
              <a:rPr lang="en-US" sz="3600" b="1" dirty="0" smtClean="0"/>
              <a:t>Q</a:t>
            </a:r>
            <a:r>
              <a:rPr lang="en-US" dirty="0" smtClean="0"/>
              <a:t>uestion sample</a:t>
            </a:r>
            <a:endParaRPr lang="en-US" sz="3600" dirty="0"/>
          </a:p>
        </p:txBody>
      </p:sp>
      <p:sp>
        <p:nvSpPr>
          <p:cNvPr id="44" name="TextBox 43"/>
          <p:cNvSpPr txBox="1"/>
          <p:nvPr/>
        </p:nvSpPr>
        <p:spPr>
          <a:xfrm>
            <a:off x="637163" y="3886200"/>
            <a:ext cx="1877437" cy="646331"/>
          </a:xfrm>
          <a:prstGeom prst="rect">
            <a:avLst/>
          </a:prstGeom>
          <a:noFill/>
        </p:spPr>
        <p:txBody>
          <a:bodyPr wrap="none" rtlCol="0">
            <a:spAutoFit/>
          </a:bodyPr>
          <a:lstStyle/>
          <a:p>
            <a:r>
              <a:rPr lang="en-US" sz="3600" b="1" dirty="0" smtClean="0"/>
              <a:t>K</a:t>
            </a:r>
            <a:r>
              <a:rPr lang="en-US" dirty="0" smtClean="0"/>
              <a:t>nown sample</a:t>
            </a:r>
            <a:endParaRPr lang="en-US" sz="3600" dirty="0"/>
          </a:p>
        </p:txBody>
      </p:sp>
      <p:sp>
        <p:nvSpPr>
          <p:cNvPr id="45" name="Chevron 44"/>
          <p:cNvSpPr/>
          <p:nvPr/>
        </p:nvSpPr>
        <p:spPr>
          <a:xfrm>
            <a:off x="6858000" y="2554069"/>
            <a:ext cx="2133600" cy="1371600"/>
          </a:xfrm>
          <a:prstGeom prst="chevron">
            <a:avLst>
              <a:gd name="adj" fmla="val 5202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6" name="Rectangle 45"/>
          <p:cNvSpPr/>
          <p:nvPr/>
        </p:nvSpPr>
        <p:spPr>
          <a:xfrm>
            <a:off x="7299022" y="2706469"/>
            <a:ext cx="1311578" cy="1015663"/>
          </a:xfrm>
          <a:prstGeom prst="rect">
            <a:avLst/>
          </a:prstGeom>
        </p:spPr>
        <p:txBody>
          <a:bodyPr wrap="none">
            <a:spAutoFit/>
          </a:bodyPr>
          <a:lstStyle/>
          <a:p>
            <a:pPr algn="ctr">
              <a:defRPr/>
            </a:pPr>
            <a:r>
              <a:rPr lang="en-US" sz="2000" b="1" dirty="0" smtClean="0">
                <a:cs typeface="Arial" charset="0"/>
              </a:rPr>
              <a:t>Weight</a:t>
            </a:r>
          </a:p>
          <a:p>
            <a:pPr algn="ctr">
              <a:defRPr/>
            </a:pPr>
            <a:r>
              <a:rPr lang="en-US" sz="2000" b="1" dirty="0" smtClean="0">
                <a:cs typeface="Arial" charset="0"/>
              </a:rPr>
              <a:t>of</a:t>
            </a:r>
          </a:p>
          <a:p>
            <a:pPr algn="ctr">
              <a:defRPr/>
            </a:pPr>
            <a:r>
              <a:rPr lang="en-US" sz="2000" b="1" dirty="0" smtClean="0">
                <a:cs typeface="Arial" charset="0"/>
              </a:rPr>
              <a:t>Evidence</a:t>
            </a:r>
            <a:endParaRPr lang="en-US" sz="2000" b="1" dirty="0">
              <a:cs typeface="Arial" charset="0"/>
            </a:endParaRPr>
          </a:p>
        </p:txBody>
      </p:sp>
      <p:sp>
        <p:nvSpPr>
          <p:cNvPr id="47" name="TextBox 46"/>
          <p:cNvSpPr txBox="1"/>
          <p:nvPr/>
        </p:nvSpPr>
        <p:spPr>
          <a:xfrm>
            <a:off x="6705600" y="2057400"/>
            <a:ext cx="1980029" cy="369332"/>
          </a:xfrm>
          <a:prstGeom prst="rect">
            <a:avLst/>
          </a:prstGeom>
          <a:noFill/>
        </p:spPr>
        <p:txBody>
          <a:bodyPr wrap="none" rtlCol="0">
            <a:spAutoFit/>
          </a:bodyPr>
          <a:lstStyle/>
          <a:p>
            <a:r>
              <a:rPr lang="en-US" i="1" dirty="0" smtClean="0"/>
              <a:t>Match probability</a:t>
            </a:r>
            <a:endParaRPr lang="en-US" i="1" dirty="0"/>
          </a:p>
        </p:txBody>
      </p:sp>
      <p:sp>
        <p:nvSpPr>
          <p:cNvPr id="48" name="TextBox 47"/>
          <p:cNvSpPr txBox="1"/>
          <p:nvPr/>
        </p:nvSpPr>
        <p:spPr>
          <a:xfrm>
            <a:off x="6553201" y="5329535"/>
            <a:ext cx="2514599" cy="830997"/>
          </a:xfrm>
          <a:prstGeom prst="rect">
            <a:avLst/>
          </a:prstGeom>
          <a:noFill/>
        </p:spPr>
        <p:txBody>
          <a:bodyPr wrap="square" rtlCol="0">
            <a:spAutoFit/>
          </a:bodyPr>
          <a:lstStyle/>
          <a:p>
            <a:pPr algn="ctr"/>
            <a:r>
              <a:rPr lang="en-US" sz="2400" b="1" dirty="0" smtClean="0"/>
              <a:t>Report Written &amp; Reviewed</a:t>
            </a:r>
            <a:endParaRPr lang="en-US" sz="2400" b="1" dirty="0"/>
          </a:p>
        </p:txBody>
      </p:sp>
      <p:sp>
        <p:nvSpPr>
          <p:cNvPr id="49" name="Down Arrow 48"/>
          <p:cNvSpPr/>
          <p:nvPr/>
        </p:nvSpPr>
        <p:spPr>
          <a:xfrm>
            <a:off x="7543800" y="4191000"/>
            <a:ext cx="457200" cy="838200"/>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34"/>
          <p:cNvGrpSpPr/>
          <p:nvPr/>
        </p:nvGrpSpPr>
        <p:grpSpPr>
          <a:xfrm>
            <a:off x="9784943" y="3048000"/>
            <a:ext cx="1340257" cy="2895600"/>
            <a:chOff x="10449774" y="3330014"/>
            <a:chExt cx="1783368" cy="3490152"/>
          </a:xfrm>
        </p:grpSpPr>
        <p:graphicFrame>
          <p:nvGraphicFramePr>
            <p:cNvPr id="55" name="Object 11"/>
            <p:cNvGraphicFramePr>
              <a:graphicFrameLocks noChangeAspect="1"/>
            </p:cNvGraphicFramePr>
            <p:nvPr/>
          </p:nvGraphicFramePr>
          <p:xfrm>
            <a:off x="10551166" y="5166936"/>
            <a:ext cx="1681976" cy="1653230"/>
          </p:xfrm>
          <a:graphic>
            <a:graphicData uri="http://schemas.openxmlformats.org/presentationml/2006/ole">
              <mc:AlternateContent xmlns:mc="http://schemas.openxmlformats.org/markup-compatibility/2006">
                <mc:Choice xmlns:v="urn:schemas-microsoft-com:vml" Requires="v">
                  <p:oleObj spid="_x0000_s2076" name="Bitmap Image" r:id="rId4" imgW="5609524" imgH="2010056" progId="PBrush">
                    <p:embed/>
                  </p:oleObj>
                </mc:Choice>
                <mc:Fallback>
                  <p:oleObj name="Bitmap Image" r:id="rId4" imgW="5609524" imgH="201005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7711" r="58684"/>
                        <a:stretch>
                          <a:fillRect/>
                        </a:stretch>
                      </p:blipFill>
                      <p:spPr bwMode="auto">
                        <a:xfrm>
                          <a:off x="10551166" y="5166936"/>
                          <a:ext cx="1681976" cy="165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12"/>
            <p:cNvGraphicFramePr>
              <a:graphicFrameLocks noChangeAspect="1"/>
            </p:cNvGraphicFramePr>
            <p:nvPr/>
          </p:nvGraphicFramePr>
          <p:xfrm>
            <a:off x="10449774" y="3330014"/>
            <a:ext cx="1723680" cy="1700213"/>
          </p:xfrm>
          <a:graphic>
            <a:graphicData uri="http://schemas.openxmlformats.org/presentationml/2006/ole">
              <mc:AlternateContent xmlns:mc="http://schemas.openxmlformats.org/markup-compatibility/2006">
                <mc:Choice xmlns:v="urn:schemas-microsoft-com:vml" Requires="v">
                  <p:oleObj spid="_x0000_s2077" name="Bitmap Image" r:id="rId6" imgW="5609524" imgH="2048161" progId="PBrush">
                    <p:embed/>
                  </p:oleObj>
                </mc:Choice>
                <mc:Fallback>
                  <p:oleObj name="Bitmap Image" r:id="rId6" imgW="5609524" imgH="2048161"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27711" r="58684"/>
                        <a:stretch>
                          <a:fillRect/>
                        </a:stretch>
                      </p:blipFill>
                      <p:spPr bwMode="auto">
                        <a:xfrm>
                          <a:off x="10449774" y="3330014"/>
                          <a:ext cx="172368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4" name="Group 73"/>
          <p:cNvGrpSpPr/>
          <p:nvPr/>
        </p:nvGrpSpPr>
        <p:grpSpPr>
          <a:xfrm>
            <a:off x="1600200" y="990600"/>
            <a:ext cx="6427445" cy="1828800"/>
            <a:chOff x="1219200" y="457200"/>
            <a:chExt cx="6427445" cy="1828800"/>
          </a:xfrm>
        </p:grpSpPr>
        <p:pic>
          <p:nvPicPr>
            <p:cNvPr id="1026" name="Picture 2"/>
            <p:cNvPicPr>
              <a:picLocks noChangeAspect="1" noChangeArrowheads="1"/>
            </p:cNvPicPr>
            <p:nvPr/>
          </p:nvPicPr>
          <p:blipFill>
            <a:blip r:embed="rId8" cstate="print"/>
            <a:srcRect r="51084"/>
            <a:stretch>
              <a:fillRect/>
            </a:stretch>
          </p:blipFill>
          <p:spPr bwMode="auto">
            <a:xfrm>
              <a:off x="1219200" y="457200"/>
              <a:ext cx="4100134" cy="1809367"/>
            </a:xfrm>
            <a:prstGeom prst="rect">
              <a:avLst/>
            </a:prstGeom>
            <a:noFill/>
            <a:ln w="9525">
              <a:noFill/>
              <a:miter lim="800000"/>
              <a:headEnd/>
              <a:tailEnd/>
            </a:ln>
          </p:spPr>
        </p:pic>
        <p:pic>
          <p:nvPicPr>
            <p:cNvPr id="66" name="Picture 2"/>
            <p:cNvPicPr>
              <a:picLocks noChangeAspect="1" noChangeArrowheads="1"/>
            </p:cNvPicPr>
            <p:nvPr/>
          </p:nvPicPr>
          <p:blipFill>
            <a:blip r:embed="rId8" cstate="print"/>
            <a:srcRect l="71325"/>
            <a:stretch>
              <a:fillRect/>
            </a:stretch>
          </p:blipFill>
          <p:spPr bwMode="auto">
            <a:xfrm>
              <a:off x="5243134" y="476633"/>
              <a:ext cx="2403511" cy="1809367"/>
            </a:xfrm>
            <a:prstGeom prst="rect">
              <a:avLst/>
            </a:prstGeom>
            <a:noFill/>
            <a:ln w="9525">
              <a:noFill/>
              <a:miter lim="800000"/>
              <a:headEnd/>
              <a:tailEnd/>
            </a:ln>
          </p:spPr>
        </p:pic>
      </p:grpSp>
      <p:grpSp>
        <p:nvGrpSpPr>
          <p:cNvPr id="73" name="Group 72"/>
          <p:cNvGrpSpPr/>
          <p:nvPr/>
        </p:nvGrpSpPr>
        <p:grpSpPr>
          <a:xfrm>
            <a:off x="1447800" y="3733800"/>
            <a:ext cx="6705600" cy="1600200"/>
            <a:chOff x="304800" y="3810000"/>
            <a:chExt cx="6705600" cy="1600200"/>
          </a:xfrm>
        </p:grpSpPr>
        <p:cxnSp>
          <p:nvCxnSpPr>
            <p:cNvPr id="42" name="Straight Connector 41"/>
            <p:cNvCxnSpPr/>
            <p:nvPr/>
          </p:nvCxnSpPr>
          <p:spPr>
            <a:xfrm>
              <a:off x="304800" y="4343400"/>
              <a:ext cx="6324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 name="Group 20"/>
            <p:cNvGrpSpPr/>
            <p:nvPr/>
          </p:nvGrpSpPr>
          <p:grpSpPr>
            <a:xfrm>
              <a:off x="1600200" y="4267200"/>
              <a:ext cx="1981200" cy="152400"/>
              <a:chOff x="3200400" y="3657600"/>
              <a:chExt cx="1981200" cy="304800"/>
            </a:xfrm>
            <a:solidFill>
              <a:schemeClr val="bg1"/>
            </a:solidFill>
          </p:grpSpPr>
          <p:sp>
            <p:nvSpPr>
              <p:cNvPr id="8" name="Rounded Rectangle 7"/>
              <p:cNvSpPr/>
              <p:nvPr/>
            </p:nvSpPr>
            <p:spPr>
              <a:xfrm>
                <a:off x="32004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3528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5052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576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9624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1148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2672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196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5720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7244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8768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029200" y="3657600"/>
                <a:ext cx="152400" cy="304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2133600" y="3810000"/>
              <a:ext cx="1069524" cy="369332"/>
            </a:xfrm>
            <a:prstGeom prst="rect">
              <a:avLst/>
            </a:prstGeom>
            <a:noFill/>
          </p:spPr>
          <p:txBody>
            <a:bodyPr wrap="none" rtlCol="0">
              <a:spAutoFit/>
            </a:bodyPr>
            <a:lstStyle/>
            <a:p>
              <a:r>
                <a:rPr lang="en-US" dirty="0" smtClean="0"/>
                <a:t>Allele 13</a:t>
              </a:r>
              <a:endParaRPr lang="en-US" dirty="0"/>
            </a:p>
          </p:txBody>
        </p:sp>
        <p:sp>
          <p:nvSpPr>
            <p:cNvPr id="39" name="TextBox 38"/>
            <p:cNvSpPr txBox="1"/>
            <p:nvPr/>
          </p:nvSpPr>
          <p:spPr>
            <a:xfrm>
              <a:off x="2130876" y="4648200"/>
              <a:ext cx="1069524" cy="369332"/>
            </a:xfrm>
            <a:prstGeom prst="rect">
              <a:avLst/>
            </a:prstGeom>
            <a:noFill/>
          </p:spPr>
          <p:txBody>
            <a:bodyPr wrap="none" rtlCol="0">
              <a:spAutoFit/>
            </a:bodyPr>
            <a:lstStyle/>
            <a:p>
              <a:r>
                <a:rPr lang="en-US" dirty="0" smtClean="0"/>
                <a:t>Allele 15</a:t>
              </a:r>
              <a:endParaRPr lang="en-US" dirty="0"/>
            </a:p>
          </p:txBody>
        </p:sp>
        <p:cxnSp>
          <p:nvCxnSpPr>
            <p:cNvPr id="44" name="Straight Connector 43"/>
            <p:cNvCxnSpPr/>
            <p:nvPr/>
          </p:nvCxnSpPr>
          <p:spPr>
            <a:xfrm>
              <a:off x="304800" y="5105400"/>
              <a:ext cx="6705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39"/>
            <p:cNvGrpSpPr/>
            <p:nvPr/>
          </p:nvGrpSpPr>
          <p:grpSpPr>
            <a:xfrm>
              <a:off x="1600200" y="5029200"/>
              <a:ext cx="2286000" cy="152400"/>
              <a:chOff x="3200400" y="4191000"/>
              <a:chExt cx="2286000" cy="152400"/>
            </a:xfrm>
            <a:solidFill>
              <a:schemeClr val="bg1"/>
            </a:solidFill>
          </p:grpSpPr>
          <p:sp>
            <p:nvSpPr>
              <p:cNvPr id="23" name="Rounded Rectangle 22"/>
              <p:cNvSpPr/>
              <p:nvPr/>
            </p:nvSpPr>
            <p:spPr>
              <a:xfrm>
                <a:off x="32004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3528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5052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6576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8100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624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1148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2672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4196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5720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7244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8768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0292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1816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334000" y="4191000"/>
                <a:ext cx="152400" cy="152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6112798" y="4812268"/>
              <a:ext cx="344966" cy="338554"/>
            </a:xfrm>
            <a:prstGeom prst="rect">
              <a:avLst/>
            </a:prstGeom>
            <a:noFill/>
          </p:spPr>
          <p:txBody>
            <a:bodyPr wrap="none" rtlCol="0">
              <a:spAutoFit/>
            </a:bodyPr>
            <a:lstStyle/>
            <a:p>
              <a:r>
                <a:rPr lang="en-US" sz="1600" b="1" dirty="0" smtClean="0"/>
                <a:t>G</a:t>
              </a:r>
              <a:endParaRPr lang="en-US" sz="1600" b="1" dirty="0"/>
            </a:p>
          </p:txBody>
        </p:sp>
        <p:sp>
          <p:nvSpPr>
            <p:cNvPr id="47" name="TextBox 46"/>
            <p:cNvSpPr txBox="1"/>
            <p:nvPr/>
          </p:nvSpPr>
          <p:spPr>
            <a:xfrm>
              <a:off x="6096000" y="4038600"/>
              <a:ext cx="344966" cy="338554"/>
            </a:xfrm>
            <a:prstGeom prst="rect">
              <a:avLst/>
            </a:prstGeom>
            <a:noFill/>
          </p:spPr>
          <p:txBody>
            <a:bodyPr wrap="none" rtlCol="0">
              <a:spAutoFit/>
            </a:bodyPr>
            <a:lstStyle/>
            <a:p>
              <a:r>
                <a:rPr lang="en-US" sz="1600" b="1" dirty="0" smtClean="0"/>
                <a:t>A</a:t>
              </a:r>
              <a:endParaRPr lang="en-US" sz="1600" b="1" dirty="0"/>
            </a:p>
          </p:txBody>
        </p:sp>
        <p:cxnSp>
          <p:nvCxnSpPr>
            <p:cNvPr id="51" name="Straight Arrow Connector 50"/>
            <p:cNvCxnSpPr/>
            <p:nvPr/>
          </p:nvCxnSpPr>
          <p:spPr>
            <a:xfrm flipH="1">
              <a:off x="4953000" y="4495800"/>
              <a:ext cx="762000" cy="0"/>
            </a:xfrm>
            <a:prstGeom prst="straightConnector1">
              <a:avLst/>
            </a:prstGeom>
            <a:ln w="57150">
              <a:solidFill>
                <a:srgbClr val="3333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943600" y="5181600"/>
              <a:ext cx="762000" cy="0"/>
            </a:xfrm>
            <a:prstGeom prst="straightConnector1">
              <a:avLst/>
            </a:prstGeom>
            <a:ln w="5715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953000" y="5257800"/>
              <a:ext cx="762000" cy="0"/>
            </a:xfrm>
            <a:prstGeom prst="straightConnector1">
              <a:avLst/>
            </a:prstGeom>
            <a:ln w="57150">
              <a:solidFill>
                <a:srgbClr val="3333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867400" y="4495800"/>
              <a:ext cx="762000" cy="0"/>
            </a:xfrm>
            <a:prstGeom prst="straightConnector1">
              <a:avLst/>
            </a:prstGeom>
            <a:ln w="5715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053486" y="4277380"/>
              <a:ext cx="423514" cy="523220"/>
            </a:xfrm>
            <a:prstGeom prst="rect">
              <a:avLst/>
            </a:prstGeom>
            <a:noFill/>
          </p:spPr>
          <p:txBody>
            <a:bodyPr wrap="none" rtlCol="0">
              <a:spAutoFit/>
            </a:bodyPr>
            <a:lstStyle/>
            <a:p>
              <a:r>
                <a:rPr lang="en-US" sz="2800" dirty="0" smtClean="0">
                  <a:solidFill>
                    <a:srgbClr val="FF0000"/>
                  </a:solidFill>
                </a:rPr>
                <a:t>X</a:t>
              </a:r>
              <a:endParaRPr lang="en-US" sz="2800" dirty="0">
                <a:solidFill>
                  <a:srgbClr val="FF0000"/>
                </a:solidFill>
              </a:endParaRPr>
            </a:p>
          </p:txBody>
        </p:sp>
        <p:cxnSp>
          <p:nvCxnSpPr>
            <p:cNvPr id="69" name="Straight Arrow Connector 68"/>
            <p:cNvCxnSpPr/>
            <p:nvPr/>
          </p:nvCxnSpPr>
          <p:spPr>
            <a:xfrm flipH="1">
              <a:off x="4495800" y="4648200"/>
              <a:ext cx="76200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4495800" y="5410200"/>
              <a:ext cx="76200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33714" y="457200"/>
            <a:ext cx="561372" cy="461665"/>
          </a:xfrm>
          <a:prstGeom prst="rect">
            <a:avLst/>
          </a:prstGeom>
          <a:noFill/>
        </p:spPr>
        <p:txBody>
          <a:bodyPr wrap="none" rtlCol="0">
            <a:spAutoFit/>
          </a:bodyPr>
          <a:lstStyle/>
          <a:p>
            <a:r>
              <a:rPr lang="en-US" sz="2400" b="1" dirty="0" smtClean="0"/>
              <a:t>(a)</a:t>
            </a:r>
            <a:endParaRPr lang="en-US" sz="2400" b="1" dirty="0"/>
          </a:p>
        </p:txBody>
      </p:sp>
      <p:sp>
        <p:nvSpPr>
          <p:cNvPr id="57" name="TextBox 56"/>
          <p:cNvSpPr txBox="1"/>
          <p:nvPr/>
        </p:nvSpPr>
        <p:spPr>
          <a:xfrm>
            <a:off x="633714" y="3261852"/>
            <a:ext cx="577402" cy="461665"/>
          </a:xfrm>
          <a:prstGeom prst="rect">
            <a:avLst/>
          </a:prstGeom>
          <a:noFill/>
        </p:spPr>
        <p:txBody>
          <a:bodyPr wrap="none" rtlCol="0">
            <a:spAutoFit/>
          </a:bodyPr>
          <a:lstStyle/>
          <a:p>
            <a:r>
              <a:rPr lang="en-US" sz="2400" b="1" dirty="0" smtClean="0"/>
              <a:t>(b)</a:t>
            </a:r>
            <a:endParaRPr lang="en-US" sz="2400" b="1" dirty="0"/>
          </a:p>
        </p:txBody>
      </p:sp>
    </p:spTree>
    <p:extLst>
      <p:ext uri="{BB962C8B-B14F-4D97-AF65-F5344CB8AC3E}">
        <p14:creationId xmlns:p14="http://schemas.microsoft.com/office/powerpoint/2010/main" val="3380237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50733646"/>
              </p:ext>
            </p:extLst>
          </p:nvPr>
        </p:nvGraphicFramePr>
        <p:xfrm>
          <a:off x="5991225" y="1098550"/>
          <a:ext cx="2824163" cy="2235200"/>
        </p:xfrm>
        <a:graphic>
          <a:graphicData uri="http://schemas.openxmlformats.org/presentationml/2006/ole">
            <mc:AlternateContent xmlns:mc="http://schemas.openxmlformats.org/markup-compatibility/2006">
              <mc:Choice xmlns:v="urn:schemas-microsoft-com:vml" Requires="v">
                <p:oleObj spid="_x0000_s3100" name="Bitmap Image" r:id="rId4" imgW="1609524" imgH="1057423" progId="Paint.Picture">
                  <p:embed/>
                </p:oleObj>
              </mc:Choice>
              <mc:Fallback>
                <p:oleObj name="Bitmap Image" r:id="rId4" imgW="1609524" imgH="105742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1098550"/>
                        <a:ext cx="2824163"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810172" y="666690"/>
            <a:ext cx="17043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smtClean="0"/>
              <a:t>Identifiler kit</a:t>
            </a:r>
            <a:endParaRPr lang="en-US" altLang="en-US" sz="2000" b="1" dirty="0"/>
          </a:p>
        </p:txBody>
      </p:sp>
      <p:graphicFrame>
        <p:nvGraphicFramePr>
          <p:cNvPr id="11269" name="Object 5"/>
          <p:cNvGraphicFramePr>
            <a:graphicFrameLocks noChangeAspect="1"/>
          </p:cNvGraphicFramePr>
          <p:nvPr>
            <p:extLst>
              <p:ext uri="{D42A27DB-BD31-4B8C-83A1-F6EECF244321}">
                <p14:modId xmlns:p14="http://schemas.microsoft.com/office/powerpoint/2010/main" val="2764115215"/>
              </p:ext>
            </p:extLst>
          </p:nvPr>
        </p:nvGraphicFramePr>
        <p:xfrm>
          <a:off x="396875" y="1066800"/>
          <a:ext cx="2273300" cy="2222820"/>
        </p:xfrm>
        <a:graphic>
          <a:graphicData uri="http://schemas.openxmlformats.org/presentationml/2006/ole">
            <mc:AlternateContent xmlns:mc="http://schemas.openxmlformats.org/markup-compatibility/2006">
              <mc:Choice xmlns:v="urn:schemas-microsoft-com:vml" Requires="v">
                <p:oleObj spid="_x0000_s3101" name="Bitmap Image" r:id="rId6" imgW="1390844" imgH="1219370" progId="Paint.Picture">
                  <p:embed/>
                </p:oleObj>
              </mc:Choice>
              <mc:Fallback>
                <p:oleObj name="Bitmap Image" r:id="rId6" imgW="1390844" imgH="121937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5" y="1066800"/>
                        <a:ext cx="2273300" cy="2222820"/>
                      </a:xfrm>
                      <a:prstGeom prst="rect">
                        <a:avLst/>
                      </a:prstGeom>
                      <a:noFill/>
                      <a:ln>
                        <a:noFill/>
                      </a:ln>
                      <a:effectLst/>
                    </p:spPr>
                  </p:pic>
                </p:oleObj>
              </mc:Fallback>
            </mc:AlternateContent>
          </a:graphicData>
        </a:graphic>
      </p:graphicFrame>
      <p:grpSp>
        <p:nvGrpSpPr>
          <p:cNvPr id="11270" name="Group 6"/>
          <p:cNvGrpSpPr>
            <a:grpSpLocks/>
          </p:cNvGrpSpPr>
          <p:nvPr/>
        </p:nvGrpSpPr>
        <p:grpSpPr bwMode="auto">
          <a:xfrm>
            <a:off x="554038" y="3298829"/>
            <a:ext cx="2116137" cy="587375"/>
            <a:chOff x="644" y="2828"/>
            <a:chExt cx="1563" cy="370"/>
          </a:xfrm>
        </p:grpSpPr>
        <p:sp>
          <p:nvSpPr>
            <p:cNvPr id="11271" name="Text Box 7"/>
            <p:cNvSpPr txBox="1">
              <a:spLocks noChangeArrowheads="1"/>
            </p:cNvSpPr>
            <p:nvPr/>
          </p:nvSpPr>
          <p:spPr bwMode="auto">
            <a:xfrm>
              <a:off x="644" y="2986"/>
              <a:ext cx="15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Really “11-1” repeat</a:t>
              </a:r>
            </a:p>
          </p:txBody>
        </p:sp>
        <p:sp>
          <p:nvSpPr>
            <p:cNvPr id="11272" name="Line 8"/>
            <p:cNvSpPr>
              <a:spLocks noChangeShapeType="1"/>
            </p:cNvSpPr>
            <p:nvPr/>
          </p:nvSpPr>
          <p:spPr bwMode="auto">
            <a:xfrm flipH="1" flipV="1">
              <a:off x="1294" y="2828"/>
              <a:ext cx="0" cy="17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73" name="Oval 9"/>
          <p:cNvSpPr>
            <a:spLocks noChangeArrowheads="1"/>
          </p:cNvSpPr>
          <p:nvPr/>
        </p:nvSpPr>
        <p:spPr bwMode="auto">
          <a:xfrm>
            <a:off x="1230312" y="2817813"/>
            <a:ext cx="385763" cy="47625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Text Box 10"/>
          <p:cNvSpPr txBox="1">
            <a:spLocks noChangeArrowheads="1"/>
          </p:cNvSpPr>
          <p:nvPr/>
        </p:nvSpPr>
        <p:spPr bwMode="auto">
          <a:xfrm>
            <a:off x="3594421" y="666690"/>
            <a:ext cx="20088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smtClean="0"/>
              <a:t>miniSTR assay</a:t>
            </a:r>
            <a:endParaRPr lang="en-US" altLang="en-US" sz="2000" b="1" dirty="0"/>
          </a:p>
        </p:txBody>
      </p:sp>
      <p:pic>
        <p:nvPicPr>
          <p:cNvPr id="11275" name="Picture 11"/>
          <p:cNvPicPr>
            <a:picLocks noChangeAspect="1" noChangeArrowheads="1"/>
          </p:cNvPicPr>
          <p:nvPr/>
        </p:nvPicPr>
        <p:blipFill>
          <a:blip r:embed="rId8">
            <a:extLst>
              <a:ext uri="{28A0092B-C50C-407E-A947-70E740481C1C}">
                <a14:useLocalDpi xmlns:a14="http://schemas.microsoft.com/office/drawing/2010/main" val="0"/>
              </a:ext>
            </a:extLst>
          </a:blip>
          <a:srcRect l="10573" t="40709" r="77914" b="45126"/>
          <a:stretch>
            <a:fillRect/>
          </a:stretch>
        </p:blipFill>
        <p:spPr bwMode="auto">
          <a:xfrm>
            <a:off x="3148013" y="1149350"/>
            <a:ext cx="25019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12"/>
          <p:cNvPicPr>
            <a:picLocks noChangeAspect="1" noChangeArrowheads="1"/>
          </p:cNvPicPr>
          <p:nvPr/>
        </p:nvPicPr>
        <p:blipFill>
          <a:blip r:embed="rId8">
            <a:extLst>
              <a:ext uri="{28A0092B-C50C-407E-A947-70E740481C1C}">
                <a14:useLocalDpi xmlns:a14="http://schemas.microsoft.com/office/drawing/2010/main" val="0"/>
              </a:ext>
            </a:extLst>
          </a:blip>
          <a:srcRect l="10873" t="8160" r="78214" b="89580"/>
          <a:stretch>
            <a:fillRect/>
          </a:stretch>
        </p:blipFill>
        <p:spPr bwMode="auto">
          <a:xfrm>
            <a:off x="3063875" y="1084263"/>
            <a:ext cx="2670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7" name="Rectangle 13"/>
          <p:cNvSpPr>
            <a:spLocks noChangeArrowheads="1"/>
          </p:cNvSpPr>
          <p:nvPr/>
        </p:nvSpPr>
        <p:spPr bwMode="auto">
          <a:xfrm>
            <a:off x="3206750" y="1468438"/>
            <a:ext cx="2514600" cy="3048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D13S317</a:t>
            </a:r>
          </a:p>
        </p:txBody>
      </p:sp>
      <p:sp>
        <p:nvSpPr>
          <p:cNvPr id="11278" name="Oval 14"/>
          <p:cNvSpPr>
            <a:spLocks noChangeArrowheads="1"/>
          </p:cNvSpPr>
          <p:nvPr/>
        </p:nvSpPr>
        <p:spPr bwMode="auto">
          <a:xfrm>
            <a:off x="3983038" y="2822575"/>
            <a:ext cx="450850" cy="47625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Rectangle 15"/>
          <p:cNvSpPr>
            <a:spLocks noChangeArrowheads="1"/>
          </p:cNvSpPr>
          <p:nvPr/>
        </p:nvSpPr>
        <p:spPr bwMode="auto">
          <a:xfrm>
            <a:off x="6645275" y="666690"/>
            <a:ext cx="159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MiniFiler kit</a:t>
            </a:r>
          </a:p>
        </p:txBody>
      </p:sp>
      <p:sp>
        <p:nvSpPr>
          <p:cNvPr id="11280" name="Text Box 16"/>
          <p:cNvSpPr txBox="1">
            <a:spLocks noChangeArrowheads="1"/>
          </p:cNvSpPr>
          <p:nvPr/>
        </p:nvSpPr>
        <p:spPr bwMode="auto">
          <a:xfrm>
            <a:off x="1049338" y="3897313"/>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u="sng"/>
              <a:t>10</a:t>
            </a:r>
            <a:r>
              <a:rPr lang="en-US" altLang="en-US" sz="2400" b="1"/>
              <a:t>,13</a:t>
            </a:r>
          </a:p>
        </p:txBody>
      </p:sp>
      <p:sp>
        <p:nvSpPr>
          <p:cNvPr id="11281" name="Text Box 17"/>
          <p:cNvSpPr txBox="1">
            <a:spLocks noChangeArrowheads="1"/>
          </p:cNvSpPr>
          <p:nvPr/>
        </p:nvSpPr>
        <p:spPr bwMode="auto">
          <a:xfrm>
            <a:off x="3978275" y="3895725"/>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u="sng"/>
              <a:t>11</a:t>
            </a:r>
            <a:r>
              <a:rPr lang="en-US" altLang="en-US" sz="2400" b="1"/>
              <a:t>,13</a:t>
            </a:r>
          </a:p>
        </p:txBody>
      </p:sp>
      <p:sp>
        <p:nvSpPr>
          <p:cNvPr id="11282" name="Text Box 18"/>
          <p:cNvSpPr txBox="1">
            <a:spLocks noChangeArrowheads="1"/>
          </p:cNvSpPr>
          <p:nvPr/>
        </p:nvSpPr>
        <p:spPr bwMode="auto">
          <a:xfrm>
            <a:off x="7178675" y="3897313"/>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u="sng"/>
              <a:t>13</a:t>
            </a:r>
            <a:r>
              <a:rPr lang="en-US" altLang="en-US" sz="2400" b="1"/>
              <a:t>,13</a:t>
            </a:r>
          </a:p>
        </p:txBody>
      </p:sp>
      <p:sp>
        <p:nvSpPr>
          <p:cNvPr id="11283" name="Line 19"/>
          <p:cNvSpPr>
            <a:spLocks noChangeShapeType="1"/>
          </p:cNvSpPr>
          <p:nvPr/>
        </p:nvSpPr>
        <p:spPr bwMode="auto">
          <a:xfrm flipV="1">
            <a:off x="6848475" y="2946400"/>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20"/>
          <p:cNvSpPr txBox="1">
            <a:spLocks noChangeArrowheads="1"/>
          </p:cNvSpPr>
          <p:nvPr/>
        </p:nvSpPr>
        <p:spPr bwMode="auto">
          <a:xfrm>
            <a:off x="3425825" y="4403725"/>
            <a:ext cx="2382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t>Reverse primer is </a:t>
            </a:r>
          </a:p>
          <a:p>
            <a:pPr algn="ctr"/>
            <a:r>
              <a:rPr lang="en-US" altLang="en-US" sz="2000" b="1" i="1"/>
              <a:t>inside</a:t>
            </a:r>
            <a:r>
              <a:rPr lang="en-US" altLang="en-US" sz="2000" b="1"/>
              <a:t> deletion</a:t>
            </a:r>
          </a:p>
        </p:txBody>
      </p:sp>
      <p:sp>
        <p:nvSpPr>
          <p:cNvPr id="11285" name="Text Box 21"/>
          <p:cNvSpPr txBox="1">
            <a:spLocks noChangeArrowheads="1"/>
          </p:cNvSpPr>
          <p:nvPr/>
        </p:nvSpPr>
        <p:spPr bwMode="auto">
          <a:xfrm>
            <a:off x="371475" y="4403725"/>
            <a:ext cx="2382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dirty="0"/>
              <a:t>Reverse primer is </a:t>
            </a:r>
          </a:p>
          <a:p>
            <a:pPr algn="ctr"/>
            <a:r>
              <a:rPr lang="en-US" altLang="en-US" sz="2000" b="1" i="1" dirty="0"/>
              <a:t>outside</a:t>
            </a:r>
            <a:r>
              <a:rPr lang="en-US" altLang="en-US" sz="2000" b="1" dirty="0"/>
              <a:t> deletion</a:t>
            </a:r>
          </a:p>
        </p:txBody>
      </p:sp>
      <p:sp>
        <p:nvSpPr>
          <p:cNvPr id="11286" name="Text Box 22"/>
          <p:cNvSpPr txBox="1">
            <a:spLocks noChangeArrowheads="1"/>
          </p:cNvSpPr>
          <p:nvPr/>
        </p:nvSpPr>
        <p:spPr bwMode="auto">
          <a:xfrm>
            <a:off x="6516688" y="4403725"/>
            <a:ext cx="2398712"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t>Reverse primer is </a:t>
            </a:r>
            <a:r>
              <a:rPr lang="en-US" altLang="en-US" sz="2000" b="1" i="1"/>
              <a:t>on top of</a:t>
            </a:r>
            <a:r>
              <a:rPr lang="en-US" altLang="en-US" sz="2000" b="1"/>
              <a:t> deletion</a:t>
            </a:r>
          </a:p>
        </p:txBody>
      </p:sp>
      <p:sp>
        <p:nvSpPr>
          <p:cNvPr id="11287" name="Text Box 23"/>
          <p:cNvSpPr txBox="1">
            <a:spLocks noChangeArrowheads="1"/>
          </p:cNvSpPr>
          <p:nvPr/>
        </p:nvSpPr>
        <p:spPr bwMode="auto">
          <a:xfrm>
            <a:off x="6303963" y="3487738"/>
            <a:ext cx="1543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“Null” allele </a:t>
            </a:r>
          </a:p>
        </p:txBody>
      </p:sp>
      <p:sp>
        <p:nvSpPr>
          <p:cNvPr id="11288" name="Rectangle 24"/>
          <p:cNvSpPr>
            <a:spLocks noChangeArrowheads="1"/>
          </p:cNvSpPr>
          <p:nvPr/>
        </p:nvSpPr>
        <p:spPr bwMode="auto">
          <a:xfrm>
            <a:off x="6075363" y="1506538"/>
            <a:ext cx="2497137" cy="3048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D13S317</a:t>
            </a:r>
          </a:p>
        </p:txBody>
      </p:sp>
      <p:grpSp>
        <p:nvGrpSpPr>
          <p:cNvPr id="2" name="Group 1"/>
          <p:cNvGrpSpPr/>
          <p:nvPr/>
        </p:nvGrpSpPr>
        <p:grpSpPr>
          <a:xfrm>
            <a:off x="2256253" y="5334000"/>
            <a:ext cx="4982747" cy="1295400"/>
            <a:chOff x="2381250" y="304800"/>
            <a:chExt cx="4186417" cy="838200"/>
          </a:xfrm>
        </p:grpSpPr>
        <p:sp>
          <p:nvSpPr>
            <p:cNvPr id="11293" name="Rectangle 29"/>
            <p:cNvSpPr>
              <a:spLocks noChangeArrowheads="1"/>
            </p:cNvSpPr>
            <p:nvPr/>
          </p:nvSpPr>
          <p:spPr bwMode="auto">
            <a:xfrm>
              <a:off x="3829050" y="685800"/>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1294" name="Rectangle 30"/>
            <p:cNvSpPr>
              <a:spLocks noChangeArrowheads="1"/>
            </p:cNvSpPr>
            <p:nvPr/>
          </p:nvSpPr>
          <p:spPr bwMode="auto">
            <a:xfrm>
              <a:off x="3930650" y="685800"/>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1295" name="Rectangle 31"/>
            <p:cNvSpPr>
              <a:spLocks noChangeArrowheads="1"/>
            </p:cNvSpPr>
            <p:nvPr/>
          </p:nvSpPr>
          <p:spPr bwMode="auto">
            <a:xfrm>
              <a:off x="4032250" y="685800"/>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1296" name="Rectangle 32"/>
            <p:cNvSpPr>
              <a:spLocks noChangeArrowheads="1"/>
            </p:cNvSpPr>
            <p:nvPr/>
          </p:nvSpPr>
          <p:spPr bwMode="auto">
            <a:xfrm>
              <a:off x="4133850" y="685800"/>
              <a:ext cx="3048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1297" name="Line 33"/>
            <p:cNvSpPr>
              <a:spLocks noChangeShapeType="1"/>
            </p:cNvSpPr>
            <p:nvPr/>
          </p:nvSpPr>
          <p:spPr bwMode="auto">
            <a:xfrm flipH="1">
              <a:off x="2381250" y="762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1298" name="Line 34"/>
            <p:cNvSpPr>
              <a:spLocks noChangeShapeType="1"/>
            </p:cNvSpPr>
            <p:nvPr/>
          </p:nvSpPr>
          <p:spPr bwMode="auto">
            <a:xfrm flipH="1">
              <a:off x="4438650" y="762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1299" name="Line 35"/>
            <p:cNvSpPr>
              <a:spLocks noChangeShapeType="1"/>
            </p:cNvSpPr>
            <p:nvPr/>
          </p:nvSpPr>
          <p:spPr bwMode="auto">
            <a:xfrm>
              <a:off x="2895600" y="685800"/>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1300" name="Line 36"/>
            <p:cNvSpPr>
              <a:spLocks noChangeShapeType="1"/>
            </p:cNvSpPr>
            <p:nvPr/>
          </p:nvSpPr>
          <p:spPr bwMode="auto">
            <a:xfrm flipH="1">
              <a:off x="5505450" y="8382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1303" name="Text Box 39"/>
            <p:cNvSpPr txBox="1">
              <a:spLocks noChangeArrowheads="1"/>
            </p:cNvSpPr>
            <p:nvPr/>
          </p:nvSpPr>
          <p:spPr bwMode="auto">
            <a:xfrm>
              <a:off x="4514850" y="304800"/>
              <a:ext cx="1483113" cy="2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4 bp deletion</a:t>
              </a:r>
            </a:p>
          </p:txBody>
        </p:sp>
        <p:sp>
          <p:nvSpPr>
            <p:cNvPr id="11305" name="Text Box 41"/>
            <p:cNvSpPr txBox="1">
              <a:spLocks noChangeArrowheads="1"/>
            </p:cNvSpPr>
            <p:nvPr/>
          </p:nvSpPr>
          <p:spPr bwMode="auto">
            <a:xfrm>
              <a:off x="4715527" y="884105"/>
              <a:ext cx="1852140" cy="2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dirty="0"/>
                <a:t>16 bp from repeat</a:t>
              </a:r>
            </a:p>
          </p:txBody>
        </p:sp>
        <p:sp>
          <p:nvSpPr>
            <p:cNvPr id="11306" name="Line 42"/>
            <p:cNvSpPr>
              <a:spLocks noChangeShapeType="1"/>
            </p:cNvSpPr>
            <p:nvPr/>
          </p:nvSpPr>
          <p:spPr bwMode="auto">
            <a:xfrm flipH="1">
              <a:off x="4953000" y="6096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1307" name="Line 43"/>
            <p:cNvSpPr>
              <a:spLocks noChangeShapeType="1"/>
            </p:cNvSpPr>
            <p:nvPr/>
          </p:nvSpPr>
          <p:spPr bwMode="auto">
            <a:xfrm flipH="1">
              <a:off x="5029200" y="6096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11308" name="Text Box 44"/>
          <p:cNvSpPr txBox="1">
            <a:spLocks noChangeArrowheads="1"/>
          </p:cNvSpPr>
          <p:nvPr/>
        </p:nvSpPr>
        <p:spPr bwMode="auto">
          <a:xfrm>
            <a:off x="1219200" y="76200"/>
            <a:ext cx="685800" cy="67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dirty="0"/>
              <a:t>(a)</a:t>
            </a:r>
            <a:endParaRPr lang="en-US" altLang="en-US" sz="2800" dirty="0"/>
          </a:p>
        </p:txBody>
      </p:sp>
      <p:sp>
        <p:nvSpPr>
          <p:cNvPr id="11309" name="Text Box 45"/>
          <p:cNvSpPr txBox="1">
            <a:spLocks noChangeArrowheads="1"/>
          </p:cNvSpPr>
          <p:nvPr/>
        </p:nvSpPr>
        <p:spPr bwMode="auto">
          <a:xfrm>
            <a:off x="990600" y="5783263"/>
            <a:ext cx="6858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dirty="0" smtClean="0"/>
              <a:t>(d)</a:t>
            </a:r>
            <a:endParaRPr lang="en-US" altLang="en-US" sz="2800" dirty="0"/>
          </a:p>
        </p:txBody>
      </p:sp>
      <p:sp>
        <p:nvSpPr>
          <p:cNvPr id="42" name="Text Box 44"/>
          <p:cNvSpPr txBox="1">
            <a:spLocks noChangeArrowheads="1"/>
          </p:cNvSpPr>
          <p:nvPr/>
        </p:nvSpPr>
        <p:spPr bwMode="auto">
          <a:xfrm>
            <a:off x="4114800" y="76200"/>
            <a:ext cx="685800" cy="67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dirty="0" smtClean="0"/>
              <a:t>(b)</a:t>
            </a:r>
            <a:endParaRPr lang="en-US" altLang="en-US" sz="2800" dirty="0"/>
          </a:p>
        </p:txBody>
      </p:sp>
      <p:sp>
        <p:nvSpPr>
          <p:cNvPr id="43" name="Text Box 44"/>
          <p:cNvSpPr txBox="1">
            <a:spLocks noChangeArrowheads="1"/>
          </p:cNvSpPr>
          <p:nvPr/>
        </p:nvSpPr>
        <p:spPr bwMode="auto">
          <a:xfrm>
            <a:off x="7086600" y="76200"/>
            <a:ext cx="685800" cy="67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b="1" dirty="0" smtClean="0"/>
              <a:t>(c)</a:t>
            </a:r>
            <a:endParaRPr lang="en-US" altLang="en-US" sz="2800" dirty="0"/>
          </a:p>
        </p:txBody>
      </p:sp>
    </p:spTree>
    <p:extLst>
      <p:ext uri="{BB962C8B-B14F-4D97-AF65-F5344CB8AC3E}">
        <p14:creationId xmlns:p14="http://schemas.microsoft.com/office/powerpoint/2010/main" val="87325012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latin typeface="Arial" charset="0"/>
                <a:cs typeface="Arial" charset="0"/>
              </a:rPr>
              <a:t>Chapter 5 – STR Profiles</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ustDataLst>
      <p:tags r:id="rId1"/>
    </p:custDataLst>
    <p:extLst>
      <p:ext uri="{BB962C8B-B14F-4D97-AF65-F5344CB8AC3E}">
        <p14:creationId xmlns:p14="http://schemas.microsoft.com/office/powerpoint/2010/main" val="420536976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b="8801"/>
          <a:stretch>
            <a:fillRect/>
          </a:stretch>
        </p:blipFill>
        <p:spPr bwMode="auto">
          <a:xfrm>
            <a:off x="80963" y="533400"/>
            <a:ext cx="8923337" cy="600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96200" y="864513"/>
            <a:ext cx="1219199" cy="430887"/>
          </a:xfrm>
          <a:prstGeom prst="rect">
            <a:avLst/>
          </a:prstGeom>
          <a:noFill/>
        </p:spPr>
        <p:txBody>
          <a:bodyPr wrap="square" rtlCol="0">
            <a:spAutoFit/>
          </a:bodyPr>
          <a:lstStyle/>
          <a:p>
            <a:pPr algn="r"/>
            <a:r>
              <a:rPr lang="en-US" sz="1100" b="1" dirty="0" smtClean="0">
                <a:solidFill>
                  <a:srgbClr val="0000FF"/>
                </a:solidFill>
              </a:rPr>
              <a:t>6-FAM label</a:t>
            </a:r>
            <a:r>
              <a:rPr lang="en-US" sz="1100" dirty="0" smtClean="0">
                <a:solidFill>
                  <a:srgbClr val="0000FF"/>
                </a:solidFill>
              </a:rPr>
              <a:t> </a:t>
            </a:r>
          </a:p>
          <a:p>
            <a:pPr algn="r"/>
            <a:r>
              <a:rPr lang="en-US" sz="1000" dirty="0" smtClean="0">
                <a:solidFill>
                  <a:srgbClr val="0000FF"/>
                </a:solidFill>
              </a:rPr>
              <a:t>(blue channel)</a:t>
            </a:r>
            <a:endParaRPr lang="en-US" sz="1050" dirty="0">
              <a:solidFill>
                <a:srgbClr val="0000FF"/>
              </a:solidFill>
            </a:endParaRPr>
          </a:p>
        </p:txBody>
      </p:sp>
      <p:sp>
        <p:nvSpPr>
          <p:cNvPr id="5" name="TextBox 4"/>
          <p:cNvSpPr txBox="1"/>
          <p:nvPr/>
        </p:nvSpPr>
        <p:spPr>
          <a:xfrm>
            <a:off x="7696200" y="2388513"/>
            <a:ext cx="1219199" cy="430887"/>
          </a:xfrm>
          <a:prstGeom prst="rect">
            <a:avLst/>
          </a:prstGeom>
          <a:noFill/>
        </p:spPr>
        <p:txBody>
          <a:bodyPr wrap="square" rtlCol="0">
            <a:spAutoFit/>
          </a:bodyPr>
          <a:lstStyle/>
          <a:p>
            <a:pPr algn="r"/>
            <a:r>
              <a:rPr lang="en-US" sz="1100" b="1" dirty="0" smtClean="0">
                <a:solidFill>
                  <a:srgbClr val="008000"/>
                </a:solidFill>
              </a:rPr>
              <a:t>VIC</a:t>
            </a:r>
            <a:r>
              <a:rPr lang="en-US" sz="1100" dirty="0" smtClean="0">
                <a:solidFill>
                  <a:srgbClr val="008000"/>
                </a:solidFill>
              </a:rPr>
              <a:t> label</a:t>
            </a:r>
          </a:p>
          <a:p>
            <a:pPr algn="r"/>
            <a:r>
              <a:rPr lang="en-US" sz="1000" dirty="0" smtClean="0">
                <a:solidFill>
                  <a:srgbClr val="008000"/>
                </a:solidFill>
              </a:rPr>
              <a:t>(green channel</a:t>
            </a:r>
            <a:r>
              <a:rPr lang="en-US" sz="1050" dirty="0" smtClean="0">
                <a:solidFill>
                  <a:srgbClr val="008000"/>
                </a:solidFill>
              </a:rPr>
              <a:t>)</a:t>
            </a:r>
            <a:endParaRPr lang="en-US" sz="1100" dirty="0">
              <a:solidFill>
                <a:srgbClr val="008000"/>
              </a:solidFill>
            </a:endParaRPr>
          </a:p>
        </p:txBody>
      </p:sp>
      <p:sp>
        <p:nvSpPr>
          <p:cNvPr id="6" name="TextBox 5"/>
          <p:cNvSpPr txBox="1"/>
          <p:nvPr/>
        </p:nvSpPr>
        <p:spPr>
          <a:xfrm>
            <a:off x="7696200" y="3912513"/>
            <a:ext cx="1219199" cy="430887"/>
          </a:xfrm>
          <a:prstGeom prst="rect">
            <a:avLst/>
          </a:prstGeom>
          <a:noFill/>
        </p:spPr>
        <p:txBody>
          <a:bodyPr wrap="square" rtlCol="0">
            <a:spAutoFit/>
          </a:bodyPr>
          <a:lstStyle/>
          <a:p>
            <a:pPr algn="r"/>
            <a:r>
              <a:rPr lang="en-US" sz="1100" b="1" dirty="0" smtClean="0"/>
              <a:t>NED</a:t>
            </a:r>
            <a:r>
              <a:rPr lang="en-US" sz="1100" dirty="0" smtClean="0"/>
              <a:t> label</a:t>
            </a:r>
          </a:p>
          <a:p>
            <a:pPr algn="r"/>
            <a:r>
              <a:rPr lang="en-US" sz="1000" dirty="0" smtClean="0"/>
              <a:t>(yellow channel</a:t>
            </a:r>
            <a:r>
              <a:rPr lang="en-US" sz="1050" dirty="0" smtClean="0"/>
              <a:t>)</a:t>
            </a:r>
            <a:endParaRPr lang="en-US" sz="1100" dirty="0"/>
          </a:p>
        </p:txBody>
      </p:sp>
      <p:sp>
        <p:nvSpPr>
          <p:cNvPr id="7" name="TextBox 6"/>
          <p:cNvSpPr txBox="1"/>
          <p:nvPr/>
        </p:nvSpPr>
        <p:spPr>
          <a:xfrm>
            <a:off x="7696200" y="5436513"/>
            <a:ext cx="1219199" cy="430887"/>
          </a:xfrm>
          <a:prstGeom prst="rect">
            <a:avLst/>
          </a:prstGeom>
          <a:noFill/>
        </p:spPr>
        <p:txBody>
          <a:bodyPr wrap="square" rtlCol="0">
            <a:spAutoFit/>
          </a:bodyPr>
          <a:lstStyle/>
          <a:p>
            <a:pPr algn="r"/>
            <a:r>
              <a:rPr lang="en-US" sz="1100" b="1" dirty="0" smtClean="0">
                <a:solidFill>
                  <a:srgbClr val="FF0000"/>
                </a:solidFill>
              </a:rPr>
              <a:t>PET label</a:t>
            </a:r>
            <a:r>
              <a:rPr lang="en-US" sz="1100" dirty="0" smtClean="0">
                <a:solidFill>
                  <a:srgbClr val="FF0000"/>
                </a:solidFill>
              </a:rPr>
              <a:t> </a:t>
            </a:r>
          </a:p>
          <a:p>
            <a:pPr algn="r"/>
            <a:r>
              <a:rPr lang="en-US" sz="1000" dirty="0" smtClean="0">
                <a:solidFill>
                  <a:srgbClr val="FF0000"/>
                </a:solidFill>
              </a:rPr>
              <a:t>(red channel)</a:t>
            </a:r>
            <a:endParaRPr lang="en-US" sz="1100" dirty="0">
              <a:solidFill>
                <a:srgbClr val="FF0000"/>
              </a:solidFill>
            </a:endParaRPr>
          </a:p>
        </p:txBody>
      </p:sp>
      <p:sp>
        <p:nvSpPr>
          <p:cNvPr id="11" name="Down Arrow 10"/>
          <p:cNvSpPr/>
          <p:nvPr/>
        </p:nvSpPr>
        <p:spPr>
          <a:xfrm rot="2278232">
            <a:off x="4598053" y="2579876"/>
            <a:ext cx="152400" cy="21544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278232">
            <a:off x="4545947" y="5627876"/>
            <a:ext cx="152400" cy="21544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278232">
            <a:off x="6045853" y="4138881"/>
            <a:ext cx="152400" cy="21544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278232">
            <a:off x="2031347" y="4103876"/>
            <a:ext cx="152400" cy="215443"/>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694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6" y="457200"/>
            <a:ext cx="9000714" cy="617220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7162800" y="3886200"/>
            <a:ext cx="304800" cy="304800"/>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137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82731" y="1694419"/>
            <a:ext cx="5959475" cy="2555881"/>
            <a:chOff x="805" y="785"/>
            <a:chExt cx="3754" cy="1610"/>
          </a:xfrm>
        </p:grpSpPr>
        <p:sp>
          <p:nvSpPr>
            <p:cNvPr id="13319" name="Freeform 3"/>
            <p:cNvSpPr>
              <a:spLocks/>
            </p:cNvSpPr>
            <p:nvPr/>
          </p:nvSpPr>
          <p:spPr bwMode="auto">
            <a:xfrm>
              <a:off x="3496" y="1554"/>
              <a:ext cx="1063" cy="831"/>
            </a:xfrm>
            <a:custGeom>
              <a:avLst/>
              <a:gdLst>
                <a:gd name="T0" fmla="*/ 0 w 1063"/>
                <a:gd name="T1" fmla="*/ 829 h 831"/>
                <a:gd name="T2" fmla="*/ 232 w 1063"/>
                <a:gd name="T3" fmla="*/ 821 h 831"/>
                <a:gd name="T4" fmla="*/ 272 w 1063"/>
                <a:gd name="T5" fmla="*/ 801 h 831"/>
                <a:gd name="T6" fmla="*/ 300 w 1063"/>
                <a:gd name="T7" fmla="*/ 825 h 831"/>
                <a:gd name="T8" fmla="*/ 388 w 1063"/>
                <a:gd name="T9" fmla="*/ 825 h 831"/>
                <a:gd name="T10" fmla="*/ 433 w 1063"/>
                <a:gd name="T11" fmla="*/ 71 h 831"/>
                <a:gd name="T12" fmla="*/ 470 w 1063"/>
                <a:gd name="T13" fmla="*/ 820 h 831"/>
                <a:gd name="T14" fmla="*/ 553 w 1063"/>
                <a:gd name="T15" fmla="*/ 820 h 831"/>
                <a:gd name="T16" fmla="*/ 579 w 1063"/>
                <a:gd name="T17" fmla="*/ 0 h 831"/>
                <a:gd name="T18" fmla="*/ 635 w 1063"/>
                <a:gd name="T19" fmla="*/ 831 h 831"/>
                <a:gd name="T20" fmla="*/ 740 w 1063"/>
                <a:gd name="T21" fmla="*/ 831 h 831"/>
                <a:gd name="T22" fmla="*/ 755 w 1063"/>
                <a:gd name="T23" fmla="*/ 81 h 831"/>
                <a:gd name="T24" fmla="*/ 808 w 1063"/>
                <a:gd name="T25" fmla="*/ 831 h 831"/>
                <a:gd name="T26" fmla="*/ 1063 w 1063"/>
                <a:gd name="T27" fmla="*/ 831 h 8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3"/>
                <a:gd name="T43" fmla="*/ 0 h 831"/>
                <a:gd name="T44" fmla="*/ 1063 w 1063"/>
                <a:gd name="T45" fmla="*/ 831 h 8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3" h="831">
                  <a:moveTo>
                    <a:pt x="0" y="829"/>
                  </a:moveTo>
                  <a:lnTo>
                    <a:pt x="232" y="821"/>
                  </a:lnTo>
                  <a:lnTo>
                    <a:pt x="272" y="801"/>
                  </a:lnTo>
                  <a:lnTo>
                    <a:pt x="300" y="825"/>
                  </a:lnTo>
                  <a:lnTo>
                    <a:pt x="388" y="825"/>
                  </a:lnTo>
                  <a:lnTo>
                    <a:pt x="433" y="71"/>
                  </a:lnTo>
                  <a:lnTo>
                    <a:pt x="470" y="820"/>
                  </a:lnTo>
                  <a:lnTo>
                    <a:pt x="553" y="820"/>
                  </a:lnTo>
                  <a:lnTo>
                    <a:pt x="579" y="0"/>
                  </a:lnTo>
                  <a:lnTo>
                    <a:pt x="635" y="831"/>
                  </a:lnTo>
                  <a:lnTo>
                    <a:pt x="740" y="831"/>
                  </a:lnTo>
                  <a:lnTo>
                    <a:pt x="755" y="81"/>
                  </a:lnTo>
                  <a:lnTo>
                    <a:pt x="808" y="831"/>
                  </a:lnTo>
                  <a:lnTo>
                    <a:pt x="1063" y="831"/>
                  </a:lnTo>
                </a:path>
              </a:pathLst>
            </a:custGeom>
            <a:noFill/>
            <a:ln w="57150" cmpd="sng">
              <a:solidFill>
                <a:schemeClr val="tx1"/>
              </a:solidFill>
              <a:round/>
              <a:headEnd/>
              <a:tailEnd/>
            </a:ln>
          </p:spPr>
          <p:txBody>
            <a:bodyPr/>
            <a:lstStyle/>
            <a:p>
              <a:endParaRPr lang="en-US"/>
            </a:p>
          </p:txBody>
        </p:sp>
        <p:sp>
          <p:nvSpPr>
            <p:cNvPr id="13320" name="Text Box 4"/>
            <p:cNvSpPr txBox="1">
              <a:spLocks noChangeArrowheads="1"/>
            </p:cNvSpPr>
            <p:nvPr/>
          </p:nvSpPr>
          <p:spPr bwMode="auto">
            <a:xfrm>
              <a:off x="805" y="785"/>
              <a:ext cx="431" cy="368"/>
            </a:xfrm>
            <a:prstGeom prst="rect">
              <a:avLst/>
            </a:prstGeom>
            <a:noFill/>
            <a:ln w="9525">
              <a:noFill/>
              <a:miter lim="800000"/>
              <a:headEnd/>
              <a:tailEnd/>
            </a:ln>
          </p:spPr>
          <p:txBody>
            <a:bodyPr wrap="none">
              <a:spAutoFit/>
            </a:bodyPr>
            <a:lstStyle/>
            <a:p>
              <a:r>
                <a:rPr lang="en-US" sz="3200" b="1" dirty="0"/>
                <a:t>(a)</a:t>
              </a:r>
            </a:p>
          </p:txBody>
        </p:sp>
        <p:sp>
          <p:nvSpPr>
            <p:cNvPr id="13321" name="Text Box 5"/>
            <p:cNvSpPr txBox="1">
              <a:spLocks noChangeArrowheads="1"/>
            </p:cNvSpPr>
            <p:nvPr/>
          </p:nvSpPr>
          <p:spPr bwMode="auto">
            <a:xfrm>
              <a:off x="3027" y="785"/>
              <a:ext cx="446" cy="368"/>
            </a:xfrm>
            <a:prstGeom prst="rect">
              <a:avLst/>
            </a:prstGeom>
            <a:noFill/>
            <a:ln w="9525">
              <a:noFill/>
              <a:miter lim="800000"/>
              <a:headEnd/>
              <a:tailEnd/>
            </a:ln>
          </p:spPr>
          <p:txBody>
            <a:bodyPr wrap="none">
              <a:spAutoFit/>
            </a:bodyPr>
            <a:lstStyle/>
            <a:p>
              <a:r>
                <a:rPr lang="en-US" sz="3200" b="1" dirty="0"/>
                <a:t>(b)</a:t>
              </a:r>
            </a:p>
          </p:txBody>
        </p:sp>
        <p:grpSp>
          <p:nvGrpSpPr>
            <p:cNvPr id="3" name="Group 6"/>
            <p:cNvGrpSpPr>
              <a:grpSpLocks/>
            </p:cNvGrpSpPr>
            <p:nvPr/>
          </p:nvGrpSpPr>
          <p:grpSpPr bwMode="auto">
            <a:xfrm>
              <a:off x="1045" y="1210"/>
              <a:ext cx="1418" cy="1185"/>
              <a:chOff x="1045" y="1309"/>
              <a:chExt cx="1418" cy="1185"/>
            </a:xfrm>
          </p:grpSpPr>
          <p:sp>
            <p:nvSpPr>
              <p:cNvPr id="13328" name="Freeform 7"/>
              <p:cNvSpPr>
                <a:spLocks/>
              </p:cNvSpPr>
              <p:nvPr/>
            </p:nvSpPr>
            <p:spPr bwMode="auto">
              <a:xfrm>
                <a:off x="1045" y="1593"/>
                <a:ext cx="1418" cy="901"/>
              </a:xfrm>
              <a:custGeom>
                <a:avLst/>
                <a:gdLst>
                  <a:gd name="T0" fmla="*/ 0 w 1418"/>
                  <a:gd name="T1" fmla="*/ 861 h 869"/>
                  <a:gd name="T2" fmla="*/ 308 w 1418"/>
                  <a:gd name="T3" fmla="*/ 857 h 869"/>
                  <a:gd name="T4" fmla="*/ 336 w 1418"/>
                  <a:gd name="T5" fmla="*/ 829 h 869"/>
                  <a:gd name="T6" fmla="*/ 355 w 1418"/>
                  <a:gd name="T7" fmla="*/ 862 h 869"/>
                  <a:gd name="T8" fmla="*/ 434 w 1418"/>
                  <a:gd name="T9" fmla="*/ 862 h 869"/>
                  <a:gd name="T10" fmla="*/ 481 w 1418"/>
                  <a:gd name="T11" fmla="*/ 471 h 869"/>
                  <a:gd name="T12" fmla="*/ 513 w 1418"/>
                  <a:gd name="T13" fmla="*/ 862 h 869"/>
                  <a:gd name="T14" fmla="*/ 584 w 1418"/>
                  <a:gd name="T15" fmla="*/ 862 h 869"/>
                  <a:gd name="T16" fmla="*/ 615 w 1418"/>
                  <a:gd name="T17" fmla="*/ 560 h 869"/>
                  <a:gd name="T18" fmla="*/ 662 w 1418"/>
                  <a:gd name="T19" fmla="*/ 862 h 869"/>
                  <a:gd name="T20" fmla="*/ 875 w 1418"/>
                  <a:gd name="T21" fmla="*/ 862 h 869"/>
                  <a:gd name="T22" fmla="*/ 888 w 1418"/>
                  <a:gd name="T23" fmla="*/ 821 h 869"/>
                  <a:gd name="T24" fmla="*/ 906 w 1418"/>
                  <a:gd name="T25" fmla="*/ 862 h 869"/>
                  <a:gd name="T26" fmla="*/ 977 w 1418"/>
                  <a:gd name="T27" fmla="*/ 862 h 869"/>
                  <a:gd name="T28" fmla="*/ 1024 w 1418"/>
                  <a:gd name="T29" fmla="*/ 0 h 869"/>
                  <a:gd name="T30" fmla="*/ 1048 w 1418"/>
                  <a:gd name="T31" fmla="*/ 869 h 869"/>
                  <a:gd name="T32" fmla="*/ 1418 w 1418"/>
                  <a:gd name="T33" fmla="*/ 869 h 8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8"/>
                  <a:gd name="T52" fmla="*/ 0 h 869"/>
                  <a:gd name="T53" fmla="*/ 1418 w 1418"/>
                  <a:gd name="T54" fmla="*/ 869 h 8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8" h="869">
                    <a:moveTo>
                      <a:pt x="0" y="861"/>
                    </a:moveTo>
                    <a:lnTo>
                      <a:pt x="308" y="857"/>
                    </a:lnTo>
                    <a:lnTo>
                      <a:pt x="336" y="829"/>
                    </a:lnTo>
                    <a:lnTo>
                      <a:pt x="355" y="862"/>
                    </a:lnTo>
                    <a:lnTo>
                      <a:pt x="434" y="862"/>
                    </a:lnTo>
                    <a:lnTo>
                      <a:pt x="481" y="471"/>
                    </a:lnTo>
                    <a:lnTo>
                      <a:pt x="513" y="862"/>
                    </a:lnTo>
                    <a:lnTo>
                      <a:pt x="584" y="862"/>
                    </a:lnTo>
                    <a:lnTo>
                      <a:pt x="615" y="560"/>
                    </a:lnTo>
                    <a:lnTo>
                      <a:pt x="662" y="862"/>
                    </a:lnTo>
                    <a:lnTo>
                      <a:pt x="875" y="862"/>
                    </a:lnTo>
                    <a:lnTo>
                      <a:pt x="888" y="821"/>
                    </a:lnTo>
                    <a:lnTo>
                      <a:pt x="906" y="862"/>
                    </a:lnTo>
                    <a:lnTo>
                      <a:pt x="977" y="862"/>
                    </a:lnTo>
                    <a:lnTo>
                      <a:pt x="1024" y="0"/>
                    </a:lnTo>
                    <a:lnTo>
                      <a:pt x="1048" y="869"/>
                    </a:lnTo>
                    <a:lnTo>
                      <a:pt x="1418" y="869"/>
                    </a:lnTo>
                  </a:path>
                </a:pathLst>
              </a:custGeom>
              <a:noFill/>
              <a:ln w="57150" cmpd="sng">
                <a:solidFill>
                  <a:schemeClr val="tx1"/>
                </a:solidFill>
                <a:round/>
                <a:headEnd/>
                <a:tailEnd/>
              </a:ln>
            </p:spPr>
            <p:txBody>
              <a:bodyPr/>
              <a:lstStyle/>
              <a:p>
                <a:endParaRPr lang="en-US"/>
              </a:p>
            </p:txBody>
          </p:sp>
          <p:sp>
            <p:nvSpPr>
              <p:cNvPr id="13329" name="Text Box 8"/>
              <p:cNvSpPr txBox="1">
                <a:spLocks noChangeArrowheads="1"/>
              </p:cNvSpPr>
              <p:nvPr/>
            </p:nvSpPr>
            <p:spPr bwMode="auto">
              <a:xfrm>
                <a:off x="1409" y="1776"/>
                <a:ext cx="196" cy="231"/>
              </a:xfrm>
              <a:prstGeom prst="rect">
                <a:avLst/>
              </a:prstGeom>
              <a:noFill/>
              <a:ln w="9525">
                <a:noFill/>
                <a:miter lim="800000"/>
                <a:headEnd/>
                <a:tailEnd/>
              </a:ln>
            </p:spPr>
            <p:txBody>
              <a:bodyPr wrap="none">
                <a:spAutoFit/>
              </a:bodyPr>
              <a:lstStyle/>
              <a:p>
                <a:r>
                  <a:rPr lang="en-US" b="1"/>
                  <a:t>1</a:t>
                </a:r>
              </a:p>
            </p:txBody>
          </p:sp>
          <p:sp>
            <p:nvSpPr>
              <p:cNvPr id="13330" name="Text Box 9"/>
              <p:cNvSpPr txBox="1">
                <a:spLocks noChangeArrowheads="1"/>
              </p:cNvSpPr>
              <p:nvPr/>
            </p:nvSpPr>
            <p:spPr bwMode="auto">
              <a:xfrm>
                <a:off x="1583" y="1897"/>
                <a:ext cx="196" cy="231"/>
              </a:xfrm>
              <a:prstGeom prst="rect">
                <a:avLst/>
              </a:prstGeom>
              <a:noFill/>
              <a:ln w="9525">
                <a:noFill/>
                <a:miter lim="800000"/>
                <a:headEnd/>
                <a:tailEnd/>
              </a:ln>
            </p:spPr>
            <p:txBody>
              <a:bodyPr wrap="none">
                <a:spAutoFit/>
              </a:bodyPr>
              <a:lstStyle/>
              <a:p>
                <a:r>
                  <a:rPr lang="en-US" b="1"/>
                  <a:t>2</a:t>
                </a:r>
              </a:p>
            </p:txBody>
          </p:sp>
          <p:sp>
            <p:nvSpPr>
              <p:cNvPr id="13331" name="Text Box 10"/>
              <p:cNvSpPr txBox="1">
                <a:spLocks noChangeArrowheads="1"/>
              </p:cNvSpPr>
              <p:nvPr/>
            </p:nvSpPr>
            <p:spPr bwMode="auto">
              <a:xfrm>
                <a:off x="1986" y="1309"/>
                <a:ext cx="196" cy="231"/>
              </a:xfrm>
              <a:prstGeom prst="rect">
                <a:avLst/>
              </a:prstGeom>
              <a:noFill/>
              <a:ln w="9525">
                <a:noFill/>
                <a:miter lim="800000"/>
                <a:headEnd/>
                <a:tailEnd/>
              </a:ln>
            </p:spPr>
            <p:txBody>
              <a:bodyPr wrap="none">
                <a:spAutoFit/>
              </a:bodyPr>
              <a:lstStyle/>
              <a:p>
                <a:pPr algn="ctr"/>
                <a:r>
                  <a:rPr lang="en-US" b="1"/>
                  <a:t>3</a:t>
                </a:r>
              </a:p>
            </p:txBody>
          </p:sp>
        </p:grpSp>
        <p:sp>
          <p:nvSpPr>
            <p:cNvPr id="13323" name="Text Box 11"/>
            <p:cNvSpPr txBox="1">
              <a:spLocks noChangeArrowheads="1"/>
            </p:cNvSpPr>
            <p:nvPr/>
          </p:nvSpPr>
          <p:spPr bwMode="auto">
            <a:xfrm>
              <a:off x="3823" y="1342"/>
              <a:ext cx="196" cy="231"/>
            </a:xfrm>
            <a:prstGeom prst="rect">
              <a:avLst/>
            </a:prstGeom>
            <a:noFill/>
            <a:ln w="9525">
              <a:noFill/>
              <a:miter lim="800000"/>
              <a:headEnd/>
              <a:tailEnd/>
            </a:ln>
          </p:spPr>
          <p:txBody>
            <a:bodyPr wrap="none">
              <a:spAutoFit/>
            </a:bodyPr>
            <a:lstStyle/>
            <a:p>
              <a:r>
                <a:rPr lang="en-US" b="1"/>
                <a:t>1</a:t>
              </a:r>
            </a:p>
          </p:txBody>
        </p:sp>
        <p:sp>
          <p:nvSpPr>
            <p:cNvPr id="13324" name="Text Box 12"/>
            <p:cNvSpPr txBox="1">
              <a:spLocks noChangeArrowheads="1"/>
            </p:cNvSpPr>
            <p:nvPr/>
          </p:nvSpPr>
          <p:spPr bwMode="auto">
            <a:xfrm>
              <a:off x="3985" y="1309"/>
              <a:ext cx="196" cy="231"/>
            </a:xfrm>
            <a:prstGeom prst="rect">
              <a:avLst/>
            </a:prstGeom>
            <a:noFill/>
            <a:ln w="9525">
              <a:noFill/>
              <a:miter lim="800000"/>
              <a:headEnd/>
              <a:tailEnd/>
            </a:ln>
          </p:spPr>
          <p:txBody>
            <a:bodyPr wrap="none">
              <a:spAutoFit/>
            </a:bodyPr>
            <a:lstStyle/>
            <a:p>
              <a:r>
                <a:rPr lang="en-US" b="1"/>
                <a:t>2</a:t>
              </a:r>
            </a:p>
          </p:txBody>
        </p:sp>
        <p:sp>
          <p:nvSpPr>
            <p:cNvPr id="13325" name="Text Box 13"/>
            <p:cNvSpPr txBox="1">
              <a:spLocks noChangeArrowheads="1"/>
            </p:cNvSpPr>
            <p:nvPr/>
          </p:nvSpPr>
          <p:spPr bwMode="auto">
            <a:xfrm>
              <a:off x="4180" y="1375"/>
              <a:ext cx="196" cy="231"/>
            </a:xfrm>
            <a:prstGeom prst="rect">
              <a:avLst/>
            </a:prstGeom>
            <a:noFill/>
            <a:ln w="9525">
              <a:noFill/>
              <a:miter lim="800000"/>
              <a:headEnd/>
              <a:tailEnd/>
            </a:ln>
          </p:spPr>
          <p:txBody>
            <a:bodyPr wrap="none">
              <a:spAutoFit/>
            </a:bodyPr>
            <a:lstStyle/>
            <a:p>
              <a:r>
                <a:rPr lang="en-US" b="1"/>
                <a:t>3</a:t>
              </a:r>
            </a:p>
          </p:txBody>
        </p:sp>
        <p:sp>
          <p:nvSpPr>
            <p:cNvPr id="13326" name="Text Box 14"/>
            <p:cNvSpPr txBox="1">
              <a:spLocks noChangeArrowheads="1"/>
            </p:cNvSpPr>
            <p:nvPr/>
          </p:nvSpPr>
          <p:spPr bwMode="auto">
            <a:xfrm>
              <a:off x="1380" y="803"/>
              <a:ext cx="827" cy="327"/>
            </a:xfrm>
            <a:prstGeom prst="rect">
              <a:avLst/>
            </a:prstGeom>
            <a:noFill/>
            <a:ln w="9525">
              <a:noFill/>
              <a:miter lim="800000"/>
              <a:headEnd/>
              <a:tailEnd/>
            </a:ln>
          </p:spPr>
          <p:txBody>
            <a:bodyPr wrap="none">
              <a:spAutoFit/>
            </a:bodyPr>
            <a:lstStyle/>
            <a:p>
              <a:r>
                <a:rPr lang="en-US" sz="2800" b="1" dirty="0">
                  <a:solidFill>
                    <a:schemeClr val="bg1">
                      <a:lumMod val="50000"/>
                    </a:schemeClr>
                  </a:solidFill>
                </a:rPr>
                <a:t>Type 1</a:t>
              </a:r>
            </a:p>
          </p:txBody>
        </p:sp>
        <p:sp>
          <p:nvSpPr>
            <p:cNvPr id="13327" name="Text Box 15"/>
            <p:cNvSpPr txBox="1">
              <a:spLocks noChangeArrowheads="1"/>
            </p:cNvSpPr>
            <p:nvPr/>
          </p:nvSpPr>
          <p:spPr bwMode="auto">
            <a:xfrm>
              <a:off x="3639" y="803"/>
              <a:ext cx="827" cy="327"/>
            </a:xfrm>
            <a:prstGeom prst="rect">
              <a:avLst/>
            </a:prstGeom>
            <a:noFill/>
            <a:ln w="9525">
              <a:noFill/>
              <a:miter lim="800000"/>
              <a:headEnd/>
              <a:tailEnd/>
            </a:ln>
          </p:spPr>
          <p:txBody>
            <a:bodyPr wrap="none">
              <a:spAutoFit/>
            </a:bodyPr>
            <a:lstStyle/>
            <a:p>
              <a:r>
                <a:rPr lang="en-US" sz="2800" b="1">
                  <a:solidFill>
                    <a:schemeClr val="bg1">
                      <a:lumMod val="50000"/>
                    </a:schemeClr>
                  </a:solidFill>
                </a:rPr>
                <a:t>Type 2</a:t>
              </a:r>
            </a:p>
          </p:txBody>
        </p:sp>
      </p:grpSp>
      <p:sp>
        <p:nvSpPr>
          <p:cNvPr id="13316" name="Rectangle 17"/>
          <p:cNvSpPr>
            <a:spLocks noGrp="1" noChangeArrowheads="1"/>
          </p:cNvSpPr>
          <p:nvPr>
            <p:ph type="title"/>
          </p:nvPr>
        </p:nvSpPr>
        <p:spPr>
          <a:xfrm>
            <a:off x="457200" y="-1295400"/>
            <a:ext cx="8229600" cy="1143000"/>
          </a:xfrm>
        </p:spPr>
        <p:txBody>
          <a:bodyPr/>
          <a:lstStyle/>
          <a:p>
            <a:r>
              <a:rPr lang="en-US" dirty="0" smtClean="0"/>
              <a:t>Types of Tri-Allelic Patterns</a:t>
            </a:r>
          </a:p>
        </p:txBody>
      </p:sp>
      <p:sp>
        <p:nvSpPr>
          <p:cNvPr id="13317" name="Text Box 18"/>
          <p:cNvSpPr txBox="1">
            <a:spLocks noChangeArrowheads="1"/>
          </p:cNvSpPr>
          <p:nvPr/>
        </p:nvSpPr>
        <p:spPr bwMode="auto">
          <a:xfrm>
            <a:off x="2133593" y="4520890"/>
            <a:ext cx="1768475" cy="641350"/>
          </a:xfrm>
          <a:prstGeom prst="rect">
            <a:avLst/>
          </a:prstGeom>
          <a:noFill/>
          <a:ln w="9525">
            <a:noFill/>
            <a:miter lim="800000"/>
            <a:headEnd/>
            <a:tailEnd/>
          </a:ln>
        </p:spPr>
        <p:txBody>
          <a:bodyPr wrap="none">
            <a:spAutoFit/>
          </a:bodyPr>
          <a:lstStyle/>
          <a:p>
            <a:r>
              <a:rPr lang="en-US" sz="3600" dirty="0">
                <a:solidFill>
                  <a:schemeClr val="bg1">
                    <a:lumMod val="50000"/>
                  </a:schemeClr>
                </a:solidFill>
              </a:rPr>
              <a:t>(1+2≈3)</a:t>
            </a:r>
          </a:p>
        </p:txBody>
      </p:sp>
      <p:sp>
        <p:nvSpPr>
          <p:cNvPr id="13318" name="Rectangle 19"/>
          <p:cNvSpPr>
            <a:spLocks noChangeArrowheads="1"/>
          </p:cNvSpPr>
          <p:nvPr/>
        </p:nvSpPr>
        <p:spPr bwMode="auto">
          <a:xfrm>
            <a:off x="5791193" y="4520890"/>
            <a:ext cx="1752600" cy="641350"/>
          </a:xfrm>
          <a:prstGeom prst="rect">
            <a:avLst/>
          </a:prstGeom>
          <a:noFill/>
          <a:ln w="9525">
            <a:noFill/>
            <a:miter lim="800000"/>
            <a:headEnd/>
            <a:tailEnd/>
          </a:ln>
        </p:spPr>
        <p:txBody>
          <a:bodyPr wrap="none">
            <a:spAutoFit/>
          </a:bodyPr>
          <a:lstStyle/>
          <a:p>
            <a:r>
              <a:rPr lang="en-US" sz="3600">
                <a:solidFill>
                  <a:schemeClr val="bg1">
                    <a:lumMod val="50000"/>
                  </a:schemeClr>
                </a:solidFill>
              </a:rPr>
              <a:t>(1≈2≈3)</a:t>
            </a:r>
          </a:p>
        </p:txBody>
      </p:sp>
    </p:spTree>
    <p:custDataLst>
      <p:tags r:id="rId1"/>
    </p:custDataLst>
    <p:extLst>
      <p:ext uri="{BB962C8B-B14F-4D97-AF65-F5344CB8AC3E}">
        <p14:creationId xmlns:p14="http://schemas.microsoft.com/office/powerpoint/2010/main" val="28206847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1619250" y="912813"/>
            <a:ext cx="6610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 name="Line 4"/>
          <p:cNvSpPr>
            <a:spLocks noChangeShapeType="1"/>
          </p:cNvSpPr>
          <p:nvPr/>
        </p:nvSpPr>
        <p:spPr bwMode="auto">
          <a:xfrm>
            <a:off x="3087688" y="806450"/>
            <a:ext cx="4889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4" name="Text Box 5"/>
          <p:cNvSpPr txBox="1">
            <a:spLocks noChangeArrowheads="1"/>
          </p:cNvSpPr>
          <p:nvPr/>
        </p:nvSpPr>
        <p:spPr bwMode="auto">
          <a:xfrm>
            <a:off x="1006475" y="700088"/>
            <a:ext cx="6127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X</a:t>
            </a:r>
            <a:endParaRPr lang="en-US" altLang="en-US"/>
          </a:p>
        </p:txBody>
      </p:sp>
      <p:sp>
        <p:nvSpPr>
          <p:cNvPr id="10245" name="Text Box 6"/>
          <p:cNvSpPr txBox="1">
            <a:spLocks noChangeArrowheads="1"/>
          </p:cNvSpPr>
          <p:nvPr/>
        </p:nvSpPr>
        <p:spPr bwMode="auto">
          <a:xfrm>
            <a:off x="1006475" y="1552575"/>
            <a:ext cx="6127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Y</a:t>
            </a:r>
            <a:endParaRPr lang="en-US" altLang="en-US"/>
          </a:p>
        </p:txBody>
      </p:sp>
      <p:sp>
        <p:nvSpPr>
          <p:cNvPr id="10246" name="Line 7"/>
          <p:cNvSpPr>
            <a:spLocks noChangeShapeType="1"/>
          </p:cNvSpPr>
          <p:nvPr/>
        </p:nvSpPr>
        <p:spPr bwMode="auto">
          <a:xfrm>
            <a:off x="1619250" y="1873250"/>
            <a:ext cx="6610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Line 8"/>
          <p:cNvSpPr>
            <a:spLocks noChangeShapeType="1"/>
          </p:cNvSpPr>
          <p:nvPr/>
        </p:nvSpPr>
        <p:spPr bwMode="auto">
          <a:xfrm>
            <a:off x="5046663" y="1019175"/>
            <a:ext cx="488950" cy="0"/>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48" name="Line 9"/>
          <p:cNvSpPr>
            <a:spLocks noChangeShapeType="1"/>
          </p:cNvSpPr>
          <p:nvPr/>
        </p:nvSpPr>
        <p:spPr bwMode="auto">
          <a:xfrm>
            <a:off x="3087688" y="1766888"/>
            <a:ext cx="4889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Line 10"/>
          <p:cNvSpPr>
            <a:spLocks noChangeShapeType="1"/>
          </p:cNvSpPr>
          <p:nvPr/>
        </p:nvSpPr>
        <p:spPr bwMode="auto">
          <a:xfrm>
            <a:off x="5046663" y="1979613"/>
            <a:ext cx="488950" cy="0"/>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50" name="Rectangle 11"/>
          <p:cNvSpPr>
            <a:spLocks noChangeArrowheads="1"/>
          </p:cNvSpPr>
          <p:nvPr/>
        </p:nvSpPr>
        <p:spPr bwMode="auto">
          <a:xfrm>
            <a:off x="3944938" y="806450"/>
            <a:ext cx="244475" cy="2127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251" name="Text Box 12"/>
          <p:cNvSpPr txBox="1">
            <a:spLocks noChangeArrowheads="1"/>
          </p:cNvSpPr>
          <p:nvPr/>
        </p:nvSpPr>
        <p:spPr bwMode="auto">
          <a:xfrm>
            <a:off x="3486150" y="76200"/>
            <a:ext cx="11779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t>6 bp deletion</a:t>
            </a:r>
          </a:p>
        </p:txBody>
      </p:sp>
      <p:sp>
        <p:nvSpPr>
          <p:cNvPr id="10252" name="Freeform 17"/>
          <p:cNvSpPr>
            <a:spLocks/>
          </p:cNvSpPr>
          <p:nvPr/>
        </p:nvSpPr>
        <p:spPr bwMode="auto">
          <a:xfrm>
            <a:off x="1752600" y="3876675"/>
            <a:ext cx="2362200" cy="1228725"/>
          </a:xfrm>
          <a:custGeom>
            <a:avLst/>
            <a:gdLst>
              <a:gd name="T0" fmla="*/ 0 w 2592"/>
              <a:gd name="T1" fmla="*/ 2147483647 h 1296"/>
              <a:gd name="T2" fmla="*/ 2147483647 w 2592"/>
              <a:gd name="T3" fmla="*/ 2147483647 h 1296"/>
              <a:gd name="T4" fmla="*/ 2147483647 w 2592"/>
              <a:gd name="T5" fmla="*/ 0 h 1296"/>
              <a:gd name="T6" fmla="*/ 2147483647 w 2592"/>
              <a:gd name="T7" fmla="*/ 2147483647 h 1296"/>
              <a:gd name="T8" fmla="*/ 2147483647 w 2592"/>
              <a:gd name="T9" fmla="*/ 2147483647 h 1296"/>
              <a:gd name="T10" fmla="*/ 0 60000 65536"/>
              <a:gd name="T11" fmla="*/ 0 60000 65536"/>
              <a:gd name="T12" fmla="*/ 0 60000 65536"/>
              <a:gd name="T13" fmla="*/ 0 60000 65536"/>
              <a:gd name="T14" fmla="*/ 0 60000 65536"/>
              <a:gd name="T15" fmla="*/ 0 w 2592"/>
              <a:gd name="T16" fmla="*/ 0 h 1296"/>
              <a:gd name="T17" fmla="*/ 2592 w 2592"/>
              <a:gd name="T18" fmla="*/ 1296 h 1296"/>
            </a:gdLst>
            <a:ahLst/>
            <a:cxnLst>
              <a:cxn ang="T10">
                <a:pos x="T0" y="T1"/>
              </a:cxn>
              <a:cxn ang="T11">
                <a:pos x="T2" y="T3"/>
              </a:cxn>
              <a:cxn ang="T12">
                <a:pos x="T4" y="T5"/>
              </a:cxn>
              <a:cxn ang="T13">
                <a:pos x="T6" y="T7"/>
              </a:cxn>
              <a:cxn ang="T14">
                <a:pos x="T8" y="T9"/>
              </a:cxn>
            </a:cxnLst>
            <a:rect l="T15" t="T16" r="T17" b="T18"/>
            <a:pathLst>
              <a:path w="2592" h="1296">
                <a:moveTo>
                  <a:pt x="0" y="1296"/>
                </a:moveTo>
                <a:lnTo>
                  <a:pt x="1152" y="1296"/>
                </a:lnTo>
                <a:lnTo>
                  <a:pt x="1296" y="0"/>
                </a:lnTo>
                <a:lnTo>
                  <a:pt x="1440" y="1296"/>
                </a:lnTo>
                <a:lnTo>
                  <a:pt x="2592" y="1296"/>
                </a:ln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Text Box 19"/>
          <p:cNvSpPr txBox="1">
            <a:spLocks noChangeArrowheads="1"/>
          </p:cNvSpPr>
          <p:nvPr/>
        </p:nvSpPr>
        <p:spPr bwMode="auto">
          <a:xfrm>
            <a:off x="914400" y="381000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t>Normal Female: X,X</a:t>
            </a:r>
          </a:p>
        </p:txBody>
      </p:sp>
      <p:sp>
        <p:nvSpPr>
          <p:cNvPr id="10254" name="TextBox 41"/>
          <p:cNvSpPr txBox="1">
            <a:spLocks noChangeArrowheads="1"/>
          </p:cNvSpPr>
          <p:nvPr/>
        </p:nvSpPr>
        <p:spPr bwMode="auto">
          <a:xfrm>
            <a:off x="2768600" y="34290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X</a:t>
            </a:r>
          </a:p>
        </p:txBody>
      </p:sp>
      <p:grpSp>
        <p:nvGrpSpPr>
          <p:cNvPr id="10255" name="Group 50"/>
          <p:cNvGrpSpPr>
            <a:grpSpLocks/>
          </p:cNvGrpSpPr>
          <p:nvPr/>
        </p:nvGrpSpPr>
        <p:grpSpPr bwMode="auto">
          <a:xfrm>
            <a:off x="4800600" y="2286000"/>
            <a:ext cx="3810000" cy="4419600"/>
            <a:chOff x="4800600" y="2286000"/>
            <a:chExt cx="3810000" cy="4419600"/>
          </a:xfrm>
        </p:grpSpPr>
        <p:sp>
          <p:nvSpPr>
            <p:cNvPr id="10256" name="Freeform 18"/>
            <p:cNvSpPr>
              <a:spLocks/>
            </p:cNvSpPr>
            <p:nvPr/>
          </p:nvSpPr>
          <p:spPr bwMode="auto">
            <a:xfrm>
              <a:off x="5883274" y="2859088"/>
              <a:ext cx="2270126" cy="731837"/>
            </a:xfrm>
            <a:custGeom>
              <a:avLst/>
              <a:gdLst>
                <a:gd name="T0" fmla="*/ 0 w 2736"/>
                <a:gd name="T1" fmla="*/ 2147483647 h 1152"/>
                <a:gd name="T2" fmla="*/ 2147483647 w 2736"/>
                <a:gd name="T3" fmla="*/ 2147483647 h 1152"/>
                <a:gd name="T4" fmla="*/ 2147483647 w 2736"/>
                <a:gd name="T5" fmla="*/ 0 h 1152"/>
                <a:gd name="T6" fmla="*/ 2147483647 w 2736"/>
                <a:gd name="T7" fmla="*/ 2147483647 h 1152"/>
                <a:gd name="T8" fmla="*/ 2147483647 w 2736"/>
                <a:gd name="T9" fmla="*/ 2147483647 h 1152"/>
                <a:gd name="T10" fmla="*/ 2147483647 w 2736"/>
                <a:gd name="T11" fmla="*/ 0 h 1152"/>
                <a:gd name="T12" fmla="*/ 2147483647 w 2736"/>
                <a:gd name="T13" fmla="*/ 2147483647 h 1152"/>
                <a:gd name="T14" fmla="*/ 2147483647 w 2736"/>
                <a:gd name="T15" fmla="*/ 2147483647 h 1152"/>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1152"/>
                <a:gd name="T26" fmla="*/ 2736 w 2736"/>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1152">
                  <a:moveTo>
                    <a:pt x="0" y="1152"/>
                  </a:moveTo>
                  <a:lnTo>
                    <a:pt x="1152" y="1152"/>
                  </a:lnTo>
                  <a:lnTo>
                    <a:pt x="1296" y="0"/>
                  </a:lnTo>
                  <a:lnTo>
                    <a:pt x="1440" y="1152"/>
                  </a:lnTo>
                  <a:lnTo>
                    <a:pt x="1584" y="1152"/>
                  </a:lnTo>
                  <a:lnTo>
                    <a:pt x="1728" y="0"/>
                  </a:lnTo>
                  <a:lnTo>
                    <a:pt x="1872" y="1152"/>
                  </a:lnTo>
                  <a:lnTo>
                    <a:pt x="2736" y="1152"/>
                  </a:ln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7" name="Text Box 20"/>
            <p:cNvSpPr txBox="1">
              <a:spLocks noChangeArrowheads="1"/>
            </p:cNvSpPr>
            <p:nvPr/>
          </p:nvSpPr>
          <p:spPr bwMode="auto">
            <a:xfrm>
              <a:off x="5227638" y="2514600"/>
              <a:ext cx="1050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t>Normal </a:t>
              </a:r>
            </a:p>
            <a:p>
              <a:pPr algn="ctr" eaLnBrk="1" hangingPunct="1"/>
              <a:r>
                <a:rPr lang="en-US" altLang="en-US" b="1"/>
                <a:t>Male: X,Y</a:t>
              </a:r>
            </a:p>
          </p:txBody>
        </p:sp>
        <p:sp>
          <p:nvSpPr>
            <p:cNvPr id="41" name="Freeform 40"/>
            <p:cNvSpPr/>
            <p:nvPr/>
          </p:nvSpPr>
          <p:spPr>
            <a:xfrm>
              <a:off x="5943600" y="5743575"/>
              <a:ext cx="2243138" cy="733425"/>
            </a:xfrm>
            <a:custGeom>
              <a:avLst/>
              <a:gdLst>
                <a:gd name="connsiteX0" fmla="*/ 0 w 2242868"/>
                <a:gd name="connsiteY0" fmla="*/ 715992 h 733245"/>
                <a:gd name="connsiteX1" fmla="*/ 1293962 w 2242868"/>
                <a:gd name="connsiteY1" fmla="*/ 715992 h 733245"/>
                <a:gd name="connsiteX2" fmla="*/ 1406106 w 2242868"/>
                <a:gd name="connsiteY2" fmla="*/ 0 h 733245"/>
                <a:gd name="connsiteX3" fmla="*/ 1544128 w 2242868"/>
                <a:gd name="connsiteY3" fmla="*/ 715992 h 733245"/>
                <a:gd name="connsiteX4" fmla="*/ 2242868 w 2242868"/>
                <a:gd name="connsiteY4" fmla="*/ 733245 h 73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868" h="733245">
                  <a:moveTo>
                    <a:pt x="0" y="715992"/>
                  </a:moveTo>
                  <a:lnTo>
                    <a:pt x="1293962" y="715992"/>
                  </a:lnTo>
                  <a:lnTo>
                    <a:pt x="1406106" y="0"/>
                  </a:lnTo>
                  <a:lnTo>
                    <a:pt x="1544128" y="715992"/>
                  </a:lnTo>
                  <a:lnTo>
                    <a:pt x="2242868" y="73324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59" name="TextBox 42"/>
            <p:cNvSpPr txBox="1">
              <a:spLocks noChangeArrowheads="1"/>
            </p:cNvSpPr>
            <p:nvPr/>
          </p:nvSpPr>
          <p:spPr bwMode="auto">
            <a:xfrm>
              <a:off x="6781800" y="243840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X</a:t>
              </a:r>
            </a:p>
          </p:txBody>
        </p:sp>
        <p:sp>
          <p:nvSpPr>
            <p:cNvPr id="10260" name="TextBox 43"/>
            <p:cNvSpPr txBox="1">
              <a:spLocks noChangeArrowheads="1"/>
            </p:cNvSpPr>
            <p:nvPr/>
          </p:nvSpPr>
          <p:spPr bwMode="auto">
            <a:xfrm>
              <a:off x="7162800" y="243840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Y</a:t>
              </a:r>
            </a:p>
          </p:txBody>
        </p:sp>
        <p:sp>
          <p:nvSpPr>
            <p:cNvPr id="10261" name="Freeform 17"/>
            <p:cNvSpPr>
              <a:spLocks/>
            </p:cNvSpPr>
            <p:nvPr/>
          </p:nvSpPr>
          <p:spPr bwMode="auto">
            <a:xfrm>
              <a:off x="5791200" y="4257675"/>
              <a:ext cx="2362200" cy="695325"/>
            </a:xfrm>
            <a:custGeom>
              <a:avLst/>
              <a:gdLst>
                <a:gd name="T0" fmla="*/ 0 w 2592"/>
                <a:gd name="T1" fmla="*/ 2147483647 h 1296"/>
                <a:gd name="T2" fmla="*/ 2147483647 w 2592"/>
                <a:gd name="T3" fmla="*/ 2147483647 h 1296"/>
                <a:gd name="T4" fmla="*/ 2147483647 w 2592"/>
                <a:gd name="T5" fmla="*/ 0 h 1296"/>
                <a:gd name="T6" fmla="*/ 2147483647 w 2592"/>
                <a:gd name="T7" fmla="*/ 2147483647 h 1296"/>
                <a:gd name="T8" fmla="*/ 2147483647 w 2592"/>
                <a:gd name="T9" fmla="*/ 2147483647 h 1296"/>
                <a:gd name="T10" fmla="*/ 0 60000 65536"/>
                <a:gd name="T11" fmla="*/ 0 60000 65536"/>
                <a:gd name="T12" fmla="*/ 0 60000 65536"/>
                <a:gd name="T13" fmla="*/ 0 60000 65536"/>
                <a:gd name="T14" fmla="*/ 0 60000 65536"/>
                <a:gd name="T15" fmla="*/ 0 w 2592"/>
                <a:gd name="T16" fmla="*/ 0 h 1296"/>
                <a:gd name="T17" fmla="*/ 2592 w 2592"/>
                <a:gd name="T18" fmla="*/ 1296 h 1296"/>
              </a:gdLst>
              <a:ahLst/>
              <a:cxnLst>
                <a:cxn ang="T10">
                  <a:pos x="T0" y="T1"/>
                </a:cxn>
                <a:cxn ang="T11">
                  <a:pos x="T2" y="T3"/>
                </a:cxn>
                <a:cxn ang="T12">
                  <a:pos x="T4" y="T5"/>
                </a:cxn>
                <a:cxn ang="T13">
                  <a:pos x="T6" y="T7"/>
                </a:cxn>
                <a:cxn ang="T14">
                  <a:pos x="T8" y="T9"/>
                </a:cxn>
              </a:cxnLst>
              <a:rect l="T15" t="T16" r="T17" b="T18"/>
              <a:pathLst>
                <a:path w="2592" h="1296">
                  <a:moveTo>
                    <a:pt x="0" y="1296"/>
                  </a:moveTo>
                  <a:lnTo>
                    <a:pt x="1152" y="1296"/>
                  </a:lnTo>
                  <a:lnTo>
                    <a:pt x="1296" y="0"/>
                  </a:lnTo>
                  <a:lnTo>
                    <a:pt x="1440" y="1296"/>
                  </a:lnTo>
                  <a:lnTo>
                    <a:pt x="2592" y="1296"/>
                  </a:ln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TextBox 45"/>
            <p:cNvSpPr txBox="1">
              <a:spLocks noChangeArrowheads="1"/>
            </p:cNvSpPr>
            <p:nvPr/>
          </p:nvSpPr>
          <p:spPr bwMode="auto">
            <a:xfrm>
              <a:off x="6781800" y="386709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X</a:t>
              </a:r>
            </a:p>
          </p:txBody>
        </p:sp>
        <p:sp>
          <p:nvSpPr>
            <p:cNvPr id="10263" name="TextBox 46"/>
            <p:cNvSpPr txBox="1">
              <a:spLocks noChangeArrowheads="1"/>
            </p:cNvSpPr>
            <p:nvPr/>
          </p:nvSpPr>
          <p:spPr bwMode="auto">
            <a:xfrm>
              <a:off x="7162800" y="533400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Y</a:t>
              </a:r>
            </a:p>
          </p:txBody>
        </p:sp>
        <p:sp>
          <p:nvSpPr>
            <p:cNvPr id="10264" name="TextBox 47"/>
            <p:cNvSpPr txBox="1">
              <a:spLocks noChangeArrowheads="1"/>
            </p:cNvSpPr>
            <p:nvPr/>
          </p:nvSpPr>
          <p:spPr bwMode="auto">
            <a:xfrm>
              <a:off x="4876800" y="563880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t>Male </a:t>
              </a:r>
            </a:p>
            <a:p>
              <a:pPr algn="ctr" eaLnBrk="1" hangingPunct="1"/>
              <a:r>
                <a:rPr lang="en-US" altLang="en-US" b="1"/>
                <a:t>(AMEL X null)</a:t>
              </a:r>
            </a:p>
          </p:txBody>
        </p:sp>
        <p:sp>
          <p:nvSpPr>
            <p:cNvPr id="10265" name="TextBox 48"/>
            <p:cNvSpPr txBox="1">
              <a:spLocks noChangeArrowheads="1"/>
            </p:cNvSpPr>
            <p:nvPr/>
          </p:nvSpPr>
          <p:spPr bwMode="auto">
            <a:xfrm>
              <a:off x="4876800" y="419100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t>Male </a:t>
              </a:r>
            </a:p>
            <a:p>
              <a:pPr algn="ctr" eaLnBrk="1" hangingPunct="1"/>
              <a:r>
                <a:rPr lang="en-US" altLang="en-US" b="1"/>
                <a:t>(AMEL Y null)</a:t>
              </a:r>
            </a:p>
          </p:txBody>
        </p:sp>
        <p:sp>
          <p:nvSpPr>
            <p:cNvPr id="50" name="Rounded Rectangle 49"/>
            <p:cNvSpPr/>
            <p:nvPr/>
          </p:nvSpPr>
          <p:spPr>
            <a:xfrm>
              <a:off x="4800600" y="2286000"/>
              <a:ext cx="3810000" cy="44196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2276824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2290427" y="304800"/>
            <a:ext cx="5492526" cy="6213475"/>
            <a:chOff x="526468" y="369311"/>
            <a:chExt cx="5491682" cy="6214577"/>
          </a:xfrm>
        </p:grpSpPr>
        <p:sp>
          <p:nvSpPr>
            <p:cNvPr id="9273" name="AutoShape 9"/>
            <p:cNvSpPr>
              <a:spLocks noChangeArrowheads="1"/>
            </p:cNvSpPr>
            <p:nvPr/>
          </p:nvSpPr>
          <p:spPr bwMode="auto">
            <a:xfrm>
              <a:off x="1442042" y="974148"/>
              <a:ext cx="341313" cy="1481137"/>
            </a:xfrm>
            <a:prstGeom prst="roundRect">
              <a:avLst>
                <a:gd name="adj" fmla="val 16667"/>
              </a:avLst>
            </a:prstGeom>
            <a:noFill/>
            <a:ln w="38100">
              <a:solidFill>
                <a:srgbClr val="000000"/>
              </a:solidFill>
              <a:round/>
              <a:headEnd/>
              <a:tailEnd/>
            </a:ln>
          </p:spPr>
          <p:txBody>
            <a:bodyPr/>
            <a:lstStyle/>
            <a:p>
              <a:endParaRPr lang="en-US" dirty="0"/>
            </a:p>
          </p:txBody>
        </p:sp>
        <p:sp>
          <p:nvSpPr>
            <p:cNvPr id="9274" name="AutoShape 10"/>
            <p:cNvSpPr>
              <a:spLocks noChangeArrowheads="1"/>
            </p:cNvSpPr>
            <p:nvPr/>
          </p:nvSpPr>
          <p:spPr bwMode="auto">
            <a:xfrm>
              <a:off x="1429342" y="2460048"/>
              <a:ext cx="354013" cy="4010025"/>
            </a:xfrm>
            <a:prstGeom prst="roundRect">
              <a:avLst>
                <a:gd name="adj" fmla="val 16667"/>
              </a:avLst>
            </a:prstGeom>
            <a:noFill/>
            <a:ln w="38100">
              <a:solidFill>
                <a:srgbClr val="000000"/>
              </a:solidFill>
              <a:round/>
              <a:headEnd/>
              <a:tailEnd/>
            </a:ln>
          </p:spPr>
          <p:txBody>
            <a:bodyPr/>
            <a:lstStyle/>
            <a:p>
              <a:endParaRPr lang="en-US" dirty="0"/>
            </a:p>
          </p:txBody>
        </p:sp>
        <p:sp>
          <p:nvSpPr>
            <p:cNvPr id="9275" name="Text Box 11"/>
            <p:cNvSpPr txBox="1">
              <a:spLocks noChangeArrowheads="1"/>
            </p:cNvSpPr>
            <p:nvPr/>
          </p:nvSpPr>
          <p:spPr bwMode="auto">
            <a:xfrm rot="10800000" flipH="1" flipV="1">
              <a:off x="2231030" y="680461"/>
              <a:ext cx="477838" cy="336550"/>
            </a:xfrm>
            <a:prstGeom prst="rect">
              <a:avLst/>
            </a:prstGeom>
            <a:noFill/>
            <a:ln w="12700">
              <a:noFill/>
              <a:miter lim="800000"/>
              <a:headEnd/>
              <a:tailEnd/>
            </a:ln>
          </p:spPr>
          <p:txBody>
            <a:bodyPr wrap="none">
              <a:spAutoFit/>
            </a:bodyPr>
            <a:lstStyle/>
            <a:p>
              <a:pPr eaLnBrk="0" hangingPunct="0"/>
              <a:r>
                <a:rPr lang="en-US" sz="1600" b="1" dirty="0">
                  <a:solidFill>
                    <a:srgbClr val="000000"/>
                  </a:solidFill>
                </a:rPr>
                <a:t>Mb</a:t>
              </a:r>
            </a:p>
          </p:txBody>
        </p:sp>
        <p:sp>
          <p:nvSpPr>
            <p:cNvPr id="9276" name="AutoShape 12"/>
            <p:cNvSpPr>
              <a:spLocks noChangeArrowheads="1"/>
            </p:cNvSpPr>
            <p:nvPr/>
          </p:nvSpPr>
          <p:spPr bwMode="auto">
            <a:xfrm rot="5400000">
              <a:off x="-223245" y="3687186"/>
              <a:ext cx="5456237" cy="42863"/>
            </a:xfrm>
            <a:prstGeom prst="doubleWave">
              <a:avLst>
                <a:gd name="adj1" fmla="val 6500"/>
                <a:gd name="adj2" fmla="val 0"/>
              </a:avLst>
            </a:prstGeom>
            <a:solidFill>
              <a:srgbClr val="000000"/>
            </a:solidFill>
            <a:ln w="9525">
              <a:solidFill>
                <a:srgbClr val="000000"/>
              </a:solidFill>
              <a:miter lim="800000"/>
              <a:headEnd/>
              <a:tailEnd/>
            </a:ln>
          </p:spPr>
          <p:txBody>
            <a:bodyPr/>
            <a:lstStyle/>
            <a:p>
              <a:endParaRPr lang="en-US" dirty="0"/>
            </a:p>
          </p:txBody>
        </p:sp>
        <p:sp>
          <p:nvSpPr>
            <p:cNvPr id="9277" name="Rectangle 13"/>
            <p:cNvSpPr>
              <a:spLocks noChangeArrowheads="1"/>
            </p:cNvSpPr>
            <p:nvPr/>
          </p:nvSpPr>
          <p:spPr bwMode="auto">
            <a:xfrm rot="5400000">
              <a:off x="2412005" y="953511"/>
              <a:ext cx="15875" cy="150813"/>
            </a:xfrm>
            <a:prstGeom prst="rect">
              <a:avLst/>
            </a:prstGeom>
            <a:solidFill>
              <a:srgbClr val="000000"/>
            </a:solidFill>
            <a:ln w="9525">
              <a:solidFill>
                <a:srgbClr val="000000"/>
              </a:solidFill>
              <a:miter lim="800000"/>
              <a:headEnd/>
              <a:tailEnd/>
            </a:ln>
          </p:spPr>
          <p:txBody>
            <a:bodyPr/>
            <a:lstStyle/>
            <a:p>
              <a:endParaRPr lang="en-US" dirty="0"/>
            </a:p>
          </p:txBody>
        </p:sp>
        <p:sp>
          <p:nvSpPr>
            <p:cNvPr id="9278" name="Rectangle 14"/>
            <p:cNvSpPr>
              <a:spLocks noChangeArrowheads="1"/>
            </p:cNvSpPr>
            <p:nvPr/>
          </p:nvSpPr>
          <p:spPr bwMode="auto">
            <a:xfrm rot="5400000">
              <a:off x="2412005" y="1107498"/>
              <a:ext cx="15875" cy="150813"/>
            </a:xfrm>
            <a:prstGeom prst="rect">
              <a:avLst/>
            </a:prstGeom>
            <a:solidFill>
              <a:srgbClr val="000000"/>
            </a:solidFill>
            <a:ln w="9525">
              <a:solidFill>
                <a:srgbClr val="000000"/>
              </a:solidFill>
              <a:miter lim="800000"/>
              <a:headEnd/>
              <a:tailEnd/>
            </a:ln>
          </p:spPr>
          <p:txBody>
            <a:bodyPr/>
            <a:lstStyle/>
            <a:p>
              <a:endParaRPr lang="en-US" dirty="0"/>
            </a:p>
          </p:txBody>
        </p:sp>
        <p:sp>
          <p:nvSpPr>
            <p:cNvPr id="9279" name="Rectangle 15"/>
            <p:cNvSpPr>
              <a:spLocks noChangeArrowheads="1"/>
            </p:cNvSpPr>
            <p:nvPr/>
          </p:nvSpPr>
          <p:spPr bwMode="auto">
            <a:xfrm rot="5400000">
              <a:off x="2412005" y="1423411"/>
              <a:ext cx="15875" cy="150813"/>
            </a:xfrm>
            <a:prstGeom prst="rect">
              <a:avLst/>
            </a:prstGeom>
            <a:solidFill>
              <a:srgbClr val="000000"/>
            </a:solidFill>
            <a:ln w="9525">
              <a:solidFill>
                <a:srgbClr val="000000"/>
              </a:solidFill>
              <a:miter lim="800000"/>
              <a:headEnd/>
              <a:tailEnd/>
            </a:ln>
          </p:spPr>
          <p:txBody>
            <a:bodyPr/>
            <a:lstStyle/>
            <a:p>
              <a:endParaRPr lang="en-US" dirty="0"/>
            </a:p>
          </p:txBody>
        </p:sp>
        <p:sp>
          <p:nvSpPr>
            <p:cNvPr id="9280" name="Rectangle 16"/>
            <p:cNvSpPr>
              <a:spLocks noChangeArrowheads="1"/>
            </p:cNvSpPr>
            <p:nvPr/>
          </p:nvSpPr>
          <p:spPr bwMode="auto">
            <a:xfrm rot="5400000">
              <a:off x="2410417" y="1261486"/>
              <a:ext cx="17462" cy="150813"/>
            </a:xfrm>
            <a:prstGeom prst="rect">
              <a:avLst/>
            </a:prstGeom>
            <a:solidFill>
              <a:srgbClr val="000000"/>
            </a:solidFill>
            <a:ln w="9525">
              <a:solidFill>
                <a:srgbClr val="000000"/>
              </a:solidFill>
              <a:miter lim="800000"/>
              <a:headEnd/>
              <a:tailEnd/>
            </a:ln>
          </p:spPr>
          <p:txBody>
            <a:bodyPr/>
            <a:lstStyle/>
            <a:p>
              <a:endParaRPr lang="en-US" dirty="0"/>
            </a:p>
          </p:txBody>
        </p:sp>
        <p:sp>
          <p:nvSpPr>
            <p:cNvPr id="9281" name="Rectangle 17"/>
            <p:cNvSpPr>
              <a:spLocks noChangeArrowheads="1"/>
            </p:cNvSpPr>
            <p:nvPr/>
          </p:nvSpPr>
          <p:spPr bwMode="auto">
            <a:xfrm rot="5400000">
              <a:off x="2412005" y="1577398"/>
              <a:ext cx="15875" cy="150813"/>
            </a:xfrm>
            <a:prstGeom prst="rect">
              <a:avLst/>
            </a:prstGeom>
            <a:solidFill>
              <a:srgbClr val="000000"/>
            </a:solidFill>
            <a:ln w="9525">
              <a:solidFill>
                <a:srgbClr val="000000"/>
              </a:solidFill>
              <a:miter lim="800000"/>
              <a:headEnd/>
              <a:tailEnd/>
            </a:ln>
          </p:spPr>
          <p:txBody>
            <a:bodyPr/>
            <a:lstStyle/>
            <a:p>
              <a:endParaRPr lang="en-US" dirty="0"/>
            </a:p>
          </p:txBody>
        </p:sp>
        <p:sp>
          <p:nvSpPr>
            <p:cNvPr id="9282" name="Rectangle 18"/>
            <p:cNvSpPr>
              <a:spLocks noChangeArrowheads="1"/>
            </p:cNvSpPr>
            <p:nvPr/>
          </p:nvSpPr>
          <p:spPr bwMode="auto">
            <a:xfrm rot="5400000">
              <a:off x="2410417" y="1731386"/>
              <a:ext cx="17462" cy="150813"/>
            </a:xfrm>
            <a:prstGeom prst="rect">
              <a:avLst/>
            </a:prstGeom>
            <a:solidFill>
              <a:srgbClr val="000000"/>
            </a:solidFill>
            <a:ln w="9525">
              <a:solidFill>
                <a:srgbClr val="000000"/>
              </a:solidFill>
              <a:miter lim="800000"/>
              <a:headEnd/>
              <a:tailEnd/>
            </a:ln>
          </p:spPr>
          <p:txBody>
            <a:bodyPr/>
            <a:lstStyle/>
            <a:p>
              <a:endParaRPr lang="en-US" dirty="0"/>
            </a:p>
          </p:txBody>
        </p:sp>
        <p:sp>
          <p:nvSpPr>
            <p:cNvPr id="9283" name="Rectangle 19"/>
            <p:cNvSpPr>
              <a:spLocks noChangeArrowheads="1"/>
            </p:cNvSpPr>
            <p:nvPr/>
          </p:nvSpPr>
          <p:spPr bwMode="auto">
            <a:xfrm rot="5400000">
              <a:off x="2412005" y="1885373"/>
              <a:ext cx="15875" cy="150813"/>
            </a:xfrm>
            <a:prstGeom prst="rect">
              <a:avLst/>
            </a:prstGeom>
            <a:solidFill>
              <a:srgbClr val="000000"/>
            </a:solidFill>
            <a:ln w="9525">
              <a:solidFill>
                <a:srgbClr val="000000"/>
              </a:solidFill>
              <a:miter lim="800000"/>
              <a:headEnd/>
              <a:tailEnd/>
            </a:ln>
          </p:spPr>
          <p:txBody>
            <a:bodyPr/>
            <a:lstStyle/>
            <a:p>
              <a:endParaRPr lang="en-US" dirty="0"/>
            </a:p>
          </p:txBody>
        </p:sp>
        <p:sp>
          <p:nvSpPr>
            <p:cNvPr id="9284" name="Rectangle 20"/>
            <p:cNvSpPr>
              <a:spLocks noChangeArrowheads="1"/>
            </p:cNvSpPr>
            <p:nvPr/>
          </p:nvSpPr>
          <p:spPr bwMode="auto">
            <a:xfrm rot="5400000">
              <a:off x="2410417" y="2047298"/>
              <a:ext cx="17462"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85" name="Rectangle 21"/>
            <p:cNvSpPr>
              <a:spLocks noChangeArrowheads="1"/>
            </p:cNvSpPr>
            <p:nvPr/>
          </p:nvSpPr>
          <p:spPr bwMode="auto">
            <a:xfrm rot="5400000">
              <a:off x="2412005" y="2199698"/>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86" name="Rectangle 22"/>
            <p:cNvSpPr>
              <a:spLocks noChangeArrowheads="1"/>
            </p:cNvSpPr>
            <p:nvPr/>
          </p:nvSpPr>
          <p:spPr bwMode="auto">
            <a:xfrm rot="5400000">
              <a:off x="2412005" y="2353686"/>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87" name="Rectangle 23"/>
            <p:cNvSpPr>
              <a:spLocks noChangeArrowheads="1"/>
            </p:cNvSpPr>
            <p:nvPr/>
          </p:nvSpPr>
          <p:spPr bwMode="auto">
            <a:xfrm rot="5400000">
              <a:off x="2412005" y="2507673"/>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88" name="Rectangle 24"/>
            <p:cNvSpPr>
              <a:spLocks noChangeArrowheads="1"/>
            </p:cNvSpPr>
            <p:nvPr/>
          </p:nvSpPr>
          <p:spPr bwMode="auto">
            <a:xfrm rot="5400000">
              <a:off x="2412005" y="2823586"/>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89" name="Rectangle 25"/>
            <p:cNvSpPr>
              <a:spLocks noChangeArrowheads="1"/>
            </p:cNvSpPr>
            <p:nvPr/>
          </p:nvSpPr>
          <p:spPr bwMode="auto">
            <a:xfrm rot="5400000">
              <a:off x="2412005" y="2669598"/>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0" name="Rectangle 26"/>
            <p:cNvSpPr>
              <a:spLocks noChangeArrowheads="1"/>
            </p:cNvSpPr>
            <p:nvPr/>
          </p:nvSpPr>
          <p:spPr bwMode="auto">
            <a:xfrm rot="5400000">
              <a:off x="2412005" y="2977573"/>
              <a:ext cx="15875" cy="152400"/>
            </a:xfrm>
            <a:prstGeom prst="rect">
              <a:avLst/>
            </a:prstGeom>
            <a:solidFill>
              <a:srgbClr val="000000"/>
            </a:solidFill>
            <a:ln w="9525">
              <a:noFill/>
              <a:miter lim="800000"/>
              <a:headEnd/>
              <a:tailEnd/>
            </a:ln>
          </p:spPr>
          <p:txBody>
            <a:bodyPr/>
            <a:lstStyle/>
            <a:p>
              <a:endParaRPr lang="en-US" dirty="0"/>
            </a:p>
          </p:txBody>
        </p:sp>
        <p:sp>
          <p:nvSpPr>
            <p:cNvPr id="9291" name="Rectangle 27"/>
            <p:cNvSpPr>
              <a:spLocks noChangeArrowheads="1"/>
            </p:cNvSpPr>
            <p:nvPr/>
          </p:nvSpPr>
          <p:spPr bwMode="auto">
            <a:xfrm rot="5400000">
              <a:off x="2412005" y="3131561"/>
              <a:ext cx="15875" cy="152400"/>
            </a:xfrm>
            <a:prstGeom prst="rect">
              <a:avLst/>
            </a:prstGeom>
            <a:solidFill>
              <a:srgbClr val="000000"/>
            </a:solidFill>
            <a:ln w="9525">
              <a:noFill/>
              <a:miter lim="800000"/>
              <a:headEnd/>
              <a:tailEnd/>
            </a:ln>
          </p:spPr>
          <p:txBody>
            <a:bodyPr/>
            <a:lstStyle/>
            <a:p>
              <a:endParaRPr lang="en-US" dirty="0"/>
            </a:p>
          </p:txBody>
        </p:sp>
        <p:sp>
          <p:nvSpPr>
            <p:cNvPr id="9292" name="Rectangle 28"/>
            <p:cNvSpPr>
              <a:spLocks noChangeArrowheads="1"/>
            </p:cNvSpPr>
            <p:nvPr/>
          </p:nvSpPr>
          <p:spPr bwMode="auto">
            <a:xfrm rot="5400000">
              <a:off x="2412005" y="3293486"/>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3" name="Rectangle 29"/>
            <p:cNvSpPr>
              <a:spLocks noChangeArrowheads="1"/>
            </p:cNvSpPr>
            <p:nvPr/>
          </p:nvSpPr>
          <p:spPr bwMode="auto">
            <a:xfrm rot="5400000">
              <a:off x="2412005" y="3447473"/>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4" name="Rectangle 30"/>
            <p:cNvSpPr>
              <a:spLocks noChangeArrowheads="1"/>
            </p:cNvSpPr>
            <p:nvPr/>
          </p:nvSpPr>
          <p:spPr bwMode="auto">
            <a:xfrm rot="5400000">
              <a:off x="2412005" y="3601461"/>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5" name="Rectangle 31"/>
            <p:cNvSpPr>
              <a:spLocks noChangeArrowheads="1"/>
            </p:cNvSpPr>
            <p:nvPr/>
          </p:nvSpPr>
          <p:spPr bwMode="auto">
            <a:xfrm rot="5400000">
              <a:off x="2412005" y="3755448"/>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6" name="Rectangle 32"/>
            <p:cNvSpPr>
              <a:spLocks noChangeArrowheads="1"/>
            </p:cNvSpPr>
            <p:nvPr/>
          </p:nvSpPr>
          <p:spPr bwMode="auto">
            <a:xfrm rot="5400000">
              <a:off x="2415180" y="3914198"/>
              <a:ext cx="7937"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7" name="Rectangle 33"/>
            <p:cNvSpPr>
              <a:spLocks noChangeArrowheads="1"/>
            </p:cNvSpPr>
            <p:nvPr/>
          </p:nvSpPr>
          <p:spPr bwMode="auto">
            <a:xfrm rot="5400000">
              <a:off x="2412005" y="4071361"/>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8" name="Rectangle 34"/>
            <p:cNvSpPr>
              <a:spLocks noChangeArrowheads="1"/>
            </p:cNvSpPr>
            <p:nvPr/>
          </p:nvSpPr>
          <p:spPr bwMode="auto">
            <a:xfrm rot="5400000">
              <a:off x="2412005" y="4225348"/>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299" name="Rectangle 35"/>
            <p:cNvSpPr>
              <a:spLocks noChangeArrowheads="1"/>
            </p:cNvSpPr>
            <p:nvPr/>
          </p:nvSpPr>
          <p:spPr bwMode="auto">
            <a:xfrm rot="5400000">
              <a:off x="2412005" y="4379336"/>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0" name="Rectangle 36"/>
            <p:cNvSpPr>
              <a:spLocks noChangeArrowheads="1"/>
            </p:cNvSpPr>
            <p:nvPr/>
          </p:nvSpPr>
          <p:spPr bwMode="auto">
            <a:xfrm rot="5400000">
              <a:off x="2415180" y="4538086"/>
              <a:ext cx="7937"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1" name="Rectangle 37"/>
            <p:cNvSpPr>
              <a:spLocks noChangeArrowheads="1"/>
            </p:cNvSpPr>
            <p:nvPr/>
          </p:nvSpPr>
          <p:spPr bwMode="auto">
            <a:xfrm rot="5400000">
              <a:off x="2412005" y="4695248"/>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2" name="Rectangle 38"/>
            <p:cNvSpPr>
              <a:spLocks noChangeArrowheads="1"/>
            </p:cNvSpPr>
            <p:nvPr/>
          </p:nvSpPr>
          <p:spPr bwMode="auto">
            <a:xfrm rot="5400000">
              <a:off x="2412005" y="4849236"/>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3" name="Rectangle 39"/>
            <p:cNvSpPr>
              <a:spLocks noChangeArrowheads="1"/>
            </p:cNvSpPr>
            <p:nvPr/>
          </p:nvSpPr>
          <p:spPr bwMode="auto">
            <a:xfrm rot="5400000">
              <a:off x="2412005" y="5003223"/>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4" name="Rectangle 40"/>
            <p:cNvSpPr>
              <a:spLocks noChangeArrowheads="1"/>
            </p:cNvSpPr>
            <p:nvPr/>
          </p:nvSpPr>
          <p:spPr bwMode="auto">
            <a:xfrm rot="5400000">
              <a:off x="2415180" y="5161973"/>
              <a:ext cx="7937"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5" name="Rectangle 41"/>
            <p:cNvSpPr>
              <a:spLocks noChangeArrowheads="1"/>
            </p:cNvSpPr>
            <p:nvPr/>
          </p:nvSpPr>
          <p:spPr bwMode="auto">
            <a:xfrm rot="5400000">
              <a:off x="2412005" y="5319136"/>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6" name="Rectangle 42"/>
            <p:cNvSpPr>
              <a:spLocks noChangeArrowheads="1"/>
            </p:cNvSpPr>
            <p:nvPr/>
          </p:nvSpPr>
          <p:spPr bwMode="auto">
            <a:xfrm rot="5400000">
              <a:off x="2412005" y="5473123"/>
              <a:ext cx="15875" cy="152400"/>
            </a:xfrm>
            <a:prstGeom prst="rect">
              <a:avLst/>
            </a:prstGeom>
            <a:solidFill>
              <a:srgbClr val="000000"/>
            </a:solidFill>
            <a:ln w="9525">
              <a:solidFill>
                <a:srgbClr val="000000"/>
              </a:solidFill>
              <a:miter lim="800000"/>
              <a:headEnd/>
              <a:tailEnd/>
            </a:ln>
          </p:spPr>
          <p:txBody>
            <a:bodyPr/>
            <a:lstStyle/>
            <a:p>
              <a:endParaRPr lang="en-US" dirty="0"/>
            </a:p>
          </p:txBody>
        </p:sp>
        <p:sp>
          <p:nvSpPr>
            <p:cNvPr id="9307" name="Text Box 43"/>
            <p:cNvSpPr txBox="1">
              <a:spLocks noChangeArrowheads="1"/>
            </p:cNvSpPr>
            <p:nvPr/>
          </p:nvSpPr>
          <p:spPr bwMode="auto">
            <a:xfrm>
              <a:off x="2080217" y="1485323"/>
              <a:ext cx="296863" cy="336550"/>
            </a:xfrm>
            <a:prstGeom prst="rect">
              <a:avLst/>
            </a:prstGeom>
            <a:noFill/>
            <a:ln w="12700">
              <a:noFill/>
              <a:miter lim="800000"/>
              <a:headEnd/>
              <a:tailEnd/>
            </a:ln>
          </p:spPr>
          <p:txBody>
            <a:bodyPr wrap="none">
              <a:spAutoFit/>
            </a:bodyPr>
            <a:lstStyle/>
            <a:p>
              <a:pPr eaLnBrk="0" hangingPunct="0"/>
              <a:r>
                <a:rPr lang="en-US" sz="1600" b="1" dirty="0">
                  <a:solidFill>
                    <a:srgbClr val="000000"/>
                  </a:solidFill>
                </a:rPr>
                <a:t>5</a:t>
              </a:r>
            </a:p>
          </p:txBody>
        </p:sp>
        <p:sp>
          <p:nvSpPr>
            <p:cNvPr id="9308" name="Text Box 44"/>
            <p:cNvSpPr txBox="1">
              <a:spLocks noChangeArrowheads="1"/>
            </p:cNvSpPr>
            <p:nvPr/>
          </p:nvSpPr>
          <p:spPr bwMode="auto">
            <a:xfrm>
              <a:off x="1962742" y="2290186"/>
              <a:ext cx="409575" cy="336550"/>
            </a:xfrm>
            <a:prstGeom prst="rect">
              <a:avLst/>
            </a:prstGeom>
            <a:noFill/>
            <a:ln w="12700">
              <a:noFill/>
              <a:miter lim="800000"/>
              <a:headEnd/>
              <a:tailEnd/>
            </a:ln>
          </p:spPr>
          <p:txBody>
            <a:bodyPr wrap="none">
              <a:spAutoFit/>
            </a:bodyPr>
            <a:lstStyle/>
            <a:p>
              <a:pPr eaLnBrk="0" hangingPunct="0"/>
              <a:r>
                <a:rPr lang="en-US" sz="1600" b="1" dirty="0">
                  <a:solidFill>
                    <a:srgbClr val="000000"/>
                  </a:solidFill>
                </a:rPr>
                <a:t>10</a:t>
              </a:r>
            </a:p>
          </p:txBody>
        </p:sp>
        <p:sp>
          <p:nvSpPr>
            <p:cNvPr id="9309" name="Text Box 45"/>
            <p:cNvSpPr txBox="1">
              <a:spLocks noChangeArrowheads="1"/>
            </p:cNvSpPr>
            <p:nvPr/>
          </p:nvSpPr>
          <p:spPr bwMode="auto">
            <a:xfrm>
              <a:off x="1975442" y="3045836"/>
              <a:ext cx="409575" cy="336550"/>
            </a:xfrm>
            <a:prstGeom prst="rect">
              <a:avLst/>
            </a:prstGeom>
            <a:noFill/>
            <a:ln w="12700">
              <a:noFill/>
              <a:miter lim="800000"/>
              <a:headEnd/>
              <a:tailEnd/>
            </a:ln>
          </p:spPr>
          <p:txBody>
            <a:bodyPr wrap="none">
              <a:spAutoFit/>
            </a:bodyPr>
            <a:lstStyle/>
            <a:p>
              <a:pPr eaLnBrk="0" hangingPunct="0"/>
              <a:r>
                <a:rPr lang="en-US" sz="1600" b="1" dirty="0">
                  <a:solidFill>
                    <a:srgbClr val="000000"/>
                  </a:solidFill>
                </a:rPr>
                <a:t>15</a:t>
              </a:r>
            </a:p>
          </p:txBody>
        </p:sp>
        <p:sp>
          <p:nvSpPr>
            <p:cNvPr id="9310" name="Text Box 46"/>
            <p:cNvSpPr txBox="1">
              <a:spLocks noChangeArrowheads="1"/>
            </p:cNvSpPr>
            <p:nvPr/>
          </p:nvSpPr>
          <p:spPr bwMode="auto">
            <a:xfrm>
              <a:off x="1972267" y="3834823"/>
              <a:ext cx="409575" cy="336550"/>
            </a:xfrm>
            <a:prstGeom prst="rect">
              <a:avLst/>
            </a:prstGeom>
            <a:noFill/>
            <a:ln w="12700">
              <a:noFill/>
              <a:miter lim="800000"/>
              <a:headEnd/>
              <a:tailEnd/>
            </a:ln>
          </p:spPr>
          <p:txBody>
            <a:bodyPr wrap="none">
              <a:spAutoFit/>
            </a:bodyPr>
            <a:lstStyle/>
            <a:p>
              <a:pPr eaLnBrk="0" hangingPunct="0"/>
              <a:r>
                <a:rPr lang="en-US" sz="1600" b="1" dirty="0">
                  <a:solidFill>
                    <a:srgbClr val="000000"/>
                  </a:solidFill>
                </a:rPr>
                <a:t>20</a:t>
              </a:r>
            </a:p>
          </p:txBody>
        </p:sp>
        <p:sp>
          <p:nvSpPr>
            <p:cNvPr id="9311" name="Text Box 47"/>
            <p:cNvSpPr txBox="1">
              <a:spLocks noChangeArrowheads="1"/>
            </p:cNvSpPr>
            <p:nvPr/>
          </p:nvSpPr>
          <p:spPr bwMode="auto">
            <a:xfrm>
              <a:off x="1972267" y="4604761"/>
              <a:ext cx="409575" cy="336550"/>
            </a:xfrm>
            <a:prstGeom prst="rect">
              <a:avLst/>
            </a:prstGeom>
            <a:noFill/>
            <a:ln w="12700">
              <a:noFill/>
              <a:miter lim="800000"/>
              <a:headEnd/>
              <a:tailEnd/>
            </a:ln>
          </p:spPr>
          <p:txBody>
            <a:bodyPr wrap="none">
              <a:spAutoFit/>
            </a:bodyPr>
            <a:lstStyle/>
            <a:p>
              <a:pPr eaLnBrk="0" hangingPunct="0"/>
              <a:r>
                <a:rPr lang="en-US" sz="1600" b="1" dirty="0">
                  <a:solidFill>
                    <a:srgbClr val="000000"/>
                  </a:solidFill>
                </a:rPr>
                <a:t>25</a:t>
              </a:r>
            </a:p>
          </p:txBody>
        </p:sp>
        <p:sp>
          <p:nvSpPr>
            <p:cNvPr id="9312" name="Text Box 48"/>
            <p:cNvSpPr txBox="1">
              <a:spLocks noChangeArrowheads="1"/>
            </p:cNvSpPr>
            <p:nvPr/>
          </p:nvSpPr>
          <p:spPr bwMode="auto">
            <a:xfrm>
              <a:off x="1972267" y="5377873"/>
              <a:ext cx="409575" cy="336550"/>
            </a:xfrm>
            <a:prstGeom prst="rect">
              <a:avLst/>
            </a:prstGeom>
            <a:noFill/>
            <a:ln w="12700">
              <a:noFill/>
              <a:miter lim="800000"/>
              <a:headEnd/>
              <a:tailEnd/>
            </a:ln>
          </p:spPr>
          <p:txBody>
            <a:bodyPr wrap="none">
              <a:spAutoFit/>
            </a:bodyPr>
            <a:lstStyle/>
            <a:p>
              <a:pPr eaLnBrk="0" hangingPunct="0"/>
              <a:r>
                <a:rPr lang="en-US" sz="1600" b="1" dirty="0">
                  <a:solidFill>
                    <a:srgbClr val="000000"/>
                  </a:solidFill>
                </a:rPr>
                <a:t>30</a:t>
              </a:r>
            </a:p>
          </p:txBody>
        </p:sp>
        <p:sp>
          <p:nvSpPr>
            <p:cNvPr id="9313" name="AutoShape 49"/>
            <p:cNvSpPr>
              <a:spLocks noChangeArrowheads="1"/>
            </p:cNvSpPr>
            <p:nvPr/>
          </p:nvSpPr>
          <p:spPr bwMode="auto">
            <a:xfrm rot="-5320983">
              <a:off x="2345330" y="5773161"/>
              <a:ext cx="325437" cy="230188"/>
            </a:xfrm>
            <a:prstGeom prst="doubleWave">
              <a:avLst>
                <a:gd name="adj1" fmla="val 10319"/>
                <a:gd name="adj2" fmla="val 10000"/>
              </a:avLst>
            </a:prstGeom>
            <a:solidFill>
              <a:srgbClr val="FFFFFF"/>
            </a:solidFill>
            <a:ln w="28575">
              <a:solidFill>
                <a:srgbClr val="000000"/>
              </a:solidFill>
              <a:miter lim="800000"/>
              <a:headEnd/>
              <a:tailEnd/>
            </a:ln>
          </p:spPr>
          <p:txBody>
            <a:bodyPr/>
            <a:lstStyle/>
            <a:p>
              <a:endParaRPr lang="en-US" dirty="0"/>
            </a:p>
          </p:txBody>
        </p:sp>
        <p:sp>
          <p:nvSpPr>
            <p:cNvPr id="9314" name="Text Box 50"/>
            <p:cNvSpPr txBox="1">
              <a:spLocks noChangeArrowheads="1"/>
            </p:cNvSpPr>
            <p:nvPr/>
          </p:nvSpPr>
          <p:spPr bwMode="auto">
            <a:xfrm>
              <a:off x="1405097" y="1497306"/>
              <a:ext cx="431800" cy="384175"/>
            </a:xfrm>
            <a:prstGeom prst="rect">
              <a:avLst/>
            </a:prstGeom>
            <a:noFill/>
            <a:ln w="9525">
              <a:noFill/>
              <a:miter lim="800000"/>
              <a:headEnd/>
              <a:tailEnd/>
            </a:ln>
          </p:spPr>
          <p:txBody>
            <a:bodyPr/>
            <a:lstStyle/>
            <a:p>
              <a:pPr algn="ctr" eaLnBrk="0" hangingPunct="0"/>
              <a:r>
                <a:rPr lang="en-US" sz="2400" dirty="0"/>
                <a:t>p</a:t>
              </a:r>
            </a:p>
          </p:txBody>
        </p:sp>
        <p:sp>
          <p:nvSpPr>
            <p:cNvPr id="9315" name="Text Box 51"/>
            <p:cNvSpPr txBox="1">
              <a:spLocks noChangeArrowheads="1"/>
            </p:cNvSpPr>
            <p:nvPr/>
          </p:nvSpPr>
          <p:spPr bwMode="auto">
            <a:xfrm>
              <a:off x="1406252" y="3133571"/>
              <a:ext cx="431800" cy="384175"/>
            </a:xfrm>
            <a:prstGeom prst="rect">
              <a:avLst/>
            </a:prstGeom>
            <a:noFill/>
            <a:ln w="9525">
              <a:noFill/>
              <a:miter lim="800000"/>
              <a:headEnd/>
              <a:tailEnd/>
            </a:ln>
          </p:spPr>
          <p:txBody>
            <a:bodyPr/>
            <a:lstStyle/>
            <a:p>
              <a:pPr algn="ctr" eaLnBrk="0" hangingPunct="0"/>
              <a:r>
                <a:rPr lang="en-US" sz="2400" dirty="0"/>
                <a:t>q</a:t>
              </a:r>
            </a:p>
          </p:txBody>
        </p:sp>
        <p:sp>
          <p:nvSpPr>
            <p:cNvPr id="9321" name="Text Box 61"/>
            <p:cNvSpPr txBox="1">
              <a:spLocks noChangeArrowheads="1"/>
            </p:cNvSpPr>
            <p:nvPr/>
          </p:nvSpPr>
          <p:spPr bwMode="auto">
            <a:xfrm>
              <a:off x="1718267" y="369311"/>
              <a:ext cx="641350" cy="914400"/>
            </a:xfrm>
            <a:prstGeom prst="rect">
              <a:avLst/>
            </a:prstGeom>
            <a:noFill/>
            <a:ln w="9525">
              <a:noFill/>
              <a:miter lim="800000"/>
              <a:headEnd/>
              <a:tailEnd/>
            </a:ln>
          </p:spPr>
          <p:txBody>
            <a:bodyPr wrap="none">
              <a:spAutoFit/>
            </a:bodyPr>
            <a:lstStyle/>
            <a:p>
              <a:r>
                <a:rPr lang="en-US" sz="5400" dirty="0"/>
                <a:t>Y</a:t>
              </a:r>
            </a:p>
          </p:txBody>
        </p:sp>
        <p:sp>
          <p:nvSpPr>
            <p:cNvPr id="9326" name="TextBox 67"/>
            <p:cNvSpPr txBox="1">
              <a:spLocks noChangeArrowheads="1"/>
            </p:cNvSpPr>
            <p:nvPr/>
          </p:nvSpPr>
          <p:spPr bwMode="auto">
            <a:xfrm>
              <a:off x="3116871" y="1798254"/>
              <a:ext cx="1145074" cy="400181"/>
            </a:xfrm>
            <a:prstGeom prst="rect">
              <a:avLst/>
            </a:prstGeom>
            <a:noFill/>
            <a:ln w="9525">
              <a:noFill/>
              <a:miter lim="800000"/>
              <a:headEnd/>
              <a:tailEnd/>
            </a:ln>
          </p:spPr>
          <p:txBody>
            <a:bodyPr wrap="none">
              <a:spAutoFit/>
            </a:bodyPr>
            <a:lstStyle/>
            <a:p>
              <a:r>
                <a:rPr lang="en-US" sz="2000" b="1" dirty="0">
                  <a:solidFill>
                    <a:srgbClr val="FF0000"/>
                  </a:solidFill>
                </a:rPr>
                <a:t>AMEL Y</a:t>
              </a:r>
            </a:p>
          </p:txBody>
        </p:sp>
        <p:sp>
          <p:nvSpPr>
            <p:cNvPr id="9327" name="Line 57"/>
            <p:cNvSpPr>
              <a:spLocks noChangeShapeType="1"/>
            </p:cNvSpPr>
            <p:nvPr/>
          </p:nvSpPr>
          <p:spPr bwMode="auto">
            <a:xfrm flipH="1">
              <a:off x="2576892" y="1969795"/>
              <a:ext cx="512668" cy="0"/>
            </a:xfrm>
            <a:prstGeom prst="line">
              <a:avLst/>
            </a:prstGeom>
            <a:noFill/>
            <a:ln w="9525">
              <a:solidFill>
                <a:srgbClr val="000000"/>
              </a:solidFill>
              <a:round/>
              <a:headEnd/>
              <a:tailEnd/>
            </a:ln>
          </p:spPr>
          <p:txBody>
            <a:bodyPr/>
            <a:lstStyle/>
            <a:p>
              <a:endParaRPr lang="en-US" dirty="0"/>
            </a:p>
          </p:txBody>
        </p:sp>
        <p:sp>
          <p:nvSpPr>
            <p:cNvPr id="9328" name="Text Box 6"/>
            <p:cNvSpPr txBox="1">
              <a:spLocks noChangeArrowheads="1"/>
            </p:cNvSpPr>
            <p:nvPr/>
          </p:nvSpPr>
          <p:spPr bwMode="auto">
            <a:xfrm>
              <a:off x="3054077" y="2849426"/>
              <a:ext cx="1141483" cy="400181"/>
            </a:xfrm>
            <a:prstGeom prst="rect">
              <a:avLst/>
            </a:prstGeom>
            <a:noFill/>
            <a:ln w="9525">
              <a:noFill/>
              <a:miter lim="800000"/>
              <a:headEnd/>
              <a:tailEnd/>
            </a:ln>
          </p:spPr>
          <p:txBody>
            <a:bodyPr wrap="none">
              <a:spAutoFit/>
            </a:bodyPr>
            <a:lstStyle/>
            <a:p>
              <a:pPr eaLnBrk="0" hangingPunct="0"/>
              <a:r>
                <a:rPr lang="en-US" sz="2000" b="1" dirty="0">
                  <a:solidFill>
                    <a:srgbClr val="0000FF"/>
                  </a:solidFill>
                </a:rPr>
                <a:t>DYS391</a:t>
              </a:r>
            </a:p>
          </p:txBody>
        </p:sp>
        <p:sp>
          <p:nvSpPr>
            <p:cNvPr id="9329" name="Line 56"/>
            <p:cNvSpPr>
              <a:spLocks noChangeShapeType="1"/>
            </p:cNvSpPr>
            <p:nvPr/>
          </p:nvSpPr>
          <p:spPr bwMode="auto">
            <a:xfrm flipH="1">
              <a:off x="2572052" y="3078066"/>
              <a:ext cx="503657" cy="4474"/>
            </a:xfrm>
            <a:prstGeom prst="line">
              <a:avLst/>
            </a:prstGeom>
            <a:noFill/>
            <a:ln w="9525">
              <a:solidFill>
                <a:srgbClr val="000000"/>
              </a:solidFill>
              <a:round/>
              <a:headEnd/>
              <a:tailEnd/>
            </a:ln>
          </p:spPr>
          <p:txBody>
            <a:bodyPr/>
            <a:lstStyle/>
            <a:p>
              <a:endParaRPr lang="en-US" dirty="0"/>
            </a:p>
          </p:txBody>
        </p:sp>
        <p:sp>
          <p:nvSpPr>
            <p:cNvPr id="9333" name="Line 56"/>
            <p:cNvSpPr>
              <a:spLocks noChangeShapeType="1"/>
            </p:cNvSpPr>
            <p:nvPr/>
          </p:nvSpPr>
          <p:spPr bwMode="auto">
            <a:xfrm flipH="1" flipV="1">
              <a:off x="1819577" y="4424943"/>
              <a:ext cx="646532" cy="1130729"/>
            </a:xfrm>
            <a:prstGeom prst="line">
              <a:avLst/>
            </a:prstGeom>
            <a:noFill/>
            <a:ln w="9525">
              <a:solidFill>
                <a:srgbClr val="000000"/>
              </a:solidFill>
              <a:prstDash val="dash"/>
              <a:round/>
              <a:headEnd/>
              <a:tailEnd/>
            </a:ln>
          </p:spPr>
          <p:txBody>
            <a:bodyPr/>
            <a:lstStyle/>
            <a:p>
              <a:endParaRPr lang="en-US" dirty="0"/>
            </a:p>
          </p:txBody>
        </p:sp>
        <p:sp>
          <p:nvSpPr>
            <p:cNvPr id="76" name="Rectangle 75"/>
            <p:cNvSpPr/>
            <p:nvPr/>
          </p:nvSpPr>
          <p:spPr>
            <a:xfrm>
              <a:off x="1440727" y="4434032"/>
              <a:ext cx="336498" cy="18275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Rectangle 76"/>
            <p:cNvSpPr/>
            <p:nvPr/>
          </p:nvSpPr>
          <p:spPr>
            <a:xfrm>
              <a:off x="1439140" y="6261568"/>
              <a:ext cx="339673" cy="1968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Rectangle 77"/>
            <p:cNvSpPr/>
            <p:nvPr/>
          </p:nvSpPr>
          <p:spPr>
            <a:xfrm>
              <a:off x="1453425" y="969492"/>
              <a:ext cx="339673" cy="319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37" name="TextBox 78"/>
            <p:cNvSpPr txBox="1">
              <a:spLocks noChangeArrowheads="1"/>
            </p:cNvSpPr>
            <p:nvPr/>
          </p:nvSpPr>
          <p:spPr bwMode="auto">
            <a:xfrm>
              <a:off x="526468" y="2341418"/>
              <a:ext cx="896399" cy="261610"/>
            </a:xfrm>
            <a:prstGeom prst="rect">
              <a:avLst/>
            </a:prstGeom>
            <a:noFill/>
            <a:ln w="9525">
              <a:noFill/>
              <a:miter lim="800000"/>
              <a:headEnd/>
              <a:tailEnd/>
            </a:ln>
          </p:spPr>
          <p:txBody>
            <a:bodyPr wrap="none">
              <a:spAutoFit/>
            </a:bodyPr>
            <a:lstStyle/>
            <a:p>
              <a:r>
                <a:rPr lang="en-US" sz="1100" i="1" dirty="0"/>
                <a:t>centromere</a:t>
              </a:r>
            </a:p>
          </p:txBody>
        </p:sp>
        <p:sp>
          <p:nvSpPr>
            <p:cNvPr id="9338" name="TextBox 79"/>
            <p:cNvSpPr txBox="1">
              <a:spLocks noChangeArrowheads="1"/>
            </p:cNvSpPr>
            <p:nvPr/>
          </p:nvSpPr>
          <p:spPr bwMode="auto">
            <a:xfrm rot="-5400000">
              <a:off x="757197" y="5155446"/>
              <a:ext cx="1667444" cy="338554"/>
            </a:xfrm>
            <a:prstGeom prst="rect">
              <a:avLst/>
            </a:prstGeom>
            <a:noFill/>
            <a:ln w="9525">
              <a:noFill/>
              <a:miter lim="800000"/>
              <a:headEnd/>
              <a:tailEnd/>
            </a:ln>
          </p:spPr>
          <p:txBody>
            <a:bodyPr wrap="none">
              <a:spAutoFit/>
            </a:bodyPr>
            <a:lstStyle/>
            <a:p>
              <a:r>
                <a:rPr lang="en-US" sz="1600" i="1" dirty="0"/>
                <a:t>heterochromatin</a:t>
              </a:r>
            </a:p>
          </p:txBody>
        </p:sp>
        <p:sp>
          <p:nvSpPr>
            <p:cNvPr id="9339" name="TextBox 80"/>
            <p:cNvSpPr txBox="1">
              <a:spLocks noChangeArrowheads="1"/>
            </p:cNvSpPr>
            <p:nvPr/>
          </p:nvSpPr>
          <p:spPr bwMode="auto">
            <a:xfrm>
              <a:off x="775860" y="969815"/>
              <a:ext cx="641009" cy="307777"/>
            </a:xfrm>
            <a:prstGeom prst="rect">
              <a:avLst/>
            </a:prstGeom>
            <a:noFill/>
            <a:ln w="9525">
              <a:noFill/>
              <a:miter lim="800000"/>
              <a:headEnd/>
              <a:tailEnd/>
            </a:ln>
          </p:spPr>
          <p:txBody>
            <a:bodyPr wrap="none">
              <a:spAutoFit/>
            </a:bodyPr>
            <a:lstStyle/>
            <a:p>
              <a:r>
                <a:rPr lang="en-US" sz="1400" dirty="0"/>
                <a:t>PAR1</a:t>
              </a:r>
            </a:p>
          </p:txBody>
        </p:sp>
        <p:sp>
          <p:nvSpPr>
            <p:cNvPr id="9340" name="TextBox 81"/>
            <p:cNvSpPr txBox="1">
              <a:spLocks noChangeArrowheads="1"/>
            </p:cNvSpPr>
            <p:nvPr/>
          </p:nvSpPr>
          <p:spPr bwMode="auto">
            <a:xfrm>
              <a:off x="748148" y="6276111"/>
              <a:ext cx="641009" cy="307777"/>
            </a:xfrm>
            <a:prstGeom prst="rect">
              <a:avLst/>
            </a:prstGeom>
            <a:noFill/>
            <a:ln w="9525">
              <a:noFill/>
              <a:miter lim="800000"/>
              <a:headEnd/>
              <a:tailEnd/>
            </a:ln>
          </p:spPr>
          <p:txBody>
            <a:bodyPr wrap="none">
              <a:spAutoFit/>
            </a:bodyPr>
            <a:lstStyle/>
            <a:p>
              <a:r>
                <a:rPr lang="en-US" sz="1400" dirty="0"/>
                <a:t>PAR2</a:t>
              </a:r>
            </a:p>
          </p:txBody>
        </p:sp>
        <p:sp>
          <p:nvSpPr>
            <p:cNvPr id="9341" name="Line 56"/>
            <p:cNvSpPr>
              <a:spLocks noChangeShapeType="1"/>
            </p:cNvSpPr>
            <p:nvPr/>
          </p:nvSpPr>
          <p:spPr bwMode="auto">
            <a:xfrm flipH="1">
              <a:off x="1791867" y="1122218"/>
              <a:ext cx="715805" cy="171598"/>
            </a:xfrm>
            <a:prstGeom prst="line">
              <a:avLst/>
            </a:prstGeom>
            <a:noFill/>
            <a:ln w="9525">
              <a:solidFill>
                <a:srgbClr val="000000"/>
              </a:solidFill>
              <a:prstDash val="dash"/>
              <a:round/>
              <a:headEnd/>
              <a:tailEnd/>
            </a:ln>
          </p:spPr>
          <p:txBody>
            <a:bodyPr/>
            <a:lstStyle/>
            <a:p>
              <a:endParaRPr lang="en-US" dirty="0"/>
            </a:p>
          </p:txBody>
        </p:sp>
        <p:sp>
          <p:nvSpPr>
            <p:cNvPr id="9349" name="Text Box 60"/>
            <p:cNvSpPr txBox="1">
              <a:spLocks noChangeArrowheads="1"/>
            </p:cNvSpPr>
            <p:nvPr/>
          </p:nvSpPr>
          <p:spPr bwMode="auto">
            <a:xfrm>
              <a:off x="3054077" y="3139916"/>
              <a:ext cx="2964073" cy="400181"/>
            </a:xfrm>
            <a:prstGeom prst="rect">
              <a:avLst/>
            </a:prstGeom>
            <a:noFill/>
            <a:ln w="9525">
              <a:noFill/>
              <a:miter lim="800000"/>
              <a:headEnd/>
              <a:tailEnd/>
            </a:ln>
          </p:spPr>
          <p:txBody>
            <a:bodyPr wrap="none">
              <a:spAutoFit/>
            </a:bodyPr>
            <a:lstStyle/>
            <a:p>
              <a:pPr eaLnBrk="0" hangingPunct="0"/>
              <a:r>
                <a:rPr lang="en-US" sz="2000" b="1" dirty="0" smtClean="0">
                  <a:solidFill>
                    <a:srgbClr val="008000"/>
                  </a:solidFill>
                </a:rPr>
                <a:t>Y-InDel</a:t>
              </a:r>
              <a:r>
                <a:rPr lang="en-US" b="1" dirty="0" smtClean="0">
                  <a:solidFill>
                    <a:srgbClr val="008000"/>
                  </a:solidFill>
                </a:rPr>
                <a:t> (M175, rs203678)</a:t>
              </a:r>
              <a:endParaRPr lang="en-US" b="1" dirty="0">
                <a:solidFill>
                  <a:srgbClr val="008000"/>
                </a:solidFill>
              </a:endParaRPr>
            </a:p>
          </p:txBody>
        </p:sp>
      </p:grpSp>
      <p:sp>
        <p:nvSpPr>
          <p:cNvPr id="4" name="Rounded Rectangle 3"/>
          <p:cNvSpPr/>
          <p:nvPr/>
        </p:nvSpPr>
        <p:spPr>
          <a:xfrm>
            <a:off x="4184193" y="1645393"/>
            <a:ext cx="165121" cy="564407"/>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18424" y="4162565"/>
            <a:ext cx="3810000" cy="2246769"/>
          </a:xfrm>
          <a:prstGeom prst="rect">
            <a:avLst/>
          </a:prstGeom>
          <a:noFill/>
        </p:spPr>
        <p:txBody>
          <a:bodyPr wrap="square" rtlCol="0">
            <a:spAutoFit/>
          </a:bodyPr>
          <a:lstStyle/>
          <a:p>
            <a:r>
              <a:rPr lang="en-US" sz="2400" b="1" dirty="0" smtClean="0">
                <a:solidFill>
                  <a:srgbClr val="FF0000"/>
                </a:solidFill>
              </a:rPr>
              <a:t>Deletions of the Y-chromosome can encompass &gt;1 Mb around the AMEL Y region </a:t>
            </a:r>
            <a:r>
              <a:rPr lang="en-US" sz="2000" dirty="0" smtClean="0"/>
              <a:t>(DYS458 is often lost in these situations)</a:t>
            </a:r>
            <a:endParaRPr lang="en-US" sz="2000" dirty="0"/>
          </a:p>
        </p:txBody>
      </p:sp>
      <p:sp>
        <p:nvSpPr>
          <p:cNvPr id="91" name="Line 56"/>
          <p:cNvSpPr>
            <a:spLocks noChangeShapeType="1"/>
          </p:cNvSpPr>
          <p:nvPr/>
        </p:nvSpPr>
        <p:spPr bwMode="auto">
          <a:xfrm flipH="1" flipV="1">
            <a:off x="4336325" y="3241675"/>
            <a:ext cx="482099" cy="0"/>
          </a:xfrm>
          <a:prstGeom prst="line">
            <a:avLst/>
          </a:prstGeom>
          <a:noFill/>
          <a:ln w="9525">
            <a:solidFill>
              <a:srgbClr val="000000"/>
            </a:solidFill>
            <a:round/>
            <a:headEnd/>
            <a:tailEnd/>
          </a:ln>
        </p:spPr>
        <p:txBody>
          <a:bodyPr/>
          <a:lstStyle/>
          <a:p>
            <a:endParaRPr lang="en-US" dirty="0"/>
          </a:p>
        </p:txBody>
      </p:sp>
      <p:sp>
        <p:nvSpPr>
          <p:cNvPr id="9" name="TextBox 8"/>
          <p:cNvSpPr txBox="1"/>
          <p:nvPr/>
        </p:nvSpPr>
        <p:spPr>
          <a:xfrm>
            <a:off x="4881228" y="1047690"/>
            <a:ext cx="704167" cy="400110"/>
          </a:xfrm>
          <a:prstGeom prst="rect">
            <a:avLst/>
          </a:prstGeom>
          <a:noFill/>
        </p:spPr>
        <p:txBody>
          <a:bodyPr wrap="none" rtlCol="0">
            <a:spAutoFit/>
          </a:bodyPr>
          <a:lstStyle/>
          <a:p>
            <a:r>
              <a:rPr lang="en-US" sz="2000" b="1" dirty="0" smtClean="0"/>
              <a:t>SRY</a:t>
            </a:r>
            <a:endParaRPr lang="en-US" sz="2000" b="1" dirty="0"/>
          </a:p>
        </p:txBody>
      </p:sp>
      <p:sp>
        <p:nvSpPr>
          <p:cNvPr id="69" name="Line 57"/>
          <p:cNvSpPr>
            <a:spLocks noChangeShapeType="1"/>
          </p:cNvSpPr>
          <p:nvPr/>
        </p:nvSpPr>
        <p:spPr bwMode="auto">
          <a:xfrm flipH="1">
            <a:off x="4343400" y="1219200"/>
            <a:ext cx="512747" cy="0"/>
          </a:xfrm>
          <a:prstGeom prst="line">
            <a:avLst/>
          </a:prstGeom>
          <a:noFill/>
          <a:ln w="9525">
            <a:solidFill>
              <a:srgbClr val="000000"/>
            </a:solidFill>
            <a:round/>
            <a:headEnd/>
            <a:tailEnd/>
          </a:ln>
        </p:spPr>
        <p:txBody>
          <a:bodyPr/>
          <a:lstStyle/>
          <a:p>
            <a:endParaRPr lang="en-US" dirty="0"/>
          </a:p>
        </p:txBody>
      </p:sp>
    </p:spTree>
    <p:extLst>
      <p:ext uri="{BB962C8B-B14F-4D97-AF65-F5344CB8AC3E}">
        <p14:creationId xmlns:p14="http://schemas.microsoft.com/office/powerpoint/2010/main" val="58624217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28600" y="838200"/>
            <a:ext cx="8610600" cy="5341938"/>
            <a:chOff x="103" y="473"/>
            <a:chExt cx="5424" cy="3365"/>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754"/>
              <a:ext cx="485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2338"/>
              <a:ext cx="4855"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3504" y="958"/>
              <a:ext cx="1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Full Profile (Good Quality)</a:t>
              </a:r>
            </a:p>
          </p:txBody>
        </p:sp>
        <p:sp>
          <p:nvSpPr>
            <p:cNvPr id="5126" name="Text Box 6"/>
            <p:cNvSpPr txBox="1">
              <a:spLocks noChangeArrowheads="1"/>
            </p:cNvSpPr>
            <p:nvPr/>
          </p:nvSpPr>
          <p:spPr bwMode="auto">
            <a:xfrm>
              <a:off x="3312" y="2551"/>
              <a:ext cx="20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Partial Profile (Poor Quality)</a:t>
              </a:r>
            </a:p>
          </p:txBody>
        </p:sp>
        <p:sp>
          <p:nvSpPr>
            <p:cNvPr id="5127" name="Text Box 7"/>
            <p:cNvSpPr txBox="1">
              <a:spLocks noChangeArrowheads="1"/>
            </p:cNvSpPr>
            <p:nvPr/>
          </p:nvSpPr>
          <p:spPr bwMode="auto">
            <a:xfrm>
              <a:off x="103" y="817"/>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t>(a)</a:t>
              </a:r>
            </a:p>
          </p:txBody>
        </p:sp>
        <p:sp>
          <p:nvSpPr>
            <p:cNvPr id="5128" name="Text Box 8"/>
            <p:cNvSpPr txBox="1">
              <a:spLocks noChangeArrowheads="1"/>
            </p:cNvSpPr>
            <p:nvPr/>
          </p:nvSpPr>
          <p:spPr bwMode="auto">
            <a:xfrm>
              <a:off x="103" y="2445"/>
              <a:ext cx="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t>(b)</a:t>
              </a:r>
            </a:p>
          </p:txBody>
        </p:sp>
        <p:sp>
          <p:nvSpPr>
            <p:cNvPr id="5129" name="Text Box 9"/>
            <p:cNvSpPr txBox="1">
              <a:spLocks noChangeArrowheads="1"/>
            </p:cNvSpPr>
            <p:nvPr/>
          </p:nvSpPr>
          <p:spPr bwMode="auto">
            <a:xfrm>
              <a:off x="1221" y="473"/>
              <a:ext cx="39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dirty="0">
                  <a:solidFill>
                    <a:schemeClr val="bg1">
                      <a:lumMod val="65000"/>
                    </a:schemeClr>
                  </a:solidFill>
                </a:rPr>
                <a:t>DNA size (bp) </a:t>
              </a:r>
              <a:r>
                <a:rPr lang="en-US" altLang="en-US" sz="1600" b="1" i="1" dirty="0">
                  <a:solidFill>
                    <a:schemeClr val="bg1">
                      <a:lumMod val="65000"/>
                    </a:schemeClr>
                  </a:solidFill>
                </a:rPr>
                <a:t>relative to an internal size standard (not shown)</a:t>
              </a:r>
            </a:p>
          </p:txBody>
        </p:sp>
        <p:sp>
          <p:nvSpPr>
            <p:cNvPr id="5130" name="Text Box 10"/>
            <p:cNvSpPr txBox="1">
              <a:spLocks noChangeArrowheads="1"/>
            </p:cNvSpPr>
            <p:nvPr/>
          </p:nvSpPr>
          <p:spPr bwMode="auto">
            <a:xfrm rot="16200000">
              <a:off x="-825" y="2168"/>
              <a:ext cx="27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chemeClr val="bg1">
                      <a:lumMod val="65000"/>
                    </a:schemeClr>
                  </a:solidFill>
                </a:rPr>
                <a:t>Relative fluorescence units (RFUs)</a:t>
              </a:r>
            </a:p>
          </p:txBody>
        </p:sp>
      </p:grpSp>
    </p:spTree>
    <p:extLst>
      <p:ext uri="{BB962C8B-B14F-4D97-AF65-F5344CB8AC3E}">
        <p14:creationId xmlns:p14="http://schemas.microsoft.com/office/powerpoint/2010/main" val="334150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0585" y="3591580"/>
            <a:ext cx="904415" cy="523220"/>
          </a:xfrm>
          <a:prstGeom prst="rect">
            <a:avLst/>
          </a:prstGeom>
          <a:noFill/>
        </p:spPr>
        <p:txBody>
          <a:bodyPr wrap="none" rtlCol="0">
            <a:spAutoFit/>
          </a:bodyPr>
          <a:lstStyle/>
          <a:p>
            <a:pPr algn="ctr"/>
            <a:r>
              <a:rPr lang="en-US" sz="2800" b="1" dirty="0" smtClean="0">
                <a:solidFill>
                  <a:srgbClr val="FF0000"/>
                </a:solidFill>
              </a:rPr>
              <a:t>28%</a:t>
            </a:r>
            <a:endParaRPr lang="en-US" sz="2800" b="1" dirty="0">
              <a:solidFill>
                <a:srgbClr val="FF0000"/>
              </a:solidFill>
            </a:endParaRPr>
          </a:p>
        </p:txBody>
      </p:sp>
      <p:sp>
        <p:nvSpPr>
          <p:cNvPr id="6" name="TextBox 5"/>
          <p:cNvSpPr txBox="1"/>
          <p:nvPr/>
        </p:nvSpPr>
        <p:spPr>
          <a:xfrm>
            <a:off x="3505200" y="4171890"/>
            <a:ext cx="683457" cy="400110"/>
          </a:xfrm>
          <a:prstGeom prst="rect">
            <a:avLst/>
          </a:prstGeom>
          <a:noFill/>
        </p:spPr>
        <p:txBody>
          <a:bodyPr wrap="none" rtlCol="0">
            <a:spAutoFit/>
          </a:bodyPr>
          <a:lstStyle/>
          <a:p>
            <a:r>
              <a:rPr lang="en-US" sz="2000" b="1" dirty="0" smtClean="0"/>
              <a:t>11%</a:t>
            </a:r>
            <a:endParaRPr lang="en-US" sz="2000" b="1" dirty="0"/>
          </a:p>
        </p:txBody>
      </p:sp>
      <p:graphicFrame>
        <p:nvGraphicFramePr>
          <p:cNvPr id="7" name="Chart 6"/>
          <p:cNvGraphicFramePr>
            <a:graphicFrameLocks/>
          </p:cNvGraphicFramePr>
          <p:nvPr>
            <p:extLst>
              <p:ext uri="{D42A27DB-BD31-4B8C-83A1-F6EECF244321}">
                <p14:modId xmlns:p14="http://schemas.microsoft.com/office/powerpoint/2010/main" val="1272289268"/>
              </p:ext>
            </p:extLst>
          </p:nvPr>
        </p:nvGraphicFramePr>
        <p:xfrm>
          <a:off x="1686385" y="457200"/>
          <a:ext cx="62484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62400" y="5867400"/>
            <a:ext cx="1998304" cy="461665"/>
          </a:xfrm>
          <a:prstGeom prst="rect">
            <a:avLst/>
          </a:prstGeom>
          <a:noFill/>
        </p:spPr>
        <p:txBody>
          <a:bodyPr wrap="none" rtlCol="0">
            <a:spAutoFit/>
          </a:bodyPr>
          <a:lstStyle/>
          <a:p>
            <a:r>
              <a:rPr lang="en-US" sz="2400" dirty="0" smtClean="0">
                <a:solidFill>
                  <a:schemeClr val="bg1">
                    <a:lumMod val="50000"/>
                  </a:schemeClr>
                </a:solidFill>
              </a:rPr>
              <a:t>DNA size (nt)</a:t>
            </a:r>
            <a:endParaRPr lang="en-US" sz="2400" dirty="0">
              <a:solidFill>
                <a:schemeClr val="bg1">
                  <a:lumMod val="50000"/>
                </a:schemeClr>
              </a:solidFill>
            </a:endParaRPr>
          </a:p>
        </p:txBody>
      </p:sp>
      <p:sp>
        <p:nvSpPr>
          <p:cNvPr id="9" name="TextBox 8"/>
          <p:cNvSpPr txBox="1"/>
          <p:nvPr/>
        </p:nvSpPr>
        <p:spPr>
          <a:xfrm rot="16200000">
            <a:off x="-1097414" y="2697615"/>
            <a:ext cx="4790094" cy="461665"/>
          </a:xfrm>
          <a:prstGeom prst="rect">
            <a:avLst/>
          </a:prstGeom>
          <a:noFill/>
        </p:spPr>
        <p:txBody>
          <a:bodyPr wrap="none" rtlCol="0">
            <a:spAutoFit/>
          </a:bodyPr>
          <a:lstStyle/>
          <a:p>
            <a:r>
              <a:rPr lang="en-US" sz="2400" dirty="0" smtClean="0">
                <a:solidFill>
                  <a:schemeClr val="bg1">
                    <a:lumMod val="50000"/>
                  </a:schemeClr>
                </a:solidFill>
              </a:rPr>
              <a:t>Relative fluorescence units (RFU)</a:t>
            </a:r>
            <a:endParaRPr lang="en-US" sz="2400" dirty="0">
              <a:solidFill>
                <a:schemeClr val="bg1">
                  <a:lumMod val="50000"/>
                </a:schemeClr>
              </a:solidFill>
            </a:endParaRPr>
          </a:p>
        </p:txBody>
      </p:sp>
    </p:spTree>
    <p:extLst>
      <p:ext uri="{BB962C8B-B14F-4D97-AF65-F5344CB8AC3E}">
        <p14:creationId xmlns:p14="http://schemas.microsoft.com/office/powerpoint/2010/main" val="93248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381000" y="1676400"/>
            <a:ext cx="8678758" cy="826532"/>
            <a:chOff x="381000" y="2362200"/>
            <a:chExt cx="8678758" cy="826532"/>
          </a:xfrm>
        </p:grpSpPr>
        <p:sp>
          <p:nvSpPr>
            <p:cNvPr id="32" name="TextBox 31"/>
            <p:cNvSpPr txBox="1"/>
            <p:nvPr/>
          </p:nvSpPr>
          <p:spPr>
            <a:xfrm>
              <a:off x="6477000" y="2819400"/>
              <a:ext cx="2582758" cy="369332"/>
            </a:xfrm>
            <a:prstGeom prst="rect">
              <a:avLst/>
            </a:prstGeom>
            <a:noFill/>
          </p:spPr>
          <p:txBody>
            <a:bodyPr wrap="none" rtlCol="0">
              <a:spAutoFit/>
            </a:bodyPr>
            <a:lstStyle/>
            <a:p>
              <a:r>
                <a:rPr lang="en-US" dirty="0" smtClean="0"/>
                <a:t>Analyst Manual Review</a:t>
              </a:r>
              <a:endParaRPr lang="en-US" dirty="0"/>
            </a:p>
          </p:txBody>
        </p:sp>
        <p:sp>
          <p:nvSpPr>
            <p:cNvPr id="33" name="TextBox 32"/>
            <p:cNvSpPr txBox="1"/>
            <p:nvPr/>
          </p:nvSpPr>
          <p:spPr>
            <a:xfrm>
              <a:off x="2819400" y="2362200"/>
              <a:ext cx="2898550" cy="369332"/>
            </a:xfrm>
            <a:prstGeom prst="rect">
              <a:avLst/>
            </a:prstGeom>
            <a:noFill/>
          </p:spPr>
          <p:txBody>
            <a:bodyPr wrap="none" rtlCol="0">
              <a:spAutoFit/>
            </a:bodyPr>
            <a:lstStyle/>
            <a:p>
              <a:r>
                <a:rPr lang="en-US" dirty="0" smtClean="0"/>
                <a:t>Software </a:t>
              </a:r>
              <a:r>
                <a:rPr lang="en-US" sz="1400" dirty="0" smtClean="0"/>
                <a:t>(e.g., GeneMapper</a:t>
              </a:r>
              <a:r>
                <a:rPr lang="en-US" sz="1400" i="1" dirty="0" smtClean="0"/>
                <a:t>ID</a:t>
              </a:r>
              <a:r>
                <a:rPr lang="en-US" sz="1400" dirty="0" smtClean="0"/>
                <a:t>)</a:t>
              </a:r>
              <a:endParaRPr lang="en-US" sz="1400" dirty="0"/>
            </a:p>
          </p:txBody>
        </p:sp>
        <p:sp>
          <p:nvSpPr>
            <p:cNvPr id="34" name="Right Brace 33"/>
            <p:cNvSpPr/>
            <p:nvPr/>
          </p:nvSpPr>
          <p:spPr>
            <a:xfrm rot="16200000">
              <a:off x="3162301" y="-49768"/>
              <a:ext cx="380999" cy="5943602"/>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 name="Right Brace 34"/>
          <p:cNvSpPr/>
          <p:nvPr/>
        </p:nvSpPr>
        <p:spPr>
          <a:xfrm rot="16200000">
            <a:off x="4457700" y="-2781302"/>
            <a:ext cx="381000" cy="853440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360098" y="609600"/>
            <a:ext cx="2659702" cy="615553"/>
          </a:xfrm>
          <a:prstGeom prst="rect">
            <a:avLst/>
          </a:prstGeom>
          <a:noFill/>
        </p:spPr>
        <p:txBody>
          <a:bodyPr wrap="none" rtlCol="0">
            <a:spAutoFit/>
          </a:bodyPr>
          <a:lstStyle/>
          <a:p>
            <a:pPr algn="ctr"/>
            <a:r>
              <a:rPr lang="en-US" dirty="0" smtClean="0"/>
              <a:t>Expert System</a:t>
            </a:r>
          </a:p>
          <a:p>
            <a:pPr algn="ctr"/>
            <a:r>
              <a:rPr lang="en-US" sz="1600" dirty="0" smtClean="0"/>
              <a:t>(for single-source samples)</a:t>
            </a:r>
            <a:endParaRPr lang="en-US" sz="1600" dirty="0"/>
          </a:p>
        </p:txBody>
      </p:sp>
      <p:sp>
        <p:nvSpPr>
          <p:cNvPr id="45" name="TextBox 44"/>
          <p:cNvSpPr txBox="1"/>
          <p:nvPr/>
        </p:nvSpPr>
        <p:spPr>
          <a:xfrm rot="19934147">
            <a:off x="270260" y="5833320"/>
            <a:ext cx="1845377" cy="307777"/>
          </a:xfrm>
          <a:prstGeom prst="rect">
            <a:avLst/>
          </a:prstGeom>
          <a:noFill/>
        </p:spPr>
        <p:txBody>
          <a:bodyPr wrap="none" rtlCol="0">
            <a:spAutoFit/>
          </a:bodyPr>
          <a:lstStyle/>
          <a:p>
            <a:r>
              <a:rPr lang="en-US" sz="1400" b="1" dirty="0" smtClean="0"/>
              <a:t>Spectral calibration</a:t>
            </a:r>
            <a:endParaRPr lang="en-US" sz="1400" b="1" dirty="0"/>
          </a:p>
        </p:txBody>
      </p:sp>
      <p:sp>
        <p:nvSpPr>
          <p:cNvPr id="46" name="TextBox 45"/>
          <p:cNvSpPr txBox="1"/>
          <p:nvPr/>
        </p:nvSpPr>
        <p:spPr>
          <a:xfrm rot="19934147">
            <a:off x="2088817" y="5791876"/>
            <a:ext cx="2023311" cy="307777"/>
          </a:xfrm>
          <a:prstGeom prst="rect">
            <a:avLst/>
          </a:prstGeom>
          <a:noFill/>
        </p:spPr>
        <p:txBody>
          <a:bodyPr wrap="none" rtlCol="0">
            <a:spAutoFit/>
          </a:bodyPr>
          <a:lstStyle/>
          <a:p>
            <a:r>
              <a:rPr lang="en-US" sz="1400" b="1" dirty="0" smtClean="0"/>
              <a:t>Internal size standard</a:t>
            </a:r>
            <a:endParaRPr lang="en-US" sz="1400" b="1" dirty="0"/>
          </a:p>
        </p:txBody>
      </p:sp>
      <p:sp>
        <p:nvSpPr>
          <p:cNvPr id="47" name="TextBox 46"/>
          <p:cNvSpPr txBox="1"/>
          <p:nvPr/>
        </p:nvSpPr>
        <p:spPr>
          <a:xfrm rot="19934147">
            <a:off x="4735798" y="5515351"/>
            <a:ext cx="1467068" cy="738664"/>
          </a:xfrm>
          <a:prstGeom prst="rect">
            <a:avLst/>
          </a:prstGeom>
          <a:noFill/>
        </p:spPr>
        <p:txBody>
          <a:bodyPr wrap="none" rtlCol="0">
            <a:spAutoFit/>
          </a:bodyPr>
          <a:lstStyle/>
          <a:p>
            <a:r>
              <a:rPr lang="en-US" sz="1400" b="1" dirty="0" smtClean="0"/>
              <a:t>Kit-specific </a:t>
            </a:r>
          </a:p>
          <a:p>
            <a:r>
              <a:rPr lang="en-US" sz="1400" b="1" dirty="0" smtClean="0"/>
              <a:t>allelic ladders, </a:t>
            </a:r>
          </a:p>
          <a:p>
            <a:r>
              <a:rPr lang="en-US" sz="1400" b="1" dirty="0" smtClean="0"/>
              <a:t>bins &amp; panels</a:t>
            </a:r>
            <a:endParaRPr lang="en-US" sz="1400" b="1" dirty="0"/>
          </a:p>
        </p:txBody>
      </p:sp>
      <p:sp>
        <p:nvSpPr>
          <p:cNvPr id="48" name="TextBox 47"/>
          <p:cNvSpPr txBox="1"/>
          <p:nvPr/>
        </p:nvSpPr>
        <p:spPr>
          <a:xfrm rot="19934147">
            <a:off x="6372257" y="5353742"/>
            <a:ext cx="2160913" cy="738664"/>
          </a:xfrm>
          <a:prstGeom prst="rect">
            <a:avLst/>
          </a:prstGeom>
          <a:noFill/>
        </p:spPr>
        <p:txBody>
          <a:bodyPr wrap="none" rtlCol="0">
            <a:spAutoFit/>
          </a:bodyPr>
          <a:lstStyle/>
          <a:p>
            <a:r>
              <a:rPr lang="en-US" sz="1400" b="1" dirty="0" smtClean="0"/>
              <a:t>Validated thresholds </a:t>
            </a:r>
          </a:p>
          <a:p>
            <a:r>
              <a:rPr lang="en-US" sz="1400" b="1" dirty="0" smtClean="0"/>
              <a:t>for stutter, peak height </a:t>
            </a:r>
          </a:p>
          <a:p>
            <a:r>
              <a:rPr lang="en-US" sz="1400" b="1" dirty="0" smtClean="0"/>
              <a:t>ratios, etc.</a:t>
            </a:r>
            <a:endParaRPr lang="en-US" sz="1400" b="1" dirty="0"/>
          </a:p>
        </p:txBody>
      </p:sp>
      <p:grpSp>
        <p:nvGrpSpPr>
          <p:cNvPr id="7" name="Group 51"/>
          <p:cNvGrpSpPr/>
          <p:nvPr/>
        </p:nvGrpSpPr>
        <p:grpSpPr>
          <a:xfrm>
            <a:off x="130301" y="2649380"/>
            <a:ext cx="8686800" cy="2456020"/>
            <a:chOff x="228600" y="2649380"/>
            <a:chExt cx="8686800" cy="2456020"/>
          </a:xfrm>
        </p:grpSpPr>
        <p:grpSp>
          <p:nvGrpSpPr>
            <p:cNvPr id="8" name="Group 42"/>
            <p:cNvGrpSpPr/>
            <p:nvPr/>
          </p:nvGrpSpPr>
          <p:grpSpPr>
            <a:xfrm>
              <a:off x="228600" y="2649380"/>
              <a:ext cx="8686547" cy="2456020"/>
              <a:chOff x="228600" y="3487579"/>
              <a:chExt cx="8686547" cy="2456020"/>
            </a:xfrm>
          </p:grpSpPr>
          <p:sp>
            <p:nvSpPr>
              <p:cNvPr id="3" name="Freeform 35"/>
              <p:cNvSpPr>
                <a:spLocks/>
              </p:cNvSpPr>
              <p:nvPr/>
            </p:nvSpPr>
            <p:spPr bwMode="auto">
              <a:xfrm>
                <a:off x="2391022" y="4452830"/>
                <a:ext cx="1108075" cy="581025"/>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3333FF"/>
                </a:solidFill>
                <a:round/>
                <a:headEnd/>
                <a:tailEnd/>
              </a:ln>
              <a:effectLst/>
            </p:spPr>
            <p:txBody>
              <a:bodyPr/>
              <a:lstStyle/>
              <a:p>
                <a:endParaRPr lang="en-US"/>
              </a:p>
            </p:txBody>
          </p:sp>
          <p:sp>
            <p:nvSpPr>
              <p:cNvPr id="4" name="Rounded Rectangle 3"/>
              <p:cNvSpPr/>
              <p:nvPr/>
            </p:nvSpPr>
            <p:spPr>
              <a:xfrm>
                <a:off x="2314822" y="4300430"/>
                <a:ext cx="1295400" cy="12192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3487579"/>
                <a:ext cx="1757212" cy="615553"/>
              </a:xfrm>
              <a:prstGeom prst="rect">
                <a:avLst/>
              </a:prstGeom>
              <a:noFill/>
            </p:spPr>
            <p:txBody>
              <a:bodyPr wrap="none" rtlCol="0">
                <a:spAutoFit/>
              </a:bodyPr>
              <a:lstStyle/>
              <a:p>
                <a:pPr algn="ctr"/>
                <a:r>
                  <a:rPr lang="en-US" sz="1600" b="1" dirty="0" smtClean="0"/>
                  <a:t>Color-separated</a:t>
                </a:r>
                <a:endParaRPr lang="en-US" b="1" dirty="0" smtClean="0"/>
              </a:p>
              <a:p>
                <a:pPr algn="ctr"/>
                <a:r>
                  <a:rPr lang="en-US" b="1" dirty="0" smtClean="0"/>
                  <a:t>Time Points</a:t>
                </a:r>
                <a:endParaRPr lang="en-US" b="1" dirty="0"/>
              </a:p>
            </p:txBody>
          </p:sp>
          <p:sp>
            <p:nvSpPr>
              <p:cNvPr id="6" name="TextBox 5"/>
              <p:cNvSpPr txBox="1"/>
              <p:nvPr/>
            </p:nvSpPr>
            <p:spPr>
              <a:xfrm>
                <a:off x="2238622" y="5562600"/>
                <a:ext cx="1418978" cy="307777"/>
              </a:xfrm>
              <a:prstGeom prst="rect">
                <a:avLst/>
              </a:prstGeom>
              <a:noFill/>
            </p:spPr>
            <p:txBody>
              <a:bodyPr wrap="none" rtlCol="0">
                <a:spAutoFit/>
              </a:bodyPr>
              <a:lstStyle/>
              <a:p>
                <a:r>
                  <a:rPr lang="en-US" sz="1400" b="1" dirty="0" smtClean="0"/>
                  <a:t>Scan numbers</a:t>
                </a:r>
                <a:endParaRPr lang="en-US" sz="1400" b="1" dirty="0"/>
              </a:p>
            </p:txBody>
          </p:sp>
          <p:grpSp>
            <p:nvGrpSpPr>
              <p:cNvPr id="9" name="Group 18"/>
              <p:cNvGrpSpPr/>
              <p:nvPr/>
            </p:nvGrpSpPr>
            <p:grpSpPr>
              <a:xfrm>
                <a:off x="381000" y="4452830"/>
                <a:ext cx="1143000" cy="657225"/>
                <a:chOff x="2209800" y="4676775"/>
                <a:chExt cx="2895600" cy="657225"/>
              </a:xfrm>
            </p:grpSpPr>
            <p:sp>
              <p:nvSpPr>
                <p:cNvPr id="15" name="Freeform 35"/>
                <p:cNvSpPr>
                  <a:spLocks/>
                </p:cNvSpPr>
                <p:nvPr/>
              </p:nvSpPr>
              <p:spPr bwMode="auto">
                <a:xfrm>
                  <a:off x="2209800" y="4676775"/>
                  <a:ext cx="2895600" cy="581025"/>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3333FF"/>
                  </a:solidFill>
                  <a:round/>
                  <a:headEnd/>
                  <a:tailEnd/>
                </a:ln>
                <a:effectLst/>
              </p:spPr>
              <p:txBody>
                <a:bodyPr/>
                <a:lstStyle/>
                <a:p>
                  <a:endParaRPr lang="en-US"/>
                </a:p>
              </p:txBody>
            </p:sp>
            <p:sp>
              <p:nvSpPr>
                <p:cNvPr id="16" name="Freeform 35"/>
                <p:cNvSpPr>
                  <a:spLocks/>
                </p:cNvSpPr>
                <p:nvPr/>
              </p:nvSpPr>
              <p:spPr bwMode="auto">
                <a:xfrm>
                  <a:off x="2209800" y="4953000"/>
                  <a:ext cx="2895600" cy="352425"/>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008000"/>
                  </a:solidFill>
                  <a:round/>
                  <a:headEnd/>
                  <a:tailEnd/>
                </a:ln>
                <a:effectLst/>
              </p:spPr>
              <p:txBody>
                <a:bodyPr/>
                <a:lstStyle/>
                <a:p>
                  <a:endParaRPr lang="en-US"/>
                </a:p>
              </p:txBody>
            </p:sp>
            <p:sp>
              <p:nvSpPr>
                <p:cNvPr id="17" name="Freeform 35"/>
                <p:cNvSpPr>
                  <a:spLocks/>
                </p:cNvSpPr>
                <p:nvPr/>
              </p:nvSpPr>
              <p:spPr bwMode="auto">
                <a:xfrm>
                  <a:off x="2209800" y="5181600"/>
                  <a:ext cx="2895600" cy="152400"/>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FFFF00"/>
                  </a:solidFill>
                  <a:round/>
                  <a:headEnd/>
                  <a:tailEnd/>
                </a:ln>
                <a:effectLst/>
              </p:spPr>
              <p:txBody>
                <a:bodyPr/>
                <a:lstStyle/>
                <a:p>
                  <a:endParaRPr lang="en-US"/>
                </a:p>
              </p:txBody>
            </p:sp>
            <p:sp>
              <p:nvSpPr>
                <p:cNvPr id="18" name="Freeform 35"/>
                <p:cNvSpPr>
                  <a:spLocks/>
                </p:cNvSpPr>
                <p:nvPr/>
              </p:nvSpPr>
              <p:spPr bwMode="auto">
                <a:xfrm>
                  <a:off x="2209800" y="5257800"/>
                  <a:ext cx="2895600" cy="76200"/>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FF0000"/>
                  </a:solidFill>
                  <a:round/>
                  <a:headEnd/>
                  <a:tailEnd/>
                </a:ln>
                <a:effectLst/>
              </p:spPr>
              <p:txBody>
                <a:bodyPr/>
                <a:lstStyle/>
                <a:p>
                  <a:endParaRPr lang="en-US"/>
                </a:p>
              </p:txBody>
            </p:sp>
          </p:grpSp>
          <p:sp>
            <p:nvSpPr>
              <p:cNvPr id="20" name="Rounded Rectangle 19"/>
              <p:cNvSpPr/>
              <p:nvPr/>
            </p:nvSpPr>
            <p:spPr>
              <a:xfrm>
                <a:off x="304800" y="4300430"/>
                <a:ext cx="1295400" cy="12192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928016" y="4749683"/>
                <a:ext cx="2018501" cy="369332"/>
              </a:xfrm>
              <a:prstGeom prst="rect">
                <a:avLst/>
              </a:prstGeom>
              <a:noFill/>
            </p:spPr>
            <p:txBody>
              <a:bodyPr wrap="none" rtlCol="0">
                <a:spAutoFit/>
              </a:bodyPr>
              <a:lstStyle/>
              <a:p>
                <a:r>
                  <a:rPr lang="en-US" b="1" dirty="0" smtClean="0">
                    <a:solidFill>
                      <a:schemeClr val="bg1">
                        <a:lumMod val="50000"/>
                      </a:schemeClr>
                    </a:solidFill>
                  </a:rPr>
                  <a:t>Color separation</a:t>
                </a:r>
                <a:endParaRPr lang="en-US" b="1" dirty="0">
                  <a:solidFill>
                    <a:schemeClr val="bg1">
                      <a:lumMod val="50000"/>
                    </a:schemeClr>
                  </a:solidFill>
                </a:endParaRPr>
              </a:p>
            </p:txBody>
          </p:sp>
          <p:sp>
            <p:nvSpPr>
              <p:cNvPr id="22" name="TextBox 21"/>
              <p:cNvSpPr txBox="1"/>
              <p:nvPr/>
            </p:nvSpPr>
            <p:spPr>
              <a:xfrm rot="16200000">
                <a:off x="3486296" y="4749683"/>
                <a:ext cx="864339" cy="369332"/>
              </a:xfrm>
              <a:prstGeom prst="rect">
                <a:avLst/>
              </a:prstGeom>
              <a:noFill/>
            </p:spPr>
            <p:txBody>
              <a:bodyPr wrap="none" rtlCol="0">
                <a:spAutoFit/>
              </a:bodyPr>
              <a:lstStyle/>
              <a:p>
                <a:r>
                  <a:rPr lang="en-US" b="1" dirty="0" smtClean="0">
                    <a:solidFill>
                      <a:schemeClr val="bg1">
                        <a:lumMod val="50000"/>
                      </a:schemeClr>
                    </a:solidFill>
                  </a:rPr>
                  <a:t>Sizing</a:t>
                </a:r>
                <a:endParaRPr lang="en-US" b="1" dirty="0">
                  <a:solidFill>
                    <a:schemeClr val="bg1">
                      <a:lumMod val="50000"/>
                    </a:schemeClr>
                  </a:solidFill>
                </a:endParaRPr>
              </a:p>
            </p:txBody>
          </p:sp>
          <p:sp>
            <p:nvSpPr>
              <p:cNvPr id="23" name="Freeform 35"/>
              <p:cNvSpPr>
                <a:spLocks/>
              </p:cNvSpPr>
              <p:nvPr/>
            </p:nvSpPr>
            <p:spPr bwMode="auto">
              <a:xfrm>
                <a:off x="4343400" y="4452830"/>
                <a:ext cx="1108075" cy="581025"/>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3333FF"/>
                </a:solidFill>
                <a:round/>
                <a:headEnd/>
                <a:tailEnd/>
              </a:ln>
              <a:effectLst/>
            </p:spPr>
            <p:txBody>
              <a:bodyPr/>
              <a:lstStyle/>
              <a:p>
                <a:endParaRPr lang="en-US"/>
              </a:p>
            </p:txBody>
          </p:sp>
          <p:sp>
            <p:nvSpPr>
              <p:cNvPr id="24" name="Rounded Rectangle 23"/>
              <p:cNvSpPr/>
              <p:nvPr/>
            </p:nvSpPr>
            <p:spPr>
              <a:xfrm>
                <a:off x="4267200" y="4300430"/>
                <a:ext cx="1295400" cy="12192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5"/>
              <p:cNvSpPr>
                <a:spLocks/>
              </p:cNvSpPr>
              <p:nvPr/>
            </p:nvSpPr>
            <p:spPr bwMode="auto">
              <a:xfrm>
                <a:off x="6401053" y="4452830"/>
                <a:ext cx="1108075" cy="581025"/>
              </a:xfrm>
              <a:custGeom>
                <a:avLst/>
                <a:gdLst/>
                <a:ahLst/>
                <a:cxnLst>
                  <a:cxn ang="0">
                    <a:pos x="0" y="349"/>
                  </a:cxn>
                  <a:cxn ang="0">
                    <a:pos x="98" y="349"/>
                  </a:cxn>
                  <a:cxn ang="0">
                    <a:pos x="145" y="353"/>
                  </a:cxn>
                  <a:cxn ang="0">
                    <a:pos x="200" y="353"/>
                  </a:cxn>
                  <a:cxn ang="0">
                    <a:pos x="280" y="353"/>
                  </a:cxn>
                  <a:cxn ang="0">
                    <a:pos x="314" y="338"/>
                  </a:cxn>
                  <a:cxn ang="0">
                    <a:pos x="364" y="360"/>
                  </a:cxn>
                  <a:cxn ang="0">
                    <a:pos x="444" y="351"/>
                  </a:cxn>
                  <a:cxn ang="0">
                    <a:pos x="477" y="9"/>
                  </a:cxn>
                  <a:cxn ang="0">
                    <a:pos x="504" y="351"/>
                  </a:cxn>
                  <a:cxn ang="0">
                    <a:pos x="634" y="360"/>
                  </a:cxn>
                  <a:cxn ang="0">
                    <a:pos x="682" y="344"/>
                  </a:cxn>
                  <a:cxn ang="0">
                    <a:pos x="739" y="362"/>
                  </a:cxn>
                  <a:cxn ang="0">
                    <a:pos x="852" y="359"/>
                  </a:cxn>
                  <a:cxn ang="0">
                    <a:pos x="877" y="0"/>
                  </a:cxn>
                  <a:cxn ang="0">
                    <a:pos x="904" y="359"/>
                  </a:cxn>
                  <a:cxn ang="0">
                    <a:pos x="1032" y="366"/>
                  </a:cxn>
                  <a:cxn ang="0">
                    <a:pos x="1066" y="364"/>
                  </a:cxn>
                  <a:cxn ang="0">
                    <a:pos x="1111" y="366"/>
                  </a:cxn>
                  <a:cxn ang="0">
                    <a:pos x="1300" y="366"/>
                  </a:cxn>
                </a:cxnLst>
                <a:rect l="0" t="0" r="r" b="b"/>
                <a:pathLst>
                  <a:path w="1300" h="366">
                    <a:moveTo>
                      <a:pt x="0" y="349"/>
                    </a:moveTo>
                    <a:lnTo>
                      <a:pt x="98" y="349"/>
                    </a:lnTo>
                    <a:lnTo>
                      <a:pt x="145" y="353"/>
                    </a:lnTo>
                    <a:lnTo>
                      <a:pt x="200" y="353"/>
                    </a:lnTo>
                    <a:lnTo>
                      <a:pt x="280" y="353"/>
                    </a:lnTo>
                    <a:lnTo>
                      <a:pt x="314" y="338"/>
                    </a:lnTo>
                    <a:lnTo>
                      <a:pt x="364" y="360"/>
                    </a:lnTo>
                    <a:lnTo>
                      <a:pt x="444" y="351"/>
                    </a:lnTo>
                    <a:lnTo>
                      <a:pt x="477" y="9"/>
                    </a:lnTo>
                    <a:lnTo>
                      <a:pt x="504" y="351"/>
                    </a:lnTo>
                    <a:lnTo>
                      <a:pt x="634" y="360"/>
                    </a:lnTo>
                    <a:lnTo>
                      <a:pt x="682" y="344"/>
                    </a:lnTo>
                    <a:lnTo>
                      <a:pt x="739" y="362"/>
                    </a:lnTo>
                    <a:lnTo>
                      <a:pt x="852" y="359"/>
                    </a:lnTo>
                    <a:lnTo>
                      <a:pt x="877" y="0"/>
                    </a:lnTo>
                    <a:lnTo>
                      <a:pt x="904" y="359"/>
                    </a:lnTo>
                    <a:lnTo>
                      <a:pt x="1032" y="366"/>
                    </a:lnTo>
                    <a:lnTo>
                      <a:pt x="1066" y="364"/>
                    </a:lnTo>
                    <a:lnTo>
                      <a:pt x="1111" y="366"/>
                    </a:lnTo>
                    <a:lnTo>
                      <a:pt x="1300" y="366"/>
                    </a:lnTo>
                  </a:path>
                </a:pathLst>
              </a:custGeom>
              <a:noFill/>
              <a:ln w="28575" cmpd="sng">
                <a:solidFill>
                  <a:srgbClr val="3333FF"/>
                </a:solidFill>
                <a:round/>
                <a:headEnd/>
                <a:tailEnd/>
              </a:ln>
              <a:effectLst/>
            </p:spPr>
            <p:txBody>
              <a:bodyPr/>
              <a:lstStyle/>
              <a:p>
                <a:endParaRPr lang="en-US"/>
              </a:p>
            </p:txBody>
          </p:sp>
          <p:sp>
            <p:nvSpPr>
              <p:cNvPr id="26" name="Rounded Rectangle 25"/>
              <p:cNvSpPr/>
              <p:nvPr/>
            </p:nvSpPr>
            <p:spPr>
              <a:xfrm>
                <a:off x="6324853" y="4300430"/>
                <a:ext cx="1295400" cy="12192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170643" y="4749683"/>
                <a:ext cx="1633781" cy="369332"/>
              </a:xfrm>
              <a:prstGeom prst="rect">
                <a:avLst/>
              </a:prstGeom>
              <a:noFill/>
            </p:spPr>
            <p:txBody>
              <a:bodyPr wrap="none" rtlCol="0">
                <a:spAutoFit/>
              </a:bodyPr>
              <a:lstStyle/>
              <a:p>
                <a:r>
                  <a:rPr lang="en-US" b="1" dirty="0" smtClean="0">
                    <a:solidFill>
                      <a:schemeClr val="bg1">
                        <a:lumMod val="50000"/>
                      </a:schemeClr>
                    </a:solidFill>
                  </a:rPr>
                  <a:t>Allele Calling</a:t>
                </a:r>
                <a:endParaRPr lang="en-US" b="1" dirty="0">
                  <a:solidFill>
                    <a:schemeClr val="bg1">
                      <a:lumMod val="50000"/>
                    </a:schemeClr>
                  </a:solidFill>
                </a:endParaRPr>
              </a:p>
            </p:txBody>
          </p:sp>
          <p:sp>
            <p:nvSpPr>
              <p:cNvPr id="30" name="TextBox 29"/>
              <p:cNvSpPr txBox="1"/>
              <p:nvPr/>
            </p:nvSpPr>
            <p:spPr>
              <a:xfrm rot="16200000">
                <a:off x="7044994" y="4749683"/>
                <a:ext cx="1672253" cy="369332"/>
              </a:xfrm>
              <a:prstGeom prst="rect">
                <a:avLst/>
              </a:prstGeom>
              <a:noFill/>
            </p:spPr>
            <p:txBody>
              <a:bodyPr wrap="none" rtlCol="0">
                <a:spAutoFit/>
              </a:bodyPr>
              <a:lstStyle/>
              <a:p>
                <a:r>
                  <a:rPr lang="en-US" b="1" dirty="0" smtClean="0">
                    <a:solidFill>
                      <a:schemeClr val="bg1">
                        <a:lumMod val="50000"/>
                      </a:schemeClr>
                    </a:solidFill>
                  </a:rPr>
                  <a:t>Interpretation</a:t>
                </a:r>
                <a:endParaRPr lang="en-US" b="1" dirty="0">
                  <a:solidFill>
                    <a:schemeClr val="bg1">
                      <a:lumMod val="50000"/>
                    </a:schemeClr>
                  </a:solidFill>
                </a:endParaRPr>
              </a:p>
            </p:txBody>
          </p:sp>
          <p:sp>
            <p:nvSpPr>
              <p:cNvPr id="31" name="TextBox 30"/>
              <p:cNvSpPr txBox="1"/>
              <p:nvPr/>
            </p:nvSpPr>
            <p:spPr>
              <a:xfrm>
                <a:off x="8153400" y="4724399"/>
                <a:ext cx="761747" cy="369332"/>
              </a:xfrm>
              <a:prstGeom prst="rect">
                <a:avLst/>
              </a:prstGeom>
              <a:noFill/>
            </p:spPr>
            <p:txBody>
              <a:bodyPr wrap="none" rtlCol="0">
                <a:spAutoFit/>
              </a:bodyPr>
              <a:lstStyle/>
              <a:p>
                <a:r>
                  <a:rPr lang="en-US" b="1" dirty="0" smtClean="0"/>
                  <a:t>14,16</a:t>
                </a:r>
                <a:endParaRPr lang="en-US" b="1" dirty="0"/>
              </a:p>
            </p:txBody>
          </p:sp>
          <p:sp>
            <p:nvSpPr>
              <p:cNvPr id="37" name="TextBox 36"/>
              <p:cNvSpPr txBox="1"/>
              <p:nvPr/>
            </p:nvSpPr>
            <p:spPr>
              <a:xfrm>
                <a:off x="4114800" y="5562600"/>
                <a:ext cx="1683474" cy="307777"/>
              </a:xfrm>
              <a:prstGeom prst="rect">
                <a:avLst/>
              </a:prstGeom>
              <a:noFill/>
            </p:spPr>
            <p:txBody>
              <a:bodyPr wrap="none" rtlCol="0">
                <a:spAutoFit/>
              </a:bodyPr>
              <a:lstStyle/>
              <a:p>
                <a:r>
                  <a:rPr lang="en-US" sz="1400" b="1" dirty="0" smtClean="0"/>
                  <a:t>Nucleotide length</a:t>
                </a:r>
                <a:endParaRPr lang="en-US" sz="1400" b="1" dirty="0"/>
              </a:p>
            </p:txBody>
          </p:sp>
          <p:sp>
            <p:nvSpPr>
              <p:cNvPr id="38" name="TextBox 37"/>
              <p:cNvSpPr txBox="1"/>
              <p:nvPr/>
            </p:nvSpPr>
            <p:spPr>
              <a:xfrm>
                <a:off x="4232364" y="3733800"/>
                <a:ext cx="1330236" cy="369332"/>
              </a:xfrm>
              <a:prstGeom prst="rect">
                <a:avLst/>
              </a:prstGeom>
              <a:noFill/>
            </p:spPr>
            <p:txBody>
              <a:bodyPr wrap="none" rtlCol="0">
                <a:spAutoFit/>
              </a:bodyPr>
              <a:lstStyle/>
              <a:p>
                <a:r>
                  <a:rPr lang="en-US" b="1" dirty="0" smtClean="0"/>
                  <a:t>DNA Sizes</a:t>
                </a:r>
                <a:endParaRPr lang="en-US" b="1" dirty="0"/>
              </a:p>
            </p:txBody>
          </p:sp>
          <p:sp>
            <p:nvSpPr>
              <p:cNvPr id="39" name="TextBox 38"/>
              <p:cNvSpPr txBox="1"/>
              <p:nvPr/>
            </p:nvSpPr>
            <p:spPr>
              <a:xfrm>
                <a:off x="6248653" y="3733800"/>
                <a:ext cx="1445652" cy="369332"/>
              </a:xfrm>
              <a:prstGeom prst="rect">
                <a:avLst/>
              </a:prstGeom>
              <a:noFill/>
            </p:spPr>
            <p:txBody>
              <a:bodyPr wrap="none" rtlCol="0">
                <a:spAutoFit/>
              </a:bodyPr>
              <a:lstStyle/>
              <a:p>
                <a:r>
                  <a:rPr lang="en-US" b="1" dirty="0" smtClean="0"/>
                  <a:t>STR Alleles</a:t>
                </a:r>
                <a:endParaRPr lang="en-US" b="1" dirty="0"/>
              </a:p>
            </p:txBody>
          </p:sp>
          <p:sp>
            <p:nvSpPr>
              <p:cNvPr id="40" name="TextBox 39"/>
              <p:cNvSpPr txBox="1"/>
              <p:nvPr/>
            </p:nvSpPr>
            <p:spPr>
              <a:xfrm>
                <a:off x="6248653" y="5562600"/>
                <a:ext cx="1487908" cy="307777"/>
              </a:xfrm>
              <a:prstGeom prst="rect">
                <a:avLst/>
              </a:prstGeom>
              <a:noFill/>
            </p:spPr>
            <p:txBody>
              <a:bodyPr wrap="none" rtlCol="0">
                <a:spAutoFit/>
              </a:bodyPr>
              <a:lstStyle/>
              <a:p>
                <a:r>
                  <a:rPr lang="en-US" sz="1400" b="1" dirty="0" smtClean="0"/>
                  <a:t>Repeat number</a:t>
                </a:r>
                <a:endParaRPr lang="en-US" sz="1400" b="1" dirty="0"/>
              </a:p>
            </p:txBody>
          </p:sp>
          <p:sp>
            <p:nvSpPr>
              <p:cNvPr id="41" name="TextBox 40"/>
              <p:cNvSpPr txBox="1"/>
              <p:nvPr/>
            </p:nvSpPr>
            <p:spPr>
              <a:xfrm>
                <a:off x="304800" y="3733800"/>
                <a:ext cx="1223412" cy="369332"/>
              </a:xfrm>
              <a:prstGeom prst="rect">
                <a:avLst/>
              </a:prstGeom>
              <a:noFill/>
            </p:spPr>
            <p:txBody>
              <a:bodyPr wrap="none" rtlCol="0">
                <a:spAutoFit/>
              </a:bodyPr>
              <a:lstStyle/>
              <a:p>
                <a:r>
                  <a:rPr lang="en-US" b="1" dirty="0" smtClean="0"/>
                  <a:t>Raw Data</a:t>
                </a:r>
                <a:endParaRPr lang="en-US" b="1" dirty="0"/>
              </a:p>
            </p:txBody>
          </p:sp>
          <p:sp>
            <p:nvSpPr>
              <p:cNvPr id="42" name="TextBox 41"/>
              <p:cNvSpPr txBox="1"/>
              <p:nvPr/>
            </p:nvSpPr>
            <p:spPr>
              <a:xfrm>
                <a:off x="228600" y="5562600"/>
                <a:ext cx="1418978" cy="307777"/>
              </a:xfrm>
              <a:prstGeom prst="rect">
                <a:avLst/>
              </a:prstGeom>
              <a:noFill/>
            </p:spPr>
            <p:txBody>
              <a:bodyPr wrap="none" rtlCol="0">
                <a:spAutoFit/>
              </a:bodyPr>
              <a:lstStyle/>
              <a:p>
                <a:r>
                  <a:rPr lang="en-US" sz="1400" b="1" dirty="0" smtClean="0"/>
                  <a:t>Scan numbers</a:t>
                </a:r>
                <a:endParaRPr lang="en-US" sz="1400" b="1" dirty="0"/>
              </a:p>
            </p:txBody>
          </p:sp>
        </p:grpSp>
        <p:sp>
          <p:nvSpPr>
            <p:cNvPr id="51" name="Rounded Rectangle 50"/>
            <p:cNvSpPr/>
            <p:nvPr/>
          </p:nvSpPr>
          <p:spPr>
            <a:xfrm>
              <a:off x="8153400" y="3733800"/>
              <a:ext cx="762000" cy="685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848600" y="2895600"/>
            <a:ext cx="1249060" cy="369332"/>
          </a:xfrm>
          <a:prstGeom prst="rect">
            <a:avLst/>
          </a:prstGeom>
          <a:noFill/>
        </p:spPr>
        <p:txBody>
          <a:bodyPr wrap="none" rtlCol="0">
            <a:spAutoFit/>
          </a:bodyPr>
          <a:lstStyle/>
          <a:p>
            <a:r>
              <a:rPr lang="en-US" b="1" dirty="0" smtClean="0"/>
              <a:t>Genotype</a:t>
            </a:r>
            <a:endParaRPr lang="en-US" b="1"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US" dirty="0" smtClean="0"/>
              <a:t>Chapter 6 – DNA Mixtures</a:t>
            </a:r>
          </a:p>
        </p:txBody>
      </p:sp>
      <p:sp>
        <p:nvSpPr>
          <p:cNvPr id="10243" name="Subtitle 3"/>
          <p:cNvSpPr>
            <a:spLocks noGrp="1"/>
          </p:cNvSpPr>
          <p:nvPr>
            <p:ph type="subTitle" idx="1"/>
          </p:nvPr>
        </p:nvSpPr>
        <p:spPr/>
        <p:txBody>
          <a:bodyPr/>
          <a:lstStyle/>
          <a:p>
            <a:endParaRPr lang="en-US" smtClean="0"/>
          </a:p>
        </p:txBody>
      </p:sp>
    </p:spTree>
    <p:custDataLst>
      <p:tags r:id="rId1"/>
    </p:custDataLst>
    <p:extLst>
      <p:ext uri="{BB962C8B-B14F-4D97-AF65-F5344CB8AC3E}">
        <p14:creationId xmlns:p14="http://schemas.microsoft.com/office/powerpoint/2010/main" val="423786874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86792" y="76200"/>
            <a:ext cx="4471208" cy="6733893"/>
            <a:chOff x="481792" y="76200"/>
            <a:chExt cx="4471208" cy="6733893"/>
          </a:xfrm>
        </p:grpSpPr>
        <p:pic>
          <p:nvPicPr>
            <p:cNvPr id="2" name="Picture 3"/>
            <p:cNvPicPr>
              <a:picLocks noChangeAspect="1" noChangeArrowheads="1"/>
            </p:cNvPicPr>
            <p:nvPr/>
          </p:nvPicPr>
          <p:blipFill>
            <a:blip r:embed="rId3" cstate="print"/>
            <a:srcRect/>
            <a:stretch>
              <a:fillRect/>
            </a:stretch>
          </p:blipFill>
          <p:spPr bwMode="auto">
            <a:xfrm>
              <a:off x="481792" y="76200"/>
              <a:ext cx="4471208" cy="1677603"/>
            </a:xfrm>
            <a:prstGeom prst="rect">
              <a:avLst/>
            </a:prstGeom>
            <a:noFill/>
            <a:ln w="9525">
              <a:noFill/>
              <a:miter lim="800000"/>
              <a:headEnd/>
              <a:tailEnd/>
            </a:ln>
          </p:spPr>
        </p:pic>
        <p:pic>
          <p:nvPicPr>
            <p:cNvPr id="3" name="Picture 4"/>
            <p:cNvPicPr>
              <a:picLocks noChangeAspect="1" noChangeArrowheads="1"/>
            </p:cNvPicPr>
            <p:nvPr/>
          </p:nvPicPr>
          <p:blipFill>
            <a:blip r:embed="rId4" cstate="print"/>
            <a:srcRect/>
            <a:stretch>
              <a:fillRect/>
            </a:stretch>
          </p:blipFill>
          <p:spPr bwMode="auto">
            <a:xfrm>
              <a:off x="481792" y="1752600"/>
              <a:ext cx="4471208" cy="1678512"/>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481792" y="3429000"/>
              <a:ext cx="4471208" cy="1665885"/>
            </a:xfrm>
            <a:prstGeom prst="rect">
              <a:avLst/>
            </a:prstGeom>
            <a:noFill/>
            <a:ln w="9525">
              <a:noFill/>
              <a:miter lim="800000"/>
              <a:headEnd/>
              <a:tailEnd/>
            </a:ln>
          </p:spPr>
        </p:pic>
        <p:pic>
          <p:nvPicPr>
            <p:cNvPr id="5" name="Picture 3"/>
            <p:cNvPicPr>
              <a:picLocks noChangeAspect="1" noChangeArrowheads="1"/>
            </p:cNvPicPr>
            <p:nvPr/>
          </p:nvPicPr>
          <p:blipFill>
            <a:blip r:embed="rId6" cstate="print"/>
            <a:srcRect/>
            <a:stretch>
              <a:fillRect/>
            </a:stretch>
          </p:blipFill>
          <p:spPr bwMode="auto">
            <a:xfrm>
              <a:off x="481792" y="5105400"/>
              <a:ext cx="4471208" cy="1704693"/>
            </a:xfrm>
            <a:prstGeom prst="rect">
              <a:avLst/>
            </a:prstGeom>
            <a:noFill/>
            <a:ln w="9525">
              <a:noFill/>
              <a:miter lim="800000"/>
              <a:headEnd/>
              <a:tailEnd/>
            </a:ln>
          </p:spPr>
        </p:pic>
      </p:grpSp>
    </p:spTree>
    <p:extLst>
      <p:ext uri="{BB962C8B-B14F-4D97-AF65-F5344CB8AC3E}">
        <p14:creationId xmlns:p14="http://schemas.microsoft.com/office/powerpoint/2010/main" val="336214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387025"/>
            <a:ext cx="152400" cy="1524000"/>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2387025"/>
            <a:ext cx="152400" cy="1524000"/>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4292025"/>
            <a:ext cx="152400" cy="38100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4292025"/>
            <a:ext cx="152400" cy="38100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01854" y="1545848"/>
            <a:ext cx="2498546" cy="688777"/>
            <a:chOff x="701854" y="73223"/>
            <a:chExt cx="2498546" cy="688777"/>
          </a:xfrm>
        </p:grpSpPr>
        <p:sp>
          <p:nvSpPr>
            <p:cNvPr id="9" name="Rectangle 8"/>
            <p:cNvSpPr/>
            <p:nvPr/>
          </p:nvSpPr>
          <p:spPr>
            <a:xfrm>
              <a:off x="8382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26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22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01854" y="73223"/>
              <a:ext cx="383438" cy="307777"/>
            </a:xfrm>
            <a:prstGeom prst="rect">
              <a:avLst/>
            </a:prstGeom>
            <a:noFill/>
          </p:spPr>
          <p:txBody>
            <a:bodyPr wrap="none" rtlCol="0">
              <a:spAutoFit/>
            </a:bodyPr>
            <a:lstStyle/>
            <a:p>
              <a:r>
                <a:rPr lang="en-US" sz="1400" b="1" dirty="0" smtClean="0">
                  <a:solidFill>
                    <a:schemeClr val="bg1">
                      <a:lumMod val="50000"/>
                    </a:schemeClr>
                  </a:solidFill>
                </a:rPr>
                <a:t>12</a:t>
              </a:r>
              <a:endParaRPr lang="en-US" sz="1400" b="1" dirty="0">
                <a:solidFill>
                  <a:schemeClr val="bg1">
                    <a:lumMod val="50000"/>
                  </a:schemeClr>
                </a:solidFill>
              </a:endParaRPr>
            </a:p>
          </p:txBody>
        </p:sp>
        <p:sp>
          <p:nvSpPr>
            <p:cNvPr id="15" name="TextBox 14"/>
            <p:cNvSpPr txBox="1"/>
            <p:nvPr/>
          </p:nvSpPr>
          <p:spPr>
            <a:xfrm>
              <a:off x="990600" y="76200"/>
              <a:ext cx="383438" cy="307777"/>
            </a:xfrm>
            <a:prstGeom prst="rect">
              <a:avLst/>
            </a:prstGeom>
            <a:noFill/>
          </p:spPr>
          <p:txBody>
            <a:bodyPr wrap="none" rtlCol="0">
              <a:spAutoFit/>
            </a:bodyPr>
            <a:lstStyle/>
            <a:p>
              <a:r>
                <a:rPr lang="en-US" sz="1400" b="1" dirty="0" smtClean="0">
                  <a:solidFill>
                    <a:schemeClr val="bg1">
                      <a:lumMod val="50000"/>
                    </a:schemeClr>
                  </a:solidFill>
                </a:rPr>
                <a:t>13</a:t>
              </a:r>
              <a:endParaRPr lang="en-US" sz="1400" b="1" dirty="0">
                <a:solidFill>
                  <a:schemeClr val="bg1">
                    <a:lumMod val="50000"/>
                  </a:schemeClr>
                </a:solidFill>
              </a:endParaRPr>
            </a:p>
          </p:txBody>
        </p:sp>
        <p:sp>
          <p:nvSpPr>
            <p:cNvPr id="16" name="TextBox 15"/>
            <p:cNvSpPr txBox="1"/>
            <p:nvPr/>
          </p:nvSpPr>
          <p:spPr>
            <a:xfrm>
              <a:off x="1292962" y="76200"/>
              <a:ext cx="383438" cy="307777"/>
            </a:xfrm>
            <a:prstGeom prst="rect">
              <a:avLst/>
            </a:prstGeom>
            <a:noFill/>
          </p:spPr>
          <p:txBody>
            <a:bodyPr wrap="none" rtlCol="0">
              <a:spAutoFit/>
            </a:bodyPr>
            <a:lstStyle/>
            <a:p>
              <a:r>
                <a:rPr lang="en-US" sz="1400" b="1" dirty="0" smtClean="0">
                  <a:solidFill>
                    <a:schemeClr val="bg1">
                      <a:lumMod val="50000"/>
                    </a:schemeClr>
                  </a:solidFill>
                </a:rPr>
                <a:t>14</a:t>
              </a:r>
              <a:endParaRPr lang="en-US" sz="1400" b="1" dirty="0">
                <a:solidFill>
                  <a:schemeClr val="bg1">
                    <a:lumMod val="50000"/>
                  </a:schemeClr>
                </a:solidFill>
              </a:endParaRPr>
            </a:p>
          </p:txBody>
        </p:sp>
        <p:sp>
          <p:nvSpPr>
            <p:cNvPr id="17" name="TextBox 16"/>
            <p:cNvSpPr txBox="1"/>
            <p:nvPr/>
          </p:nvSpPr>
          <p:spPr>
            <a:xfrm>
              <a:off x="1597762" y="76200"/>
              <a:ext cx="383438" cy="307777"/>
            </a:xfrm>
            <a:prstGeom prst="rect">
              <a:avLst/>
            </a:prstGeom>
            <a:noFill/>
          </p:spPr>
          <p:txBody>
            <a:bodyPr wrap="none" rtlCol="0">
              <a:spAutoFit/>
            </a:bodyPr>
            <a:lstStyle/>
            <a:p>
              <a:r>
                <a:rPr lang="en-US" sz="1400" b="1" dirty="0" smtClean="0">
                  <a:solidFill>
                    <a:schemeClr val="bg1">
                      <a:lumMod val="50000"/>
                    </a:schemeClr>
                  </a:solidFill>
                </a:rPr>
                <a:t>15</a:t>
              </a:r>
              <a:endParaRPr lang="en-US" sz="1400" b="1" dirty="0">
                <a:solidFill>
                  <a:schemeClr val="bg1">
                    <a:lumMod val="50000"/>
                  </a:schemeClr>
                </a:solidFill>
              </a:endParaRPr>
            </a:p>
          </p:txBody>
        </p:sp>
        <p:sp>
          <p:nvSpPr>
            <p:cNvPr id="18" name="TextBox 17"/>
            <p:cNvSpPr txBox="1"/>
            <p:nvPr/>
          </p:nvSpPr>
          <p:spPr>
            <a:xfrm>
              <a:off x="1902562" y="76200"/>
              <a:ext cx="383438" cy="307777"/>
            </a:xfrm>
            <a:prstGeom prst="rect">
              <a:avLst/>
            </a:prstGeom>
            <a:noFill/>
          </p:spPr>
          <p:txBody>
            <a:bodyPr wrap="none" rtlCol="0">
              <a:spAutoFit/>
            </a:bodyPr>
            <a:lstStyle/>
            <a:p>
              <a:r>
                <a:rPr lang="en-US" sz="1400" b="1" dirty="0" smtClean="0">
                  <a:solidFill>
                    <a:schemeClr val="bg1">
                      <a:lumMod val="50000"/>
                    </a:schemeClr>
                  </a:solidFill>
                </a:rPr>
                <a:t>16</a:t>
              </a:r>
              <a:endParaRPr lang="en-US" sz="1400" b="1" dirty="0">
                <a:solidFill>
                  <a:schemeClr val="bg1">
                    <a:lumMod val="50000"/>
                  </a:schemeClr>
                </a:solidFill>
              </a:endParaRPr>
            </a:p>
          </p:txBody>
        </p:sp>
        <p:sp>
          <p:nvSpPr>
            <p:cNvPr id="19" name="TextBox 18"/>
            <p:cNvSpPr txBox="1"/>
            <p:nvPr/>
          </p:nvSpPr>
          <p:spPr>
            <a:xfrm>
              <a:off x="2209800" y="76200"/>
              <a:ext cx="383438" cy="307777"/>
            </a:xfrm>
            <a:prstGeom prst="rect">
              <a:avLst/>
            </a:prstGeom>
            <a:noFill/>
          </p:spPr>
          <p:txBody>
            <a:bodyPr wrap="none" rtlCol="0">
              <a:spAutoFit/>
            </a:bodyPr>
            <a:lstStyle/>
            <a:p>
              <a:r>
                <a:rPr lang="en-US" sz="1400" b="1" dirty="0" smtClean="0">
                  <a:solidFill>
                    <a:schemeClr val="bg1">
                      <a:lumMod val="50000"/>
                    </a:schemeClr>
                  </a:solidFill>
                </a:rPr>
                <a:t>17</a:t>
              </a:r>
              <a:endParaRPr lang="en-US" sz="1400" b="1" dirty="0">
                <a:solidFill>
                  <a:schemeClr val="bg1">
                    <a:lumMod val="50000"/>
                  </a:schemeClr>
                </a:solidFill>
              </a:endParaRPr>
            </a:p>
          </p:txBody>
        </p:sp>
        <p:sp>
          <p:nvSpPr>
            <p:cNvPr id="20" name="TextBox 19"/>
            <p:cNvSpPr txBox="1"/>
            <p:nvPr/>
          </p:nvSpPr>
          <p:spPr>
            <a:xfrm>
              <a:off x="2514600" y="76200"/>
              <a:ext cx="383438" cy="307777"/>
            </a:xfrm>
            <a:prstGeom prst="rect">
              <a:avLst/>
            </a:prstGeom>
            <a:noFill/>
          </p:spPr>
          <p:txBody>
            <a:bodyPr wrap="none" rtlCol="0">
              <a:spAutoFit/>
            </a:bodyPr>
            <a:lstStyle/>
            <a:p>
              <a:r>
                <a:rPr lang="en-US" sz="1400" b="1" dirty="0" smtClean="0">
                  <a:solidFill>
                    <a:schemeClr val="bg1">
                      <a:lumMod val="50000"/>
                    </a:schemeClr>
                  </a:solidFill>
                </a:rPr>
                <a:t>18</a:t>
              </a:r>
              <a:endParaRPr lang="en-US" sz="1400" b="1" dirty="0">
                <a:solidFill>
                  <a:schemeClr val="bg1">
                    <a:lumMod val="50000"/>
                  </a:schemeClr>
                </a:solidFill>
              </a:endParaRPr>
            </a:p>
          </p:txBody>
        </p:sp>
        <p:sp>
          <p:nvSpPr>
            <p:cNvPr id="21" name="TextBox 20"/>
            <p:cNvSpPr txBox="1"/>
            <p:nvPr/>
          </p:nvSpPr>
          <p:spPr>
            <a:xfrm>
              <a:off x="2816962" y="76200"/>
              <a:ext cx="383438" cy="307777"/>
            </a:xfrm>
            <a:prstGeom prst="rect">
              <a:avLst/>
            </a:prstGeom>
            <a:noFill/>
          </p:spPr>
          <p:txBody>
            <a:bodyPr wrap="none" rtlCol="0">
              <a:spAutoFit/>
            </a:bodyPr>
            <a:lstStyle/>
            <a:p>
              <a:r>
                <a:rPr lang="en-US" sz="1400" b="1" dirty="0" smtClean="0">
                  <a:solidFill>
                    <a:schemeClr val="bg1">
                      <a:lumMod val="50000"/>
                    </a:schemeClr>
                  </a:solidFill>
                </a:rPr>
                <a:t>19</a:t>
              </a:r>
              <a:endParaRPr lang="en-US" sz="1400" b="1" dirty="0">
                <a:solidFill>
                  <a:schemeClr val="bg1">
                    <a:lumMod val="50000"/>
                  </a:schemeClr>
                </a:solidFill>
              </a:endParaRPr>
            </a:p>
          </p:txBody>
        </p:sp>
        <p:sp>
          <p:nvSpPr>
            <p:cNvPr id="22" name="Rectangle 21"/>
            <p:cNvSpPr/>
            <p:nvPr/>
          </p:nvSpPr>
          <p:spPr>
            <a:xfrm>
              <a:off x="26670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71800" y="381000"/>
              <a:ext cx="152400" cy="38100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ight Arrow 27"/>
          <p:cNvSpPr/>
          <p:nvPr/>
        </p:nvSpPr>
        <p:spPr>
          <a:xfrm>
            <a:off x="3810000" y="2819400"/>
            <a:ext cx="1371600" cy="152400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933913" y="3276600"/>
            <a:ext cx="942887" cy="523220"/>
          </a:xfrm>
          <a:prstGeom prst="rect">
            <a:avLst/>
          </a:prstGeom>
          <a:noFill/>
        </p:spPr>
        <p:txBody>
          <a:bodyPr wrap="none" rtlCol="0">
            <a:spAutoFit/>
          </a:bodyPr>
          <a:lstStyle/>
          <a:p>
            <a:r>
              <a:rPr lang="en-US" sz="2800" b="1" dirty="0" smtClean="0">
                <a:solidFill>
                  <a:schemeClr val="bg1">
                    <a:lumMod val="50000"/>
                  </a:schemeClr>
                </a:solidFill>
              </a:rPr>
              <a:t>PCR</a:t>
            </a:r>
            <a:endParaRPr lang="en-US" sz="2800" b="1" dirty="0">
              <a:solidFill>
                <a:schemeClr val="bg1">
                  <a:lumMod val="50000"/>
                </a:schemeClr>
              </a:solidFill>
            </a:endParaRPr>
          </a:p>
        </p:txBody>
      </p:sp>
      <p:sp>
        <p:nvSpPr>
          <p:cNvPr id="30" name="TextBox 29"/>
          <p:cNvSpPr txBox="1"/>
          <p:nvPr/>
        </p:nvSpPr>
        <p:spPr>
          <a:xfrm>
            <a:off x="609600" y="302567"/>
            <a:ext cx="2021515" cy="830997"/>
          </a:xfrm>
          <a:prstGeom prst="rect">
            <a:avLst/>
          </a:prstGeom>
          <a:noFill/>
        </p:spPr>
        <p:txBody>
          <a:bodyPr wrap="none" rtlCol="0">
            <a:spAutoFit/>
          </a:bodyPr>
          <a:lstStyle/>
          <a:p>
            <a:pPr algn="ctr"/>
            <a:r>
              <a:rPr lang="en-US" sz="2400" dirty="0" smtClean="0"/>
              <a:t>True Sample </a:t>
            </a:r>
          </a:p>
          <a:p>
            <a:pPr algn="ctr"/>
            <a:r>
              <a:rPr lang="en-US" sz="2400" dirty="0" smtClean="0"/>
              <a:t>Components</a:t>
            </a:r>
            <a:endParaRPr lang="en-US" sz="2400" dirty="0"/>
          </a:p>
        </p:txBody>
      </p:sp>
      <p:sp>
        <p:nvSpPr>
          <p:cNvPr id="31" name="TextBox 30"/>
          <p:cNvSpPr txBox="1"/>
          <p:nvPr/>
        </p:nvSpPr>
        <p:spPr>
          <a:xfrm>
            <a:off x="3276600" y="302567"/>
            <a:ext cx="2541539" cy="830997"/>
          </a:xfrm>
          <a:prstGeom prst="rect">
            <a:avLst/>
          </a:prstGeom>
          <a:noFill/>
        </p:spPr>
        <p:txBody>
          <a:bodyPr wrap="square" rtlCol="0">
            <a:spAutoFit/>
          </a:bodyPr>
          <a:lstStyle/>
          <a:p>
            <a:pPr algn="ctr"/>
            <a:r>
              <a:rPr lang="en-US" sz="2400" dirty="0" smtClean="0"/>
              <a:t>Sample Processing </a:t>
            </a:r>
          </a:p>
        </p:txBody>
      </p:sp>
      <p:sp>
        <p:nvSpPr>
          <p:cNvPr id="32" name="TextBox 31"/>
          <p:cNvSpPr txBox="1"/>
          <p:nvPr/>
        </p:nvSpPr>
        <p:spPr>
          <a:xfrm>
            <a:off x="6514169" y="302567"/>
            <a:ext cx="1639231" cy="830997"/>
          </a:xfrm>
          <a:prstGeom prst="rect">
            <a:avLst/>
          </a:prstGeom>
          <a:noFill/>
        </p:spPr>
        <p:txBody>
          <a:bodyPr wrap="none" rtlCol="0">
            <a:spAutoFit/>
          </a:bodyPr>
          <a:lstStyle/>
          <a:p>
            <a:pPr algn="ctr"/>
            <a:r>
              <a:rPr lang="en-US" sz="2400" dirty="0" smtClean="0"/>
              <a:t>DNA Data </a:t>
            </a:r>
          </a:p>
          <a:p>
            <a:pPr algn="ctr"/>
            <a:r>
              <a:rPr lang="en-US" sz="2400" dirty="0" smtClean="0"/>
              <a:t>Obtained</a:t>
            </a:r>
            <a:endParaRPr lang="en-US" sz="2400" dirty="0"/>
          </a:p>
        </p:txBody>
      </p:sp>
      <p:sp>
        <p:nvSpPr>
          <p:cNvPr id="33" name="Curved Up Arrow 32"/>
          <p:cNvSpPr/>
          <p:nvPr/>
        </p:nvSpPr>
        <p:spPr>
          <a:xfrm flipH="1">
            <a:off x="2438401" y="5943600"/>
            <a:ext cx="4952999" cy="762000"/>
          </a:xfrm>
          <a:prstGeom prst="curvedUpArrow">
            <a:avLst>
              <a:gd name="adj1" fmla="val 43593"/>
              <a:gd name="adj2" fmla="val 94532"/>
              <a:gd name="adj3" fmla="val 25000"/>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3476717" y="6015335"/>
            <a:ext cx="3076483" cy="461665"/>
          </a:xfrm>
          <a:prstGeom prst="rect">
            <a:avLst/>
          </a:prstGeom>
          <a:noFill/>
        </p:spPr>
        <p:txBody>
          <a:bodyPr wrap="none" rtlCol="0">
            <a:spAutoFit/>
          </a:bodyPr>
          <a:lstStyle/>
          <a:p>
            <a:r>
              <a:rPr lang="en-US" sz="2400" dirty="0" smtClean="0">
                <a:solidFill>
                  <a:srgbClr val="009900"/>
                </a:solidFill>
              </a:rPr>
              <a:t>Goal of Interpretation</a:t>
            </a:r>
            <a:endParaRPr lang="en-US" sz="2400" dirty="0">
              <a:solidFill>
                <a:srgbClr val="009900"/>
              </a:solidFill>
            </a:endParaRPr>
          </a:p>
        </p:txBody>
      </p:sp>
      <p:cxnSp>
        <p:nvCxnSpPr>
          <p:cNvPr id="36" name="Straight Arrow Connector 35"/>
          <p:cNvCxnSpPr/>
          <p:nvPr/>
        </p:nvCxnSpPr>
        <p:spPr>
          <a:xfrm>
            <a:off x="457200" y="2387025"/>
            <a:ext cx="0" cy="2362200"/>
          </a:xfrm>
          <a:prstGeom prst="straightConnector1">
            <a:avLst/>
          </a:prstGeom>
          <a:ln w="38100">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915064" y="3291245"/>
            <a:ext cx="2351862" cy="369332"/>
          </a:xfrm>
          <a:prstGeom prst="rect">
            <a:avLst/>
          </a:prstGeom>
          <a:noFill/>
        </p:spPr>
        <p:txBody>
          <a:bodyPr wrap="none" rtlCol="0">
            <a:spAutoFit/>
          </a:bodyPr>
          <a:lstStyle/>
          <a:p>
            <a:r>
              <a:rPr lang="en-US" b="1" dirty="0" smtClean="0">
                <a:solidFill>
                  <a:schemeClr val="bg1">
                    <a:lumMod val="50000"/>
                  </a:schemeClr>
                </a:solidFill>
              </a:rPr>
              <a:t>Total DNA amplified</a:t>
            </a:r>
            <a:endParaRPr lang="en-US" b="1" dirty="0">
              <a:solidFill>
                <a:schemeClr val="bg1">
                  <a:lumMod val="50000"/>
                </a:schemeClr>
              </a:solidFill>
            </a:endParaRPr>
          </a:p>
        </p:txBody>
      </p:sp>
      <p:grpSp>
        <p:nvGrpSpPr>
          <p:cNvPr id="53" name="Group 52"/>
          <p:cNvGrpSpPr/>
          <p:nvPr/>
        </p:nvGrpSpPr>
        <p:grpSpPr>
          <a:xfrm>
            <a:off x="6141720" y="1752600"/>
            <a:ext cx="2392680" cy="3730959"/>
            <a:chOff x="5989320" y="1603041"/>
            <a:chExt cx="2392680" cy="3730959"/>
          </a:xfrm>
        </p:grpSpPr>
        <p:pic>
          <p:nvPicPr>
            <p:cNvPr id="6" name="Picture 2"/>
            <p:cNvPicPr>
              <a:picLocks noChangeAspect="1" noChangeArrowheads="1"/>
            </p:cNvPicPr>
            <p:nvPr/>
          </p:nvPicPr>
          <p:blipFill rotWithShape="1">
            <a:blip r:embed="rId3" cstate="print"/>
            <a:srcRect l="61011" t="6780" r="16630" b="-340"/>
            <a:stretch/>
          </p:blipFill>
          <p:spPr bwMode="auto">
            <a:xfrm>
              <a:off x="5989320" y="1603041"/>
              <a:ext cx="2392680" cy="3730959"/>
            </a:xfrm>
            <a:prstGeom prst="rect">
              <a:avLst/>
            </a:prstGeom>
            <a:noFill/>
            <a:ln w="9525">
              <a:solidFill>
                <a:schemeClr val="tx1"/>
              </a:solidFill>
              <a:miter lim="800000"/>
              <a:headEnd/>
              <a:tailEnd/>
            </a:ln>
          </p:spPr>
        </p:pic>
        <p:sp>
          <p:nvSpPr>
            <p:cNvPr id="38" name="TextBox 37"/>
            <p:cNvSpPr txBox="1"/>
            <p:nvPr/>
          </p:nvSpPr>
          <p:spPr>
            <a:xfrm>
              <a:off x="6549847" y="1976735"/>
              <a:ext cx="1298753" cy="461665"/>
            </a:xfrm>
            <a:prstGeom prst="rect">
              <a:avLst/>
            </a:prstGeom>
            <a:noFill/>
          </p:spPr>
          <p:txBody>
            <a:bodyPr wrap="none" rtlCol="0">
              <a:spAutoFit/>
            </a:bodyPr>
            <a:lstStyle/>
            <a:p>
              <a:r>
                <a:rPr lang="en-US" sz="2400" b="1" dirty="0" smtClean="0"/>
                <a:t>D18S51</a:t>
              </a:r>
              <a:endParaRPr lang="en-US" sz="2400" b="1" dirty="0"/>
            </a:p>
          </p:txBody>
        </p:sp>
      </p:grpSp>
      <p:sp>
        <p:nvSpPr>
          <p:cNvPr id="39" name="TextBox 38"/>
          <p:cNvSpPr txBox="1"/>
          <p:nvPr/>
        </p:nvSpPr>
        <p:spPr>
          <a:xfrm>
            <a:off x="990600" y="3908048"/>
            <a:ext cx="383438" cy="307777"/>
          </a:xfrm>
          <a:prstGeom prst="rect">
            <a:avLst/>
          </a:prstGeom>
          <a:noFill/>
        </p:spPr>
        <p:txBody>
          <a:bodyPr wrap="none" rtlCol="0">
            <a:spAutoFit/>
          </a:bodyPr>
          <a:lstStyle/>
          <a:p>
            <a:r>
              <a:rPr lang="en-US" sz="1400" b="1" dirty="0" smtClean="0"/>
              <a:t>13</a:t>
            </a:r>
            <a:endParaRPr lang="en-US" sz="1400" b="1" dirty="0"/>
          </a:p>
        </p:txBody>
      </p:sp>
      <p:sp>
        <p:nvSpPr>
          <p:cNvPr id="40" name="TextBox 39"/>
          <p:cNvSpPr txBox="1"/>
          <p:nvPr/>
        </p:nvSpPr>
        <p:spPr>
          <a:xfrm>
            <a:off x="2209800" y="3911025"/>
            <a:ext cx="383438" cy="307777"/>
          </a:xfrm>
          <a:prstGeom prst="rect">
            <a:avLst/>
          </a:prstGeom>
          <a:noFill/>
        </p:spPr>
        <p:txBody>
          <a:bodyPr wrap="none" rtlCol="0">
            <a:spAutoFit/>
          </a:bodyPr>
          <a:lstStyle/>
          <a:p>
            <a:r>
              <a:rPr lang="en-US" sz="1400" b="1" dirty="0" smtClean="0"/>
              <a:t>17</a:t>
            </a:r>
            <a:endParaRPr lang="en-US" sz="1400" b="1" dirty="0"/>
          </a:p>
        </p:txBody>
      </p:sp>
      <p:sp>
        <p:nvSpPr>
          <p:cNvPr id="41" name="TextBox 40"/>
          <p:cNvSpPr txBox="1"/>
          <p:nvPr/>
        </p:nvSpPr>
        <p:spPr>
          <a:xfrm>
            <a:off x="990600" y="4670048"/>
            <a:ext cx="383438" cy="307777"/>
          </a:xfrm>
          <a:prstGeom prst="rect">
            <a:avLst/>
          </a:prstGeom>
          <a:noFill/>
        </p:spPr>
        <p:txBody>
          <a:bodyPr wrap="none" rtlCol="0">
            <a:spAutoFit/>
          </a:bodyPr>
          <a:lstStyle/>
          <a:p>
            <a:r>
              <a:rPr lang="en-US" sz="1400" b="1" dirty="0" smtClean="0"/>
              <a:t>13</a:t>
            </a:r>
            <a:endParaRPr lang="en-US" sz="1400" b="1" dirty="0"/>
          </a:p>
        </p:txBody>
      </p:sp>
      <p:sp>
        <p:nvSpPr>
          <p:cNvPr id="42" name="TextBox 41"/>
          <p:cNvSpPr txBox="1"/>
          <p:nvPr/>
        </p:nvSpPr>
        <p:spPr>
          <a:xfrm>
            <a:off x="1295400" y="4670048"/>
            <a:ext cx="383438" cy="307777"/>
          </a:xfrm>
          <a:prstGeom prst="rect">
            <a:avLst/>
          </a:prstGeom>
          <a:noFill/>
        </p:spPr>
        <p:txBody>
          <a:bodyPr wrap="none" rtlCol="0">
            <a:spAutoFit/>
          </a:bodyPr>
          <a:lstStyle/>
          <a:p>
            <a:r>
              <a:rPr lang="en-US" sz="1400" b="1" dirty="0" smtClean="0"/>
              <a:t>14</a:t>
            </a:r>
            <a:endParaRPr lang="en-US" sz="1400" b="1" dirty="0"/>
          </a:p>
        </p:txBody>
      </p:sp>
      <p:cxnSp>
        <p:nvCxnSpPr>
          <p:cNvPr id="44" name="Straight Connector 43"/>
          <p:cNvCxnSpPr>
            <a:stCxn id="4" idx="3"/>
            <a:endCxn id="5" idx="1"/>
          </p:cNvCxnSpPr>
          <p:nvPr/>
        </p:nvCxnSpPr>
        <p:spPr>
          <a:xfrm>
            <a:off x="1295400" y="3149025"/>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7" idx="3"/>
            <a:endCxn id="8" idx="1"/>
          </p:cNvCxnSpPr>
          <p:nvPr/>
        </p:nvCxnSpPr>
        <p:spPr>
          <a:xfrm>
            <a:off x="1295400" y="4482525"/>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89481" y="4215825"/>
            <a:ext cx="1752600" cy="584775"/>
          </a:xfrm>
          <a:prstGeom prst="rect">
            <a:avLst/>
          </a:prstGeom>
          <a:noFill/>
        </p:spPr>
        <p:txBody>
          <a:bodyPr wrap="square" rtlCol="0">
            <a:spAutoFit/>
          </a:bodyPr>
          <a:lstStyle/>
          <a:p>
            <a:pPr algn="ctr"/>
            <a:r>
              <a:rPr lang="en-US" sz="1600" b="1" dirty="0" smtClean="0">
                <a:solidFill>
                  <a:schemeClr val="bg1">
                    <a:lumMod val="50000"/>
                  </a:schemeClr>
                </a:solidFill>
              </a:rPr>
              <a:t>Mixture Ratio of Components</a:t>
            </a:r>
            <a:endParaRPr lang="en-US" sz="1600" b="1" dirty="0">
              <a:solidFill>
                <a:schemeClr val="bg1">
                  <a:lumMod val="50000"/>
                </a:schemeClr>
              </a:solidFill>
            </a:endParaRPr>
          </a:p>
        </p:txBody>
      </p:sp>
      <p:sp>
        <p:nvSpPr>
          <p:cNvPr id="51" name="Right Arrow 50"/>
          <p:cNvSpPr/>
          <p:nvPr/>
        </p:nvSpPr>
        <p:spPr>
          <a:xfrm>
            <a:off x="2834640" y="429280"/>
            <a:ext cx="670560" cy="63752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5562600" y="429280"/>
            <a:ext cx="670560" cy="63752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rot="2876610">
            <a:off x="4436774" y="2972549"/>
            <a:ext cx="1289135" cy="338554"/>
          </a:xfrm>
          <a:prstGeom prst="rect">
            <a:avLst/>
          </a:prstGeom>
          <a:noFill/>
        </p:spPr>
        <p:txBody>
          <a:bodyPr wrap="none" rtlCol="0">
            <a:spAutoFit/>
          </a:bodyPr>
          <a:lstStyle/>
          <a:p>
            <a:pPr algn="ctr"/>
            <a:r>
              <a:rPr lang="en-US" sz="1600" dirty="0" smtClean="0">
                <a:solidFill>
                  <a:schemeClr val="bg1">
                    <a:lumMod val="50000"/>
                  </a:schemeClr>
                </a:solidFill>
              </a:rPr>
              <a:t>CE Injection</a:t>
            </a:r>
            <a:endParaRPr lang="en-US" sz="1600" dirty="0">
              <a:solidFill>
                <a:schemeClr val="bg1">
                  <a:lumMod val="50000"/>
                </a:schemeClr>
              </a:solidFill>
            </a:endParaRPr>
          </a:p>
        </p:txBody>
      </p:sp>
      <p:sp>
        <p:nvSpPr>
          <p:cNvPr id="55" name="TextBox 54"/>
          <p:cNvSpPr txBox="1"/>
          <p:nvPr/>
        </p:nvSpPr>
        <p:spPr>
          <a:xfrm rot="18717480">
            <a:off x="4199410" y="4000677"/>
            <a:ext cx="1391728" cy="338554"/>
          </a:xfrm>
          <a:prstGeom prst="rect">
            <a:avLst/>
          </a:prstGeom>
          <a:noFill/>
        </p:spPr>
        <p:txBody>
          <a:bodyPr wrap="none" rtlCol="0">
            <a:spAutoFit/>
          </a:bodyPr>
          <a:lstStyle/>
          <a:p>
            <a:r>
              <a:rPr lang="en-US" sz="1600" dirty="0" smtClean="0">
                <a:solidFill>
                  <a:schemeClr val="bg1">
                    <a:lumMod val="50000"/>
                  </a:schemeClr>
                </a:solidFill>
              </a:rPr>
              <a:t>CE Detection</a:t>
            </a:r>
            <a:endParaRPr lang="en-US" sz="1600" dirty="0">
              <a:solidFill>
                <a:schemeClr val="bg1">
                  <a:lumMod val="50000"/>
                </a:schemeClr>
              </a:solidFill>
            </a:endParaRPr>
          </a:p>
        </p:txBody>
      </p:sp>
      <p:sp>
        <p:nvSpPr>
          <p:cNvPr id="56" name="TextBox 55"/>
          <p:cNvSpPr txBox="1"/>
          <p:nvPr/>
        </p:nvSpPr>
        <p:spPr>
          <a:xfrm rot="16200000">
            <a:off x="3092335" y="3397135"/>
            <a:ext cx="1096775" cy="338554"/>
          </a:xfrm>
          <a:prstGeom prst="rect">
            <a:avLst/>
          </a:prstGeom>
          <a:noFill/>
        </p:spPr>
        <p:txBody>
          <a:bodyPr wrap="none" rtlCol="0">
            <a:spAutoFit/>
          </a:bodyPr>
          <a:lstStyle/>
          <a:p>
            <a:pPr algn="ctr"/>
            <a:r>
              <a:rPr lang="en-US" sz="1600" dirty="0" smtClean="0">
                <a:solidFill>
                  <a:schemeClr val="bg1">
                    <a:lumMod val="50000"/>
                  </a:schemeClr>
                </a:solidFill>
              </a:rPr>
              <a:t>Extraction</a:t>
            </a:r>
            <a:endParaRPr lang="en-US" sz="1600" dirty="0">
              <a:solidFill>
                <a:schemeClr val="bg1">
                  <a:lumMod val="50000"/>
                </a:schemeClr>
              </a:solidFill>
            </a:endParaRPr>
          </a:p>
        </p:txBody>
      </p:sp>
      <p:sp>
        <p:nvSpPr>
          <p:cNvPr id="57" name="TextBox 56"/>
          <p:cNvSpPr txBox="1"/>
          <p:nvPr/>
        </p:nvSpPr>
        <p:spPr>
          <a:xfrm>
            <a:off x="2286000" y="5235714"/>
            <a:ext cx="3753445" cy="707886"/>
          </a:xfrm>
          <a:prstGeom prst="rect">
            <a:avLst/>
          </a:prstGeom>
          <a:noFill/>
        </p:spPr>
        <p:txBody>
          <a:bodyPr wrap="square" rtlCol="0">
            <a:spAutoFit/>
          </a:bodyPr>
          <a:lstStyle/>
          <a:p>
            <a:pPr algn="ctr"/>
            <a:r>
              <a:rPr lang="en-US" sz="2000" dirty="0" smtClean="0">
                <a:solidFill>
                  <a:srgbClr val="008000"/>
                </a:solidFill>
              </a:rPr>
              <a:t>Infer possible genotypes &amp; determine sample components</a:t>
            </a:r>
            <a:endParaRPr lang="en-US" sz="2000" dirty="0">
              <a:solidFill>
                <a:srgbClr val="008000"/>
              </a:solidFill>
            </a:endParaRPr>
          </a:p>
        </p:txBody>
      </p:sp>
      <p:sp>
        <p:nvSpPr>
          <p:cNvPr id="58" name="TextBox 57"/>
          <p:cNvSpPr txBox="1"/>
          <p:nvPr/>
        </p:nvSpPr>
        <p:spPr>
          <a:xfrm>
            <a:off x="3352800" y="1295400"/>
            <a:ext cx="2312939" cy="1292662"/>
          </a:xfrm>
          <a:prstGeom prst="rect">
            <a:avLst/>
          </a:prstGeom>
          <a:noFill/>
        </p:spPr>
        <p:txBody>
          <a:bodyPr wrap="square" rtlCol="0">
            <a:spAutoFit/>
          </a:bodyPr>
          <a:lstStyle/>
          <a:p>
            <a:pPr algn="ctr"/>
            <a:r>
              <a:rPr lang="en-US" sz="2400" dirty="0" smtClean="0">
                <a:solidFill>
                  <a:srgbClr val="FF0000"/>
                </a:solidFill>
              </a:rPr>
              <a:t>Validation</a:t>
            </a:r>
            <a:r>
              <a:rPr lang="en-US" dirty="0" smtClean="0">
                <a:solidFill>
                  <a:srgbClr val="FF0000"/>
                </a:solidFill>
              </a:rPr>
              <a:t> establishes variation and limits in the processes involved</a:t>
            </a:r>
            <a:endParaRPr lang="en-US" dirty="0">
              <a:solidFill>
                <a:srgbClr val="FF0000"/>
              </a:solidFill>
            </a:endParaRPr>
          </a:p>
        </p:txBody>
      </p:sp>
      <p:sp>
        <p:nvSpPr>
          <p:cNvPr id="59" name="TextBox 58"/>
          <p:cNvSpPr txBox="1"/>
          <p:nvPr/>
        </p:nvSpPr>
        <p:spPr>
          <a:xfrm>
            <a:off x="208991" y="5105400"/>
            <a:ext cx="2077009" cy="584775"/>
          </a:xfrm>
          <a:prstGeom prst="rect">
            <a:avLst/>
          </a:prstGeom>
          <a:noFill/>
        </p:spPr>
        <p:txBody>
          <a:bodyPr wrap="square" rtlCol="0">
            <a:spAutoFit/>
          </a:bodyPr>
          <a:lstStyle/>
          <a:p>
            <a:pPr algn="ctr"/>
            <a:r>
              <a:rPr lang="en-US" sz="1600" b="1" dirty="0" smtClean="0">
                <a:solidFill>
                  <a:schemeClr val="bg1">
                    <a:lumMod val="50000"/>
                  </a:schemeClr>
                </a:solidFill>
              </a:rPr>
              <a:t>Potential Allele Overlap &amp; Stacking</a:t>
            </a:r>
            <a:endParaRPr lang="en-US" sz="1600" b="1" dirty="0">
              <a:solidFill>
                <a:schemeClr val="bg1">
                  <a:lumMod val="50000"/>
                </a:schemeClr>
              </a:solidFill>
            </a:endParaRPr>
          </a:p>
        </p:txBody>
      </p:sp>
      <p:sp>
        <p:nvSpPr>
          <p:cNvPr id="60" name="TextBox 59"/>
          <p:cNvSpPr txBox="1"/>
          <p:nvPr/>
        </p:nvSpPr>
        <p:spPr>
          <a:xfrm>
            <a:off x="228600" y="5816025"/>
            <a:ext cx="2077009" cy="923330"/>
          </a:xfrm>
          <a:prstGeom prst="rect">
            <a:avLst/>
          </a:prstGeom>
          <a:noFill/>
        </p:spPr>
        <p:txBody>
          <a:bodyPr wrap="square" rtlCol="0">
            <a:spAutoFit/>
          </a:bodyPr>
          <a:lstStyle/>
          <a:p>
            <a:pPr algn="ctr"/>
            <a:r>
              <a:rPr lang="en-US" sz="2000" b="1" dirty="0" smtClean="0">
                <a:solidFill>
                  <a:schemeClr val="bg1">
                    <a:lumMod val="50000"/>
                  </a:schemeClr>
                </a:solidFill>
              </a:rPr>
              <a:t>Number of Contributors </a:t>
            </a:r>
            <a:r>
              <a:rPr lang="en-US" sz="1400" dirty="0" smtClean="0">
                <a:solidFill>
                  <a:schemeClr val="bg1">
                    <a:lumMod val="50000"/>
                  </a:schemeClr>
                </a:solidFill>
              </a:rPr>
              <a:t>(sample components)</a:t>
            </a:r>
            <a:endParaRPr lang="en-US" sz="2400" dirty="0">
              <a:solidFill>
                <a:schemeClr val="bg1">
                  <a:lumMod val="50000"/>
                </a:schemeClr>
              </a:solidFill>
            </a:endParaRPr>
          </a:p>
        </p:txBody>
      </p:sp>
      <p:sp>
        <p:nvSpPr>
          <p:cNvPr id="61" name="TextBox 60"/>
          <p:cNvSpPr txBox="1"/>
          <p:nvPr/>
        </p:nvSpPr>
        <p:spPr>
          <a:xfrm>
            <a:off x="6019800" y="5543490"/>
            <a:ext cx="2590800" cy="400110"/>
          </a:xfrm>
          <a:prstGeom prst="rect">
            <a:avLst/>
          </a:prstGeom>
          <a:noFill/>
        </p:spPr>
        <p:txBody>
          <a:bodyPr wrap="square" rtlCol="0">
            <a:spAutoFit/>
          </a:bodyPr>
          <a:lstStyle/>
          <a:p>
            <a:pPr algn="ctr"/>
            <a:r>
              <a:rPr lang="en-US" sz="2000" dirty="0" smtClean="0">
                <a:solidFill>
                  <a:srgbClr val="008000"/>
                </a:solidFill>
              </a:rPr>
              <a:t>From available data</a:t>
            </a:r>
            <a:endParaRPr lang="en-US" sz="2000" dirty="0">
              <a:solidFill>
                <a:srgbClr val="008000"/>
              </a:solidFill>
            </a:endParaRPr>
          </a:p>
        </p:txBody>
      </p:sp>
      <p:sp>
        <p:nvSpPr>
          <p:cNvPr id="62" name="TextBox 61"/>
          <p:cNvSpPr txBox="1"/>
          <p:nvPr/>
        </p:nvSpPr>
        <p:spPr>
          <a:xfrm>
            <a:off x="919750" y="1230868"/>
            <a:ext cx="2204450" cy="338554"/>
          </a:xfrm>
          <a:prstGeom prst="rect">
            <a:avLst/>
          </a:prstGeom>
          <a:noFill/>
        </p:spPr>
        <p:txBody>
          <a:bodyPr wrap="none" rtlCol="0">
            <a:spAutoFit/>
          </a:bodyPr>
          <a:lstStyle/>
          <a:p>
            <a:r>
              <a:rPr lang="en-US" sz="1600" b="1" dirty="0" smtClean="0">
                <a:solidFill>
                  <a:schemeClr val="bg1">
                    <a:lumMod val="50000"/>
                  </a:schemeClr>
                </a:solidFill>
              </a:rPr>
              <a:t>Potential STR alleles</a:t>
            </a:r>
            <a:endParaRPr lang="en-US" sz="1600" b="1" dirty="0">
              <a:solidFill>
                <a:schemeClr val="bg1">
                  <a:lumMod val="50000"/>
                </a:schemeClr>
              </a:solidFill>
            </a:endParaRPr>
          </a:p>
        </p:txBody>
      </p:sp>
      <p:sp>
        <p:nvSpPr>
          <p:cNvPr id="63" name="TextBox 62"/>
          <p:cNvSpPr txBox="1"/>
          <p:nvPr/>
        </p:nvSpPr>
        <p:spPr>
          <a:xfrm>
            <a:off x="1143000" y="2843480"/>
            <a:ext cx="1292962" cy="661720"/>
          </a:xfrm>
          <a:prstGeom prst="rect">
            <a:avLst/>
          </a:prstGeom>
          <a:noFill/>
        </p:spPr>
        <p:txBody>
          <a:bodyPr wrap="square" rtlCol="0">
            <a:spAutoFit/>
          </a:bodyPr>
          <a:lstStyle/>
          <a:p>
            <a:pPr algn="ctr"/>
            <a:r>
              <a:rPr lang="en-US" sz="1400" b="1" dirty="0" smtClean="0"/>
              <a:t>Genotype</a:t>
            </a:r>
          </a:p>
          <a:p>
            <a:pPr algn="ctr"/>
            <a:endParaRPr lang="en-US" sz="900" b="1" dirty="0"/>
          </a:p>
          <a:p>
            <a:pPr algn="ctr"/>
            <a:r>
              <a:rPr lang="en-US" sz="1400" b="1" dirty="0" smtClean="0"/>
              <a:t>13,17</a:t>
            </a:r>
            <a:endParaRPr lang="en-US" sz="1400" b="1" dirty="0"/>
          </a:p>
        </p:txBody>
      </p:sp>
      <p:sp>
        <p:nvSpPr>
          <p:cNvPr id="64" name="TextBox 63"/>
          <p:cNvSpPr txBox="1"/>
          <p:nvPr/>
        </p:nvSpPr>
        <p:spPr>
          <a:xfrm>
            <a:off x="533400" y="2971800"/>
            <a:ext cx="441146" cy="369332"/>
          </a:xfrm>
          <a:prstGeom prst="rect">
            <a:avLst/>
          </a:prstGeom>
          <a:noFill/>
        </p:spPr>
        <p:txBody>
          <a:bodyPr wrap="none" rtlCol="0">
            <a:spAutoFit/>
          </a:bodyPr>
          <a:lstStyle/>
          <a:p>
            <a:r>
              <a:rPr lang="en-US" b="1" dirty="0" smtClean="0">
                <a:solidFill>
                  <a:srgbClr val="FF99FF"/>
                </a:solidFill>
              </a:rPr>
              <a:t>4x</a:t>
            </a:r>
            <a:endParaRPr lang="en-US" b="1" dirty="0">
              <a:solidFill>
                <a:srgbClr val="FF99FF"/>
              </a:solidFill>
            </a:endParaRPr>
          </a:p>
        </p:txBody>
      </p:sp>
      <p:sp>
        <p:nvSpPr>
          <p:cNvPr id="65" name="TextBox 64"/>
          <p:cNvSpPr txBox="1"/>
          <p:nvPr/>
        </p:nvSpPr>
        <p:spPr>
          <a:xfrm>
            <a:off x="533400" y="4267200"/>
            <a:ext cx="441146" cy="369332"/>
          </a:xfrm>
          <a:prstGeom prst="rect">
            <a:avLst/>
          </a:prstGeom>
          <a:noFill/>
        </p:spPr>
        <p:txBody>
          <a:bodyPr wrap="none" rtlCol="0">
            <a:spAutoFit/>
          </a:bodyPr>
          <a:lstStyle/>
          <a:p>
            <a:r>
              <a:rPr lang="en-US" b="1" dirty="0" smtClean="0">
                <a:solidFill>
                  <a:srgbClr val="00CCFF"/>
                </a:solidFill>
              </a:rPr>
              <a:t>1x</a:t>
            </a:r>
            <a:endParaRPr lang="en-US" b="1" dirty="0">
              <a:solidFill>
                <a:srgbClr val="00CCFF"/>
              </a:solidFill>
            </a:endParaRPr>
          </a:p>
        </p:txBody>
      </p:sp>
      <p:sp>
        <p:nvSpPr>
          <p:cNvPr id="66" name="TextBox 65"/>
          <p:cNvSpPr txBox="1"/>
          <p:nvPr/>
        </p:nvSpPr>
        <p:spPr>
          <a:xfrm>
            <a:off x="6248400" y="1143000"/>
            <a:ext cx="2173478" cy="584775"/>
          </a:xfrm>
          <a:prstGeom prst="rect">
            <a:avLst/>
          </a:prstGeom>
          <a:noFill/>
        </p:spPr>
        <p:txBody>
          <a:bodyPr wrap="square" rtlCol="0">
            <a:spAutoFit/>
          </a:bodyPr>
          <a:lstStyle/>
          <a:p>
            <a:pPr algn="ctr"/>
            <a:r>
              <a:rPr lang="en-US" sz="1600" i="1" dirty="0"/>
              <a:t>p</a:t>
            </a:r>
            <a:r>
              <a:rPr lang="en-US" sz="1600" i="1" dirty="0" smtClean="0"/>
              <a:t>ortion of a CE electropherogram</a:t>
            </a:r>
            <a:endParaRPr lang="en-US" sz="1600" i="1" dirty="0"/>
          </a:p>
        </p:txBody>
      </p:sp>
    </p:spTree>
    <p:extLst>
      <p:ext uri="{BB962C8B-B14F-4D97-AF65-F5344CB8AC3E}">
        <p14:creationId xmlns:p14="http://schemas.microsoft.com/office/powerpoint/2010/main" val="1810257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533400" y="722312"/>
            <a:ext cx="7745413" cy="5526088"/>
            <a:chOff x="737" y="288"/>
            <a:chExt cx="4879" cy="3481"/>
          </a:xfrm>
        </p:grpSpPr>
        <p:grpSp>
          <p:nvGrpSpPr>
            <p:cNvPr id="3" name="Group 7"/>
            <p:cNvGrpSpPr>
              <a:grpSpLocks/>
            </p:cNvGrpSpPr>
            <p:nvPr/>
          </p:nvGrpSpPr>
          <p:grpSpPr bwMode="auto">
            <a:xfrm>
              <a:off x="1650" y="479"/>
              <a:ext cx="2568" cy="1283"/>
              <a:chOff x="3613" y="2212"/>
              <a:chExt cx="6418" cy="3208"/>
            </a:xfrm>
          </p:grpSpPr>
          <p:sp>
            <p:nvSpPr>
              <p:cNvPr id="62472" name="Freeform 8"/>
              <p:cNvSpPr>
                <a:spLocks/>
              </p:cNvSpPr>
              <p:nvPr/>
            </p:nvSpPr>
            <p:spPr bwMode="auto">
              <a:xfrm>
                <a:off x="3679" y="2212"/>
                <a:ext cx="5590" cy="3208"/>
              </a:xfrm>
              <a:custGeom>
                <a:avLst/>
                <a:gdLst/>
                <a:ahLst/>
                <a:cxnLst>
                  <a:cxn ang="0">
                    <a:pos x="0" y="3182"/>
                  </a:cxn>
                  <a:cxn ang="0">
                    <a:pos x="2107" y="3182"/>
                  </a:cxn>
                  <a:cxn ang="0">
                    <a:pos x="2186" y="2828"/>
                  </a:cxn>
                  <a:cxn ang="0">
                    <a:pos x="2264" y="3195"/>
                  </a:cxn>
                  <a:cxn ang="0">
                    <a:pos x="2526" y="3195"/>
                  </a:cxn>
                  <a:cxn ang="0">
                    <a:pos x="2683" y="0"/>
                  </a:cxn>
                  <a:cxn ang="0">
                    <a:pos x="2814" y="3208"/>
                  </a:cxn>
                  <a:cxn ang="0">
                    <a:pos x="4359" y="3208"/>
                  </a:cxn>
                  <a:cxn ang="0">
                    <a:pos x="4398" y="2920"/>
                  </a:cxn>
                  <a:cxn ang="0">
                    <a:pos x="4477" y="3208"/>
                  </a:cxn>
                  <a:cxn ang="0">
                    <a:pos x="4725" y="3195"/>
                  </a:cxn>
                  <a:cxn ang="0">
                    <a:pos x="4817" y="576"/>
                  </a:cxn>
                  <a:cxn ang="0">
                    <a:pos x="4935" y="3195"/>
                  </a:cxn>
                  <a:cxn ang="0">
                    <a:pos x="7082" y="3195"/>
                  </a:cxn>
                </a:cxnLst>
                <a:rect l="0" t="0" r="r" b="b"/>
                <a:pathLst>
                  <a:path w="7082" h="3208">
                    <a:moveTo>
                      <a:pt x="0" y="3182"/>
                    </a:moveTo>
                    <a:lnTo>
                      <a:pt x="2107" y="3182"/>
                    </a:lnTo>
                    <a:lnTo>
                      <a:pt x="2186" y="2828"/>
                    </a:lnTo>
                    <a:lnTo>
                      <a:pt x="2264" y="3195"/>
                    </a:lnTo>
                    <a:lnTo>
                      <a:pt x="2526" y="3195"/>
                    </a:lnTo>
                    <a:lnTo>
                      <a:pt x="2683" y="0"/>
                    </a:lnTo>
                    <a:lnTo>
                      <a:pt x="2814" y="3208"/>
                    </a:lnTo>
                    <a:lnTo>
                      <a:pt x="4359" y="3208"/>
                    </a:lnTo>
                    <a:lnTo>
                      <a:pt x="4398" y="2920"/>
                    </a:lnTo>
                    <a:lnTo>
                      <a:pt x="4477" y="3208"/>
                    </a:lnTo>
                    <a:lnTo>
                      <a:pt x="4725" y="3195"/>
                    </a:lnTo>
                    <a:lnTo>
                      <a:pt x="4817" y="576"/>
                    </a:lnTo>
                    <a:lnTo>
                      <a:pt x="4935" y="3195"/>
                    </a:lnTo>
                    <a:lnTo>
                      <a:pt x="7082" y="3195"/>
                    </a:lnTo>
                  </a:path>
                </a:pathLst>
              </a:custGeom>
              <a:noFill/>
              <a:ln w="28575" cmpd="sng">
                <a:solidFill>
                  <a:srgbClr val="000000"/>
                </a:solidFill>
                <a:round/>
                <a:headEnd/>
                <a:tailEnd/>
              </a:ln>
            </p:spPr>
            <p:txBody>
              <a:bodyPr/>
              <a:lstStyle/>
              <a:p>
                <a:endParaRPr lang="en-US"/>
              </a:p>
            </p:txBody>
          </p:sp>
          <p:sp>
            <p:nvSpPr>
              <p:cNvPr id="62473" name="Line 9"/>
              <p:cNvSpPr>
                <a:spLocks noChangeShapeType="1"/>
              </p:cNvSpPr>
              <p:nvPr/>
            </p:nvSpPr>
            <p:spPr bwMode="auto">
              <a:xfrm>
                <a:off x="3613" y="4870"/>
                <a:ext cx="6313" cy="0"/>
              </a:xfrm>
              <a:prstGeom prst="line">
                <a:avLst/>
              </a:prstGeom>
              <a:noFill/>
              <a:ln w="9525">
                <a:solidFill>
                  <a:srgbClr val="000000"/>
                </a:solidFill>
                <a:prstDash val="dash"/>
                <a:round/>
                <a:headEnd/>
                <a:tailEnd/>
              </a:ln>
            </p:spPr>
            <p:txBody>
              <a:bodyPr/>
              <a:lstStyle/>
              <a:p>
                <a:endParaRPr lang="en-US"/>
              </a:p>
            </p:txBody>
          </p:sp>
          <p:sp>
            <p:nvSpPr>
              <p:cNvPr id="62474" name="Line 10"/>
              <p:cNvSpPr>
                <a:spLocks noChangeShapeType="1"/>
              </p:cNvSpPr>
              <p:nvPr/>
            </p:nvSpPr>
            <p:spPr bwMode="auto">
              <a:xfrm>
                <a:off x="3722" y="3421"/>
                <a:ext cx="6309" cy="28"/>
              </a:xfrm>
              <a:prstGeom prst="line">
                <a:avLst/>
              </a:prstGeom>
              <a:noFill/>
              <a:ln w="9525">
                <a:solidFill>
                  <a:srgbClr val="000000"/>
                </a:solidFill>
                <a:prstDash val="dash"/>
                <a:round/>
                <a:headEnd/>
                <a:tailEnd/>
              </a:ln>
            </p:spPr>
            <p:txBody>
              <a:bodyPr/>
              <a:lstStyle/>
              <a:p>
                <a:endParaRPr lang="en-US"/>
              </a:p>
            </p:txBody>
          </p:sp>
        </p:grpSp>
        <p:sp>
          <p:nvSpPr>
            <p:cNvPr id="62475" name="Text Box 11"/>
            <p:cNvSpPr txBox="1">
              <a:spLocks noChangeArrowheads="1"/>
            </p:cNvSpPr>
            <p:nvPr/>
          </p:nvSpPr>
          <p:spPr bwMode="auto">
            <a:xfrm>
              <a:off x="4176" y="1442"/>
              <a:ext cx="528" cy="2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r>
                <a:rPr lang="en-US" sz="1600" dirty="0"/>
                <a:t>&lt;</a:t>
              </a:r>
              <a:r>
                <a:rPr lang="en-US" sz="1600" dirty="0" smtClean="0"/>
                <a:t>15 %</a:t>
              </a:r>
              <a:endParaRPr lang="en-US" sz="2000" dirty="0"/>
            </a:p>
          </p:txBody>
        </p:sp>
        <p:sp>
          <p:nvSpPr>
            <p:cNvPr id="62476" name="Text Box 12"/>
            <p:cNvSpPr txBox="1">
              <a:spLocks noChangeArrowheads="1"/>
            </p:cNvSpPr>
            <p:nvPr/>
          </p:nvSpPr>
          <p:spPr bwMode="auto">
            <a:xfrm>
              <a:off x="3312" y="1555"/>
              <a:ext cx="864" cy="342"/>
            </a:xfrm>
            <a:prstGeom prst="rect">
              <a:avLst/>
            </a:prstGeom>
            <a:noFill/>
            <a:ln w="9525">
              <a:noFill/>
              <a:miter lim="800000"/>
              <a:headEnd/>
              <a:tailEnd/>
            </a:ln>
          </p:spPr>
          <p:txBody>
            <a:bodyPr/>
            <a:lstStyle/>
            <a:p>
              <a:r>
                <a:rPr lang="en-US" sz="1400" dirty="0"/>
                <a:t>Stutter region</a:t>
              </a:r>
              <a:endParaRPr lang="en-US" dirty="0"/>
            </a:p>
          </p:txBody>
        </p:sp>
        <p:sp>
          <p:nvSpPr>
            <p:cNvPr id="62477" name="Text Box 13"/>
            <p:cNvSpPr txBox="1">
              <a:spLocks noChangeArrowheads="1"/>
            </p:cNvSpPr>
            <p:nvPr/>
          </p:nvSpPr>
          <p:spPr bwMode="auto">
            <a:xfrm>
              <a:off x="4218" y="870"/>
              <a:ext cx="486" cy="2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r>
                <a:rPr lang="en-US" sz="1600" dirty="0" smtClean="0"/>
                <a:t>&gt;</a:t>
              </a:r>
              <a:r>
                <a:rPr lang="en-US" sz="1600" dirty="0"/>
                <a:t>6</a:t>
              </a:r>
              <a:r>
                <a:rPr lang="en-US" sz="1600" dirty="0" smtClean="0"/>
                <a:t>0 %</a:t>
              </a:r>
              <a:endParaRPr lang="en-US" sz="2000" dirty="0"/>
            </a:p>
          </p:txBody>
        </p:sp>
        <p:sp>
          <p:nvSpPr>
            <p:cNvPr id="62478" name="Text Box 14"/>
            <p:cNvSpPr txBox="1">
              <a:spLocks noChangeArrowheads="1"/>
            </p:cNvSpPr>
            <p:nvPr/>
          </p:nvSpPr>
          <p:spPr bwMode="auto">
            <a:xfrm>
              <a:off x="2341" y="288"/>
              <a:ext cx="396" cy="342"/>
            </a:xfrm>
            <a:prstGeom prst="rect">
              <a:avLst/>
            </a:prstGeom>
            <a:noFill/>
            <a:ln w="9525">
              <a:noFill/>
              <a:miter lim="800000"/>
              <a:headEnd/>
              <a:tailEnd/>
            </a:ln>
          </p:spPr>
          <p:txBody>
            <a:bodyPr/>
            <a:lstStyle/>
            <a:p>
              <a:r>
                <a:rPr lang="en-US" sz="1200" dirty="0" smtClean="0"/>
                <a:t>100 %</a:t>
              </a:r>
              <a:endParaRPr lang="en-US" dirty="0"/>
            </a:p>
          </p:txBody>
        </p:sp>
        <p:sp>
          <p:nvSpPr>
            <p:cNvPr id="62479" name="Text Box 15"/>
            <p:cNvSpPr txBox="1">
              <a:spLocks noChangeArrowheads="1"/>
            </p:cNvSpPr>
            <p:nvPr/>
          </p:nvSpPr>
          <p:spPr bwMode="auto">
            <a:xfrm>
              <a:off x="3294" y="643"/>
              <a:ext cx="864" cy="342"/>
            </a:xfrm>
            <a:prstGeom prst="rect">
              <a:avLst/>
            </a:prstGeom>
            <a:noFill/>
            <a:ln w="9525">
              <a:noFill/>
              <a:miter lim="800000"/>
              <a:headEnd/>
              <a:tailEnd/>
            </a:ln>
          </p:spPr>
          <p:txBody>
            <a:bodyPr/>
            <a:lstStyle/>
            <a:p>
              <a:r>
                <a:rPr lang="en-US" sz="1400" dirty="0"/>
                <a:t>Heterozygous peak region</a:t>
              </a:r>
              <a:endParaRPr lang="en-US" dirty="0"/>
            </a:p>
          </p:txBody>
        </p:sp>
        <p:sp>
          <p:nvSpPr>
            <p:cNvPr id="62480" name="Text Box 16"/>
            <p:cNvSpPr txBox="1">
              <a:spLocks noChangeArrowheads="1"/>
            </p:cNvSpPr>
            <p:nvPr/>
          </p:nvSpPr>
          <p:spPr bwMode="auto">
            <a:xfrm>
              <a:off x="3061" y="554"/>
              <a:ext cx="396" cy="342"/>
            </a:xfrm>
            <a:prstGeom prst="rect">
              <a:avLst/>
            </a:prstGeom>
            <a:noFill/>
            <a:ln w="9525">
              <a:noFill/>
              <a:miter lim="800000"/>
              <a:headEnd/>
              <a:tailEnd/>
            </a:ln>
          </p:spPr>
          <p:txBody>
            <a:bodyPr/>
            <a:lstStyle/>
            <a:p>
              <a:r>
                <a:rPr lang="en-US" sz="1200"/>
                <a:t>85%</a:t>
              </a:r>
              <a:endParaRPr lang="en-US"/>
            </a:p>
          </p:txBody>
        </p:sp>
        <p:sp>
          <p:nvSpPr>
            <p:cNvPr id="62481" name="Text Box 17"/>
            <p:cNvSpPr txBox="1">
              <a:spLocks noChangeArrowheads="1"/>
            </p:cNvSpPr>
            <p:nvPr/>
          </p:nvSpPr>
          <p:spPr bwMode="auto">
            <a:xfrm>
              <a:off x="1651" y="1075"/>
              <a:ext cx="696" cy="342"/>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r>
                <a:rPr lang="en-US" sz="1600" dirty="0"/>
                <a:t>MIXTURE REGION</a:t>
              </a:r>
              <a:endParaRPr lang="en-US" sz="2400" dirty="0"/>
            </a:p>
          </p:txBody>
        </p:sp>
        <p:sp>
          <p:nvSpPr>
            <p:cNvPr id="62482" name="Text Box 18"/>
            <p:cNvSpPr txBox="1">
              <a:spLocks noChangeArrowheads="1"/>
            </p:cNvSpPr>
            <p:nvPr/>
          </p:nvSpPr>
          <p:spPr bwMode="auto">
            <a:xfrm>
              <a:off x="2857" y="1538"/>
              <a:ext cx="396" cy="342"/>
            </a:xfrm>
            <a:prstGeom prst="rect">
              <a:avLst/>
            </a:prstGeom>
            <a:noFill/>
            <a:ln w="9525">
              <a:noFill/>
              <a:miter lim="800000"/>
              <a:headEnd/>
              <a:tailEnd/>
            </a:ln>
          </p:spPr>
          <p:txBody>
            <a:bodyPr/>
            <a:lstStyle/>
            <a:p>
              <a:r>
                <a:rPr lang="en-US" sz="1200"/>
                <a:t>9%</a:t>
              </a:r>
              <a:endParaRPr lang="en-US"/>
            </a:p>
          </p:txBody>
        </p:sp>
        <p:sp>
          <p:nvSpPr>
            <p:cNvPr id="62485" name="Line 21"/>
            <p:cNvSpPr>
              <a:spLocks noChangeShapeType="1"/>
            </p:cNvSpPr>
            <p:nvPr/>
          </p:nvSpPr>
          <p:spPr bwMode="auto">
            <a:xfrm>
              <a:off x="1723" y="3183"/>
              <a:ext cx="2205" cy="0"/>
            </a:xfrm>
            <a:prstGeom prst="line">
              <a:avLst/>
            </a:prstGeom>
            <a:noFill/>
            <a:ln w="9525">
              <a:solidFill>
                <a:srgbClr val="000000"/>
              </a:solidFill>
              <a:prstDash val="dash"/>
              <a:round/>
              <a:headEnd/>
              <a:tailEnd/>
            </a:ln>
          </p:spPr>
          <p:txBody>
            <a:bodyPr/>
            <a:lstStyle/>
            <a:p>
              <a:endParaRPr lang="en-US"/>
            </a:p>
          </p:txBody>
        </p:sp>
        <p:sp>
          <p:nvSpPr>
            <p:cNvPr id="62486" name="Line 22"/>
            <p:cNvSpPr>
              <a:spLocks noChangeShapeType="1"/>
            </p:cNvSpPr>
            <p:nvPr/>
          </p:nvSpPr>
          <p:spPr bwMode="auto">
            <a:xfrm>
              <a:off x="1767" y="2598"/>
              <a:ext cx="2204" cy="0"/>
            </a:xfrm>
            <a:prstGeom prst="line">
              <a:avLst/>
            </a:prstGeom>
            <a:noFill/>
            <a:ln w="9525">
              <a:solidFill>
                <a:srgbClr val="000000"/>
              </a:solidFill>
              <a:prstDash val="dash"/>
              <a:round/>
              <a:headEnd/>
              <a:tailEnd/>
            </a:ln>
          </p:spPr>
          <p:txBody>
            <a:bodyPr/>
            <a:lstStyle/>
            <a:p>
              <a:endParaRPr lang="en-US"/>
            </a:p>
          </p:txBody>
        </p:sp>
        <p:sp>
          <p:nvSpPr>
            <p:cNvPr id="62488" name="Text Box 24"/>
            <p:cNvSpPr txBox="1">
              <a:spLocks noChangeArrowheads="1"/>
            </p:cNvSpPr>
            <p:nvPr/>
          </p:nvSpPr>
          <p:spPr bwMode="auto">
            <a:xfrm>
              <a:off x="737" y="2665"/>
              <a:ext cx="1364" cy="366"/>
            </a:xfrm>
            <a:prstGeom prst="rect">
              <a:avLst/>
            </a:prstGeom>
            <a:noFill/>
            <a:ln w="9525">
              <a:noFill/>
              <a:miter lim="800000"/>
              <a:headEnd/>
              <a:tailEnd/>
            </a:ln>
          </p:spPr>
          <p:txBody>
            <a:bodyPr/>
            <a:lstStyle/>
            <a:p>
              <a:pPr algn="ctr"/>
              <a:r>
                <a:rPr lang="en-US" sz="1400" b="1" i="1" dirty="0"/>
                <a:t>Higher than typical stutter product (&gt;</a:t>
              </a:r>
              <a:r>
                <a:rPr lang="en-US" sz="1400" b="1" i="1" dirty="0" smtClean="0"/>
                <a:t>15 %) </a:t>
              </a:r>
              <a:endParaRPr lang="en-US" i="1" dirty="0"/>
            </a:p>
          </p:txBody>
        </p:sp>
        <p:sp>
          <p:nvSpPr>
            <p:cNvPr id="62489" name="Freeform 25"/>
            <p:cNvSpPr>
              <a:spLocks/>
            </p:cNvSpPr>
            <p:nvPr/>
          </p:nvSpPr>
          <p:spPr bwMode="auto">
            <a:xfrm>
              <a:off x="1755" y="2185"/>
              <a:ext cx="2178" cy="1255"/>
            </a:xfrm>
            <a:custGeom>
              <a:avLst/>
              <a:gdLst>
                <a:gd name="connsiteX0" fmla="*/ 0 w 10000"/>
                <a:gd name="connsiteY0" fmla="*/ 9952 h 10000"/>
                <a:gd name="connsiteX1" fmla="*/ 2837 w 10000"/>
                <a:gd name="connsiteY1" fmla="*/ 9904 h 10000"/>
                <a:gd name="connsiteX2" fmla="*/ 3030 w 10000"/>
                <a:gd name="connsiteY2" fmla="*/ 6507 h 10000"/>
                <a:gd name="connsiteX3" fmla="*/ 3251 w 10000"/>
                <a:gd name="connsiteY3" fmla="*/ 9952 h 10000"/>
                <a:gd name="connsiteX4" fmla="*/ 3526 w 10000"/>
                <a:gd name="connsiteY4" fmla="*/ 9809 h 10000"/>
                <a:gd name="connsiteX5" fmla="*/ 3747 w 10000"/>
                <a:gd name="connsiteY5" fmla="*/ 0 h 10000"/>
                <a:gd name="connsiteX6" fmla="*/ 4022 w 10000"/>
                <a:gd name="connsiteY6" fmla="*/ 10000 h 10000"/>
                <a:gd name="connsiteX7" fmla="*/ 6143 w 10000"/>
                <a:gd name="connsiteY7" fmla="*/ 10000 h 10000"/>
                <a:gd name="connsiteX8" fmla="*/ 6357 w 10000"/>
                <a:gd name="connsiteY8" fmla="*/ 5617 h 10000"/>
                <a:gd name="connsiteX9" fmla="*/ 6501 w 10000"/>
                <a:gd name="connsiteY9" fmla="*/ 9952 h 10000"/>
                <a:gd name="connsiteX10" fmla="*/ 6804 w 10000"/>
                <a:gd name="connsiteY10" fmla="*/ 9952 h 10000"/>
                <a:gd name="connsiteX11" fmla="*/ 6942 w 10000"/>
                <a:gd name="connsiteY11" fmla="*/ 8756 h 10000"/>
                <a:gd name="connsiteX12" fmla="*/ 7080 w 10000"/>
                <a:gd name="connsiteY12" fmla="*/ 9952 h 10000"/>
                <a:gd name="connsiteX13" fmla="*/ 10000 w 10000"/>
                <a:gd name="connsiteY13" fmla="*/ 9952 h 10000"/>
                <a:gd name="connsiteX0" fmla="*/ 0 w 10000"/>
                <a:gd name="connsiteY0" fmla="*/ 9952 h 10000"/>
                <a:gd name="connsiteX1" fmla="*/ 2837 w 10000"/>
                <a:gd name="connsiteY1" fmla="*/ 9904 h 10000"/>
                <a:gd name="connsiteX2" fmla="*/ 3030 w 10000"/>
                <a:gd name="connsiteY2" fmla="*/ 6507 h 10000"/>
                <a:gd name="connsiteX3" fmla="*/ 3251 w 10000"/>
                <a:gd name="connsiteY3" fmla="*/ 9952 h 10000"/>
                <a:gd name="connsiteX4" fmla="*/ 3526 w 10000"/>
                <a:gd name="connsiteY4" fmla="*/ 9809 h 10000"/>
                <a:gd name="connsiteX5" fmla="*/ 3747 w 10000"/>
                <a:gd name="connsiteY5" fmla="*/ 0 h 10000"/>
                <a:gd name="connsiteX6" fmla="*/ 4022 w 10000"/>
                <a:gd name="connsiteY6" fmla="*/ 10000 h 10000"/>
                <a:gd name="connsiteX7" fmla="*/ 6143 w 10000"/>
                <a:gd name="connsiteY7" fmla="*/ 10000 h 10000"/>
                <a:gd name="connsiteX8" fmla="*/ 6357 w 10000"/>
                <a:gd name="connsiteY8" fmla="*/ 5617 h 10000"/>
                <a:gd name="connsiteX9" fmla="*/ 6501 w 10000"/>
                <a:gd name="connsiteY9" fmla="*/ 9952 h 10000"/>
                <a:gd name="connsiteX10" fmla="*/ 6804 w 10000"/>
                <a:gd name="connsiteY10" fmla="*/ 9952 h 10000"/>
                <a:gd name="connsiteX11" fmla="*/ 6942 w 10000"/>
                <a:gd name="connsiteY11" fmla="*/ 8756 h 10000"/>
                <a:gd name="connsiteX12" fmla="*/ 7080 w 10000"/>
                <a:gd name="connsiteY12" fmla="*/ 9952 h 10000"/>
                <a:gd name="connsiteX13" fmla="*/ 10000 w 10000"/>
                <a:gd name="connsiteY13" fmla="*/ 995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9952"/>
                  </a:moveTo>
                  <a:lnTo>
                    <a:pt x="2837" y="9904"/>
                  </a:lnTo>
                  <a:cubicBezTo>
                    <a:pt x="2901" y="8772"/>
                    <a:pt x="2966" y="7639"/>
                    <a:pt x="3030" y="6507"/>
                  </a:cubicBezTo>
                  <a:cubicBezTo>
                    <a:pt x="3104" y="7655"/>
                    <a:pt x="3177" y="8804"/>
                    <a:pt x="3251" y="9952"/>
                  </a:cubicBezTo>
                  <a:lnTo>
                    <a:pt x="3526" y="9809"/>
                  </a:lnTo>
                  <a:cubicBezTo>
                    <a:pt x="3600" y="6539"/>
                    <a:pt x="3673" y="3270"/>
                    <a:pt x="3747" y="0"/>
                  </a:cubicBezTo>
                  <a:cubicBezTo>
                    <a:pt x="3839" y="3333"/>
                    <a:pt x="3930" y="6667"/>
                    <a:pt x="4022" y="10000"/>
                  </a:cubicBezTo>
                  <a:lnTo>
                    <a:pt x="6143" y="10000"/>
                  </a:lnTo>
                  <a:cubicBezTo>
                    <a:pt x="6214" y="8539"/>
                    <a:pt x="6286" y="7078"/>
                    <a:pt x="6357" y="5617"/>
                  </a:cubicBezTo>
                  <a:lnTo>
                    <a:pt x="6501" y="9952"/>
                  </a:lnTo>
                  <a:lnTo>
                    <a:pt x="6804" y="9952"/>
                  </a:lnTo>
                  <a:lnTo>
                    <a:pt x="6942" y="8756"/>
                  </a:lnTo>
                  <a:lnTo>
                    <a:pt x="7080" y="9952"/>
                  </a:lnTo>
                  <a:lnTo>
                    <a:pt x="10000" y="9952"/>
                  </a:lnTo>
                </a:path>
              </a:pathLst>
            </a:custGeom>
            <a:noFill/>
            <a:ln w="28575" cmpd="sng">
              <a:solidFill>
                <a:srgbClr val="000000"/>
              </a:solidFill>
              <a:round/>
              <a:headEnd/>
              <a:tailEnd/>
            </a:ln>
          </p:spPr>
          <p:txBody>
            <a:bodyPr/>
            <a:lstStyle/>
            <a:p>
              <a:endParaRPr lang="en-US"/>
            </a:p>
          </p:txBody>
        </p:sp>
        <p:sp>
          <p:nvSpPr>
            <p:cNvPr id="62490" name="Text Box 26"/>
            <p:cNvSpPr txBox="1">
              <a:spLocks noChangeArrowheads="1"/>
            </p:cNvSpPr>
            <p:nvPr/>
          </p:nvSpPr>
          <p:spPr bwMode="auto">
            <a:xfrm>
              <a:off x="2438" y="1975"/>
              <a:ext cx="396" cy="342"/>
            </a:xfrm>
            <a:prstGeom prst="rect">
              <a:avLst/>
            </a:prstGeom>
            <a:noFill/>
            <a:ln w="9525">
              <a:noFill/>
              <a:miter lim="800000"/>
              <a:headEnd/>
              <a:tailEnd/>
            </a:ln>
          </p:spPr>
          <p:txBody>
            <a:bodyPr/>
            <a:lstStyle/>
            <a:p>
              <a:r>
                <a:rPr lang="en-US" sz="1200" dirty="0" smtClean="0"/>
                <a:t>100 %</a:t>
              </a:r>
              <a:endParaRPr lang="en-US" dirty="0"/>
            </a:p>
          </p:txBody>
        </p:sp>
        <p:sp>
          <p:nvSpPr>
            <p:cNvPr id="62491" name="Text Box 27"/>
            <p:cNvSpPr txBox="1">
              <a:spLocks noChangeArrowheads="1"/>
            </p:cNvSpPr>
            <p:nvPr/>
          </p:nvSpPr>
          <p:spPr bwMode="auto">
            <a:xfrm>
              <a:off x="3919" y="3073"/>
              <a:ext cx="497" cy="273"/>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r>
                <a:rPr lang="en-US" sz="1600" dirty="0"/>
                <a:t>&lt;</a:t>
              </a:r>
              <a:r>
                <a:rPr lang="en-US" sz="1600" dirty="0" smtClean="0"/>
                <a:t>15 %</a:t>
              </a:r>
              <a:endParaRPr lang="en-US" sz="2000" dirty="0"/>
            </a:p>
          </p:txBody>
        </p:sp>
        <p:sp>
          <p:nvSpPr>
            <p:cNvPr id="62492" name="Text Box 28"/>
            <p:cNvSpPr txBox="1">
              <a:spLocks noChangeArrowheads="1"/>
            </p:cNvSpPr>
            <p:nvPr/>
          </p:nvSpPr>
          <p:spPr bwMode="auto">
            <a:xfrm>
              <a:off x="3968" y="2502"/>
              <a:ext cx="486" cy="2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r>
                <a:rPr lang="en-US" sz="1600" dirty="0" smtClean="0"/>
                <a:t>&gt;60 %</a:t>
              </a:r>
              <a:endParaRPr lang="en-US" sz="2000" dirty="0"/>
            </a:p>
          </p:txBody>
        </p:sp>
        <p:sp>
          <p:nvSpPr>
            <p:cNvPr id="62493" name="Text Box 29"/>
            <p:cNvSpPr txBox="1">
              <a:spLocks noChangeArrowheads="1"/>
            </p:cNvSpPr>
            <p:nvPr/>
          </p:nvSpPr>
          <p:spPr bwMode="auto">
            <a:xfrm>
              <a:off x="3014" y="2682"/>
              <a:ext cx="396" cy="342"/>
            </a:xfrm>
            <a:prstGeom prst="rect">
              <a:avLst/>
            </a:prstGeom>
            <a:noFill/>
            <a:ln w="9525">
              <a:noFill/>
              <a:miter lim="800000"/>
              <a:headEnd/>
              <a:tailEnd/>
            </a:ln>
          </p:spPr>
          <p:txBody>
            <a:bodyPr/>
            <a:lstStyle/>
            <a:p>
              <a:r>
                <a:rPr lang="en-US" sz="1200" dirty="0" smtClean="0"/>
                <a:t>50 %</a:t>
              </a:r>
              <a:endParaRPr lang="en-US" dirty="0"/>
            </a:p>
          </p:txBody>
        </p:sp>
        <p:sp>
          <p:nvSpPr>
            <p:cNvPr id="62494" name="Text Box 30"/>
            <p:cNvSpPr txBox="1">
              <a:spLocks noChangeArrowheads="1"/>
            </p:cNvSpPr>
            <p:nvPr/>
          </p:nvSpPr>
          <p:spPr bwMode="auto">
            <a:xfrm>
              <a:off x="3234" y="3175"/>
              <a:ext cx="396" cy="342"/>
            </a:xfrm>
            <a:prstGeom prst="rect">
              <a:avLst/>
            </a:prstGeom>
            <a:noFill/>
            <a:ln w="9525">
              <a:noFill/>
              <a:miter lim="800000"/>
              <a:headEnd/>
              <a:tailEnd/>
            </a:ln>
          </p:spPr>
          <p:txBody>
            <a:bodyPr/>
            <a:lstStyle/>
            <a:p>
              <a:r>
                <a:rPr lang="en-US" sz="1200" dirty="0" smtClean="0"/>
                <a:t>10 %</a:t>
              </a:r>
              <a:endParaRPr lang="en-US" dirty="0"/>
            </a:p>
          </p:txBody>
        </p:sp>
        <p:sp>
          <p:nvSpPr>
            <p:cNvPr id="62495" name="Text Box 31"/>
            <p:cNvSpPr txBox="1">
              <a:spLocks noChangeArrowheads="1"/>
            </p:cNvSpPr>
            <p:nvPr/>
          </p:nvSpPr>
          <p:spPr bwMode="auto">
            <a:xfrm>
              <a:off x="2198" y="2846"/>
              <a:ext cx="396" cy="342"/>
            </a:xfrm>
            <a:prstGeom prst="rect">
              <a:avLst/>
            </a:prstGeom>
            <a:noFill/>
            <a:ln w="9525">
              <a:noFill/>
              <a:miter lim="800000"/>
              <a:headEnd/>
              <a:tailEnd/>
            </a:ln>
          </p:spPr>
          <p:txBody>
            <a:bodyPr/>
            <a:lstStyle/>
            <a:p>
              <a:r>
                <a:rPr lang="en-US" sz="1200" dirty="0" smtClean="0"/>
                <a:t>25 %</a:t>
              </a:r>
              <a:endParaRPr lang="en-US" dirty="0"/>
            </a:p>
          </p:txBody>
        </p:sp>
        <p:sp>
          <p:nvSpPr>
            <p:cNvPr id="62496" name="Text Box 32"/>
            <p:cNvSpPr txBox="1">
              <a:spLocks noChangeArrowheads="1"/>
            </p:cNvSpPr>
            <p:nvPr/>
          </p:nvSpPr>
          <p:spPr bwMode="auto">
            <a:xfrm>
              <a:off x="3205" y="3481"/>
              <a:ext cx="1706" cy="288"/>
            </a:xfrm>
            <a:prstGeom prst="rect">
              <a:avLst/>
            </a:prstGeom>
            <a:noFill/>
            <a:ln w="9525">
              <a:noFill/>
              <a:miter lim="800000"/>
              <a:headEnd/>
              <a:tailEnd/>
            </a:ln>
          </p:spPr>
          <p:txBody>
            <a:bodyPr/>
            <a:lstStyle/>
            <a:p>
              <a:pPr algn="ctr"/>
              <a:r>
                <a:rPr lang="en-US" sz="1400" b="1" i="1"/>
                <a:t>Wrong side of allele to be typical stutter product </a:t>
              </a:r>
              <a:endParaRPr lang="en-US"/>
            </a:p>
          </p:txBody>
        </p:sp>
        <p:sp>
          <p:nvSpPr>
            <p:cNvPr id="62497" name="Line 33"/>
            <p:cNvSpPr>
              <a:spLocks noChangeShapeType="1"/>
            </p:cNvSpPr>
            <p:nvPr/>
          </p:nvSpPr>
          <p:spPr bwMode="auto">
            <a:xfrm flipH="1" flipV="1">
              <a:off x="3265" y="3474"/>
              <a:ext cx="96" cy="240"/>
            </a:xfrm>
            <a:prstGeom prst="line">
              <a:avLst/>
            </a:prstGeom>
            <a:noFill/>
            <a:ln w="19050">
              <a:solidFill>
                <a:srgbClr val="000000"/>
              </a:solidFill>
              <a:round/>
              <a:headEnd/>
              <a:tailEnd type="triangle" w="med" len="med"/>
            </a:ln>
          </p:spPr>
          <p:txBody>
            <a:bodyPr/>
            <a:lstStyle/>
            <a:p>
              <a:endParaRPr lang="en-US"/>
            </a:p>
          </p:txBody>
        </p:sp>
        <p:sp>
          <p:nvSpPr>
            <p:cNvPr id="62498" name="Line 34"/>
            <p:cNvSpPr>
              <a:spLocks noChangeShapeType="1"/>
            </p:cNvSpPr>
            <p:nvPr/>
          </p:nvSpPr>
          <p:spPr bwMode="auto">
            <a:xfrm>
              <a:off x="2038" y="2974"/>
              <a:ext cx="322" cy="96"/>
            </a:xfrm>
            <a:prstGeom prst="line">
              <a:avLst/>
            </a:prstGeom>
            <a:noFill/>
            <a:ln w="19050">
              <a:solidFill>
                <a:srgbClr val="000000"/>
              </a:solidFill>
              <a:round/>
              <a:headEnd/>
              <a:tailEnd type="triangle" w="med" len="med"/>
            </a:ln>
          </p:spPr>
          <p:txBody>
            <a:bodyPr/>
            <a:lstStyle/>
            <a:p>
              <a:endParaRPr lang="en-US"/>
            </a:p>
          </p:txBody>
        </p:sp>
        <p:sp>
          <p:nvSpPr>
            <p:cNvPr id="62499" name="Text Box 35"/>
            <p:cNvSpPr txBox="1">
              <a:spLocks noChangeArrowheads="1"/>
            </p:cNvSpPr>
            <p:nvPr/>
          </p:nvSpPr>
          <p:spPr bwMode="auto">
            <a:xfrm>
              <a:off x="3216" y="2742"/>
              <a:ext cx="2400" cy="355"/>
            </a:xfrm>
            <a:prstGeom prst="rect">
              <a:avLst/>
            </a:prstGeom>
            <a:noFill/>
            <a:ln w="9525">
              <a:noFill/>
              <a:miter lim="800000"/>
              <a:headEnd/>
              <a:tailEnd/>
            </a:ln>
          </p:spPr>
          <p:txBody>
            <a:bodyPr/>
            <a:lstStyle/>
            <a:p>
              <a:pPr algn="ctr"/>
              <a:r>
                <a:rPr lang="en-US" sz="1400" b="1" i="1" dirty="0"/>
                <a:t>Smaller peak area than normally seen </a:t>
              </a:r>
              <a:endParaRPr lang="en-US" sz="1400" b="1" i="1" dirty="0" smtClean="0"/>
            </a:p>
            <a:p>
              <a:pPr algn="ctr"/>
              <a:r>
                <a:rPr lang="en-US" sz="1400" b="1" i="1" dirty="0" smtClean="0"/>
                <a:t>with </a:t>
              </a:r>
              <a:r>
                <a:rPr lang="en-US" sz="1400" b="1" i="1" dirty="0"/>
                <a:t>heterozygote partner alleles</a:t>
              </a:r>
              <a:r>
                <a:rPr lang="en-US" sz="1400" b="1" i="1" dirty="0" smtClean="0"/>
                <a:t>(&lt; 60 %)</a:t>
              </a:r>
              <a:endParaRPr lang="en-US" dirty="0"/>
            </a:p>
          </p:txBody>
        </p:sp>
        <p:sp>
          <p:nvSpPr>
            <p:cNvPr id="62500" name="Text Box 36"/>
            <p:cNvSpPr txBox="1">
              <a:spLocks noChangeArrowheads="1"/>
            </p:cNvSpPr>
            <p:nvPr/>
          </p:nvSpPr>
          <p:spPr bwMode="auto">
            <a:xfrm>
              <a:off x="897" y="432"/>
              <a:ext cx="354" cy="291"/>
            </a:xfrm>
            <a:prstGeom prst="rect">
              <a:avLst/>
            </a:prstGeom>
            <a:noFill/>
            <a:ln w="9525">
              <a:noFill/>
              <a:miter lim="800000"/>
              <a:headEnd/>
              <a:tailEnd/>
            </a:ln>
            <a:effectLst/>
          </p:spPr>
          <p:txBody>
            <a:bodyPr wrap="none">
              <a:spAutoFit/>
            </a:bodyPr>
            <a:lstStyle/>
            <a:p>
              <a:r>
                <a:rPr lang="en-US" sz="2400" b="1" dirty="0"/>
                <a:t>(a)</a:t>
              </a:r>
            </a:p>
          </p:txBody>
        </p:sp>
        <p:sp>
          <p:nvSpPr>
            <p:cNvPr id="62501" name="Text Box 37"/>
            <p:cNvSpPr txBox="1">
              <a:spLocks noChangeArrowheads="1"/>
            </p:cNvSpPr>
            <p:nvPr/>
          </p:nvSpPr>
          <p:spPr bwMode="auto">
            <a:xfrm>
              <a:off x="891" y="2002"/>
              <a:ext cx="364" cy="291"/>
            </a:xfrm>
            <a:prstGeom prst="rect">
              <a:avLst/>
            </a:prstGeom>
            <a:noFill/>
            <a:ln w="9525">
              <a:noFill/>
              <a:miter lim="800000"/>
              <a:headEnd/>
              <a:tailEnd/>
            </a:ln>
            <a:effectLst/>
          </p:spPr>
          <p:txBody>
            <a:bodyPr wrap="none">
              <a:spAutoFit/>
            </a:bodyPr>
            <a:lstStyle/>
            <a:p>
              <a:r>
                <a:rPr lang="en-US" sz="2400" b="1" dirty="0"/>
                <a:t>(b)</a:t>
              </a:r>
            </a:p>
          </p:txBody>
        </p:sp>
      </p:grpSp>
    </p:spTree>
    <p:extLst>
      <p:ext uri="{BB962C8B-B14F-4D97-AF65-F5344CB8AC3E}">
        <p14:creationId xmlns:p14="http://schemas.microsoft.com/office/powerpoint/2010/main" val="257052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0" name="Rectangle 32"/>
          <p:cNvSpPr>
            <a:spLocks noChangeArrowheads="1"/>
          </p:cNvSpPr>
          <p:nvPr/>
        </p:nvSpPr>
        <p:spPr bwMode="auto">
          <a:xfrm>
            <a:off x="3452813" y="4306888"/>
            <a:ext cx="6224588" cy="1281113"/>
          </a:xfrm>
          <a:prstGeom prst="rect">
            <a:avLst/>
          </a:prstGeom>
          <a:noFill/>
          <a:ln w="9525">
            <a:noFill/>
            <a:miter lim="800000"/>
            <a:headEnd/>
            <a:tailEnd/>
          </a:ln>
        </p:spPr>
        <p:txBody>
          <a:bodyPr>
            <a:spAutoFit/>
          </a:bodyPr>
          <a:lstStyle/>
          <a:p>
            <a:r>
              <a:rPr lang="en-US" sz="2400" b="1"/>
              <a:t>2 alleles</a:t>
            </a:r>
          </a:p>
          <a:p>
            <a:r>
              <a:rPr lang="en-US"/>
              <a:t>Heterozygote + heterozygote, two overlapping alleles </a:t>
            </a:r>
          </a:p>
          <a:p>
            <a:r>
              <a:rPr lang="en-US"/>
              <a:t>Heterozygote + homozygote, one overlapping allele</a:t>
            </a:r>
          </a:p>
          <a:p>
            <a:r>
              <a:rPr lang="en-US"/>
              <a:t>Homozygote + homozygote, no overlapping alleles </a:t>
            </a:r>
          </a:p>
        </p:txBody>
      </p:sp>
      <p:grpSp>
        <p:nvGrpSpPr>
          <p:cNvPr id="13" name="Group 12"/>
          <p:cNvGrpSpPr/>
          <p:nvPr/>
        </p:nvGrpSpPr>
        <p:grpSpPr>
          <a:xfrm>
            <a:off x="190500" y="930275"/>
            <a:ext cx="9309101" cy="5583238"/>
            <a:chOff x="190500" y="930275"/>
            <a:chExt cx="9309101" cy="5583238"/>
          </a:xfrm>
        </p:grpSpPr>
        <p:sp>
          <p:nvSpPr>
            <p:cNvPr id="134148" name="Freeform 5"/>
            <p:cNvSpPr>
              <a:spLocks/>
            </p:cNvSpPr>
            <p:nvPr/>
          </p:nvSpPr>
          <p:spPr bwMode="auto">
            <a:xfrm>
              <a:off x="1930400" y="1909763"/>
              <a:ext cx="679450" cy="320675"/>
            </a:xfrm>
            <a:custGeom>
              <a:avLst/>
              <a:gdLst>
                <a:gd name="T0" fmla="*/ 0 w 1488"/>
                <a:gd name="T1" fmla="*/ 7432 h 576"/>
                <a:gd name="T2" fmla="*/ 689 w 1488"/>
                <a:gd name="T3" fmla="*/ 7432 h 576"/>
                <a:gd name="T4" fmla="*/ 689 w 1488"/>
                <a:gd name="T5" fmla="*/ 0 h 576"/>
                <a:gd name="T6" fmla="*/ 689 w 1488"/>
                <a:gd name="T7" fmla="*/ 7432 h 576"/>
                <a:gd name="T8" fmla="*/ 689 w 1488"/>
                <a:gd name="T9" fmla="*/ 7432 h 576"/>
                <a:gd name="T10" fmla="*/ 689 w 1488"/>
                <a:gd name="T11" fmla="*/ 0 h 576"/>
                <a:gd name="T12" fmla="*/ 689 w 1488"/>
                <a:gd name="T13" fmla="*/ 7432 h 576"/>
                <a:gd name="T14" fmla="*/ 689 w 1488"/>
                <a:gd name="T15" fmla="*/ 7432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rgbClr val="FF0000"/>
              </a:solidFill>
              <a:prstDash val="solid"/>
              <a:round/>
              <a:headEnd/>
              <a:tailEnd/>
            </a:ln>
          </p:spPr>
          <p:txBody>
            <a:bodyPr/>
            <a:lstStyle/>
            <a:p>
              <a:endParaRPr lang="en-US"/>
            </a:p>
          </p:txBody>
        </p:sp>
        <p:sp>
          <p:nvSpPr>
            <p:cNvPr id="134149" name="Freeform 8"/>
            <p:cNvSpPr>
              <a:spLocks/>
            </p:cNvSpPr>
            <p:nvPr/>
          </p:nvSpPr>
          <p:spPr bwMode="auto">
            <a:xfrm>
              <a:off x="2684463" y="1909763"/>
              <a:ext cx="606425" cy="320675"/>
            </a:xfrm>
            <a:custGeom>
              <a:avLst/>
              <a:gdLst>
                <a:gd name="T0" fmla="*/ 0 w 1488"/>
                <a:gd name="T1" fmla="*/ 7432 h 576"/>
                <a:gd name="T2" fmla="*/ 176 w 1488"/>
                <a:gd name="T3" fmla="*/ 7432 h 576"/>
                <a:gd name="T4" fmla="*/ 176 w 1488"/>
                <a:gd name="T5" fmla="*/ 0 h 576"/>
                <a:gd name="T6" fmla="*/ 176 w 1488"/>
                <a:gd name="T7" fmla="*/ 7432 h 576"/>
                <a:gd name="T8" fmla="*/ 176 w 1488"/>
                <a:gd name="T9" fmla="*/ 7432 h 576"/>
                <a:gd name="T10" fmla="*/ 176 w 1488"/>
                <a:gd name="T11" fmla="*/ 0 h 576"/>
                <a:gd name="T12" fmla="*/ 176 w 1488"/>
                <a:gd name="T13" fmla="*/ 7432 h 576"/>
                <a:gd name="T14" fmla="*/ 176 w 1488"/>
                <a:gd name="T15" fmla="*/ 7432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rgbClr val="0000FF"/>
              </a:solidFill>
              <a:prstDash val="solid"/>
              <a:round/>
              <a:headEnd/>
              <a:tailEnd/>
            </a:ln>
          </p:spPr>
          <p:txBody>
            <a:bodyPr/>
            <a:lstStyle/>
            <a:p>
              <a:endParaRPr lang="en-US"/>
            </a:p>
          </p:txBody>
        </p:sp>
        <p:sp>
          <p:nvSpPr>
            <p:cNvPr id="134150" name="TextBox 28"/>
            <p:cNvSpPr txBox="1">
              <a:spLocks noChangeArrowheads="1"/>
            </p:cNvSpPr>
            <p:nvPr/>
          </p:nvSpPr>
          <p:spPr bwMode="auto">
            <a:xfrm>
              <a:off x="2047875" y="1208088"/>
              <a:ext cx="404813" cy="457200"/>
            </a:xfrm>
            <a:prstGeom prst="rect">
              <a:avLst/>
            </a:prstGeom>
            <a:noFill/>
            <a:ln w="9525">
              <a:noFill/>
              <a:miter lim="800000"/>
              <a:headEnd/>
              <a:tailEnd/>
            </a:ln>
          </p:spPr>
          <p:txBody>
            <a:bodyPr wrap="none">
              <a:spAutoFit/>
            </a:bodyPr>
            <a:lstStyle/>
            <a:p>
              <a:r>
                <a:rPr lang="en-US" sz="2400" b="1">
                  <a:solidFill>
                    <a:srgbClr val="FF0000"/>
                  </a:solidFill>
                </a:rPr>
                <a:t>A</a:t>
              </a:r>
            </a:p>
          </p:txBody>
        </p:sp>
        <p:sp>
          <p:nvSpPr>
            <p:cNvPr id="134151" name="TextBox 33"/>
            <p:cNvSpPr txBox="1">
              <a:spLocks noChangeArrowheads="1"/>
            </p:cNvSpPr>
            <p:nvPr/>
          </p:nvSpPr>
          <p:spPr bwMode="auto">
            <a:xfrm>
              <a:off x="2776538" y="1208088"/>
              <a:ext cx="404813" cy="457200"/>
            </a:xfrm>
            <a:prstGeom prst="rect">
              <a:avLst/>
            </a:prstGeom>
            <a:noFill/>
            <a:ln w="9525">
              <a:noFill/>
              <a:miter lim="800000"/>
              <a:headEnd/>
              <a:tailEnd/>
            </a:ln>
          </p:spPr>
          <p:txBody>
            <a:bodyPr wrap="none">
              <a:spAutoFit/>
            </a:bodyPr>
            <a:lstStyle/>
            <a:p>
              <a:r>
                <a:rPr lang="en-US" sz="2400" b="1">
                  <a:solidFill>
                    <a:srgbClr val="0000CC"/>
                  </a:solidFill>
                </a:rPr>
                <a:t>B</a:t>
              </a:r>
            </a:p>
          </p:txBody>
        </p:sp>
        <p:sp>
          <p:nvSpPr>
            <p:cNvPr id="134152" name="TextBox 41"/>
            <p:cNvSpPr txBox="1">
              <a:spLocks noChangeArrowheads="1"/>
            </p:cNvSpPr>
            <p:nvPr/>
          </p:nvSpPr>
          <p:spPr bwMode="auto">
            <a:xfrm>
              <a:off x="3452813" y="1617663"/>
              <a:ext cx="4794250" cy="731838"/>
            </a:xfrm>
            <a:prstGeom prst="rect">
              <a:avLst/>
            </a:prstGeom>
            <a:noFill/>
            <a:ln w="9525">
              <a:noFill/>
              <a:miter lim="800000"/>
              <a:headEnd/>
              <a:tailEnd/>
            </a:ln>
          </p:spPr>
          <p:txBody>
            <a:bodyPr wrap="none">
              <a:spAutoFit/>
            </a:bodyPr>
            <a:lstStyle/>
            <a:p>
              <a:r>
                <a:rPr lang="en-US" sz="2400" b="1"/>
                <a:t>4 alleles</a:t>
              </a:r>
              <a:endParaRPr lang="en-US" b="1"/>
            </a:p>
            <a:p>
              <a:r>
                <a:rPr lang="en-US"/>
                <a:t>All heterozygotes and non-overlapping alleles</a:t>
              </a:r>
            </a:p>
          </p:txBody>
        </p:sp>
        <p:grpSp>
          <p:nvGrpSpPr>
            <p:cNvPr id="3" name="Group 60"/>
            <p:cNvGrpSpPr>
              <a:grpSpLocks/>
            </p:cNvGrpSpPr>
            <p:nvPr/>
          </p:nvGrpSpPr>
          <p:grpSpPr bwMode="auto">
            <a:xfrm>
              <a:off x="1990725" y="3394075"/>
              <a:ext cx="1276350" cy="217488"/>
              <a:chOff x="7467600" y="3267072"/>
              <a:chExt cx="1219200" cy="228600"/>
            </a:xfrm>
          </p:grpSpPr>
          <p:sp>
            <p:nvSpPr>
              <p:cNvPr id="134185" name="Freeform 9"/>
              <p:cNvSpPr>
                <a:spLocks/>
              </p:cNvSpPr>
              <p:nvPr/>
            </p:nvSpPr>
            <p:spPr bwMode="auto">
              <a:xfrm>
                <a:off x="7467600" y="3267072"/>
                <a:ext cx="685800" cy="228600"/>
              </a:xfrm>
              <a:custGeom>
                <a:avLst/>
                <a:gdLst>
                  <a:gd name="T0" fmla="*/ 0 w 1488"/>
                  <a:gd name="T1" fmla="*/ 2147483647 h 576"/>
                  <a:gd name="T2" fmla="*/ 2147483647 w 1488"/>
                  <a:gd name="T3" fmla="*/ 2147483647 h 576"/>
                  <a:gd name="T4" fmla="*/ 2147483647 w 1488"/>
                  <a:gd name="T5" fmla="*/ 0 h 576"/>
                  <a:gd name="T6" fmla="*/ 2147483647 w 1488"/>
                  <a:gd name="T7" fmla="*/ 2147483647 h 576"/>
                  <a:gd name="T8" fmla="*/ 2147483647 w 1488"/>
                  <a:gd name="T9" fmla="*/ 2147483647 h 576"/>
                  <a:gd name="T10" fmla="*/ 2147483647 w 1488"/>
                  <a:gd name="T11" fmla="*/ 0 h 576"/>
                  <a:gd name="T12" fmla="*/ 2147483647 w 1488"/>
                  <a:gd name="T13" fmla="*/ 2147483647 h 576"/>
                  <a:gd name="T14" fmla="*/ 2147483647 w 1488"/>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rgbClr val="FF0000"/>
                </a:solidFill>
                <a:prstDash val="solid"/>
                <a:round/>
                <a:headEnd/>
                <a:tailEnd/>
              </a:ln>
            </p:spPr>
            <p:txBody>
              <a:bodyPr/>
              <a:lstStyle/>
              <a:p>
                <a:endParaRPr lang="en-US"/>
              </a:p>
            </p:txBody>
          </p:sp>
          <p:sp>
            <p:nvSpPr>
              <p:cNvPr id="134186" name="Freeform 10"/>
              <p:cNvSpPr>
                <a:spLocks/>
              </p:cNvSpPr>
              <p:nvPr/>
            </p:nvSpPr>
            <p:spPr bwMode="auto">
              <a:xfrm>
                <a:off x="8229600" y="3267072"/>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rgbClr val="0000FF"/>
                </a:solidFill>
                <a:prstDash val="solid"/>
                <a:round/>
                <a:headEnd/>
                <a:tailEnd/>
              </a:ln>
            </p:spPr>
            <p:txBody>
              <a:bodyPr>
                <a:spAutoFit/>
              </a:bodyPr>
              <a:lstStyle/>
              <a:p>
                <a:endParaRPr lang="en-US"/>
              </a:p>
            </p:txBody>
          </p:sp>
        </p:grpSp>
        <p:grpSp>
          <p:nvGrpSpPr>
            <p:cNvPr id="4" name="Group 11"/>
            <p:cNvGrpSpPr>
              <a:grpSpLocks/>
            </p:cNvGrpSpPr>
            <p:nvPr/>
          </p:nvGrpSpPr>
          <p:grpSpPr bwMode="auto">
            <a:xfrm>
              <a:off x="2135188" y="4778375"/>
              <a:ext cx="719138" cy="361950"/>
              <a:chOff x="1336" y="3137"/>
              <a:chExt cx="432" cy="240"/>
            </a:xfrm>
          </p:grpSpPr>
          <p:sp>
            <p:nvSpPr>
              <p:cNvPr id="134183" name="Freeform 13"/>
              <p:cNvSpPr>
                <a:spLocks/>
              </p:cNvSpPr>
              <p:nvPr/>
            </p:nvSpPr>
            <p:spPr bwMode="auto">
              <a:xfrm>
                <a:off x="1336" y="3137"/>
                <a:ext cx="432" cy="144"/>
              </a:xfrm>
              <a:custGeom>
                <a:avLst/>
                <a:gdLst>
                  <a:gd name="T0" fmla="*/ 0 w 1488"/>
                  <a:gd name="T1" fmla="*/ 128 h 576"/>
                  <a:gd name="T2" fmla="*/ 770 w 1488"/>
                  <a:gd name="T3" fmla="*/ 128 h 576"/>
                  <a:gd name="T4" fmla="*/ 770 w 1488"/>
                  <a:gd name="T5" fmla="*/ 0 h 576"/>
                  <a:gd name="T6" fmla="*/ 770 w 1488"/>
                  <a:gd name="T7" fmla="*/ 128 h 576"/>
                  <a:gd name="T8" fmla="*/ 770 w 1488"/>
                  <a:gd name="T9" fmla="*/ 128 h 576"/>
                  <a:gd name="T10" fmla="*/ 770 w 1488"/>
                  <a:gd name="T11" fmla="*/ 0 h 576"/>
                  <a:gd name="T12" fmla="*/ 770 w 1488"/>
                  <a:gd name="T13" fmla="*/ 128 h 576"/>
                  <a:gd name="T14" fmla="*/ 770 w 1488"/>
                  <a:gd name="T15" fmla="*/ 128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rgbClr val="FF0000"/>
                </a:solidFill>
                <a:prstDash val="solid"/>
                <a:round/>
                <a:headEnd/>
                <a:tailEnd/>
              </a:ln>
            </p:spPr>
            <p:txBody>
              <a:bodyPr/>
              <a:lstStyle/>
              <a:p>
                <a:endParaRPr lang="en-US"/>
              </a:p>
            </p:txBody>
          </p:sp>
          <p:sp>
            <p:nvSpPr>
              <p:cNvPr id="134184" name="Freeform 14"/>
              <p:cNvSpPr>
                <a:spLocks/>
              </p:cNvSpPr>
              <p:nvPr/>
            </p:nvSpPr>
            <p:spPr bwMode="auto">
              <a:xfrm>
                <a:off x="1480" y="3233"/>
                <a:ext cx="288" cy="144"/>
              </a:xfrm>
              <a:custGeom>
                <a:avLst/>
                <a:gdLst>
                  <a:gd name="T0" fmla="*/ 0 w 1152"/>
                  <a:gd name="T1" fmla="*/ 49 h 624"/>
                  <a:gd name="T2" fmla="*/ 128 w 1152"/>
                  <a:gd name="T3" fmla="*/ 49 h 624"/>
                  <a:gd name="T4" fmla="*/ 128 w 1152"/>
                  <a:gd name="T5" fmla="*/ 0 h 624"/>
                  <a:gd name="T6" fmla="*/ 128 w 1152"/>
                  <a:gd name="T7" fmla="*/ 49 h 624"/>
                  <a:gd name="T8" fmla="*/ 128 w 1152"/>
                  <a:gd name="T9" fmla="*/ 49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rgbClr val="0000FF"/>
                </a:solidFill>
                <a:prstDash val="solid"/>
                <a:round/>
                <a:headEnd/>
                <a:tailEnd/>
              </a:ln>
            </p:spPr>
            <p:txBody>
              <a:bodyPr>
                <a:spAutoFit/>
              </a:bodyPr>
              <a:lstStyle/>
              <a:p>
                <a:endParaRPr lang="en-US"/>
              </a:p>
            </p:txBody>
          </p:sp>
        </p:grpSp>
        <p:grpSp>
          <p:nvGrpSpPr>
            <p:cNvPr id="5" name="Group 64"/>
            <p:cNvGrpSpPr>
              <a:grpSpLocks/>
            </p:cNvGrpSpPr>
            <p:nvPr/>
          </p:nvGrpSpPr>
          <p:grpSpPr bwMode="auto">
            <a:xfrm>
              <a:off x="2135188" y="4271963"/>
              <a:ext cx="719138" cy="361950"/>
              <a:chOff x="7620000" y="4191000"/>
              <a:chExt cx="685800" cy="381000"/>
            </a:xfrm>
          </p:grpSpPr>
          <p:sp>
            <p:nvSpPr>
              <p:cNvPr id="134181" name="Freeform 15"/>
              <p:cNvSpPr>
                <a:spLocks/>
              </p:cNvSpPr>
              <p:nvPr/>
            </p:nvSpPr>
            <p:spPr bwMode="auto">
              <a:xfrm>
                <a:off x="7620000" y="4191000"/>
                <a:ext cx="685800" cy="228600"/>
              </a:xfrm>
              <a:custGeom>
                <a:avLst/>
                <a:gdLst>
                  <a:gd name="T0" fmla="*/ 0 w 1488"/>
                  <a:gd name="T1" fmla="*/ 2147483647 h 576"/>
                  <a:gd name="T2" fmla="*/ 2147483647 w 1488"/>
                  <a:gd name="T3" fmla="*/ 2147483647 h 576"/>
                  <a:gd name="T4" fmla="*/ 2147483647 w 1488"/>
                  <a:gd name="T5" fmla="*/ 0 h 576"/>
                  <a:gd name="T6" fmla="*/ 2147483647 w 1488"/>
                  <a:gd name="T7" fmla="*/ 2147483647 h 576"/>
                  <a:gd name="T8" fmla="*/ 2147483647 w 1488"/>
                  <a:gd name="T9" fmla="*/ 2147483647 h 576"/>
                  <a:gd name="T10" fmla="*/ 2147483647 w 1488"/>
                  <a:gd name="T11" fmla="*/ 0 h 576"/>
                  <a:gd name="T12" fmla="*/ 2147483647 w 1488"/>
                  <a:gd name="T13" fmla="*/ 2147483647 h 576"/>
                  <a:gd name="T14" fmla="*/ 2147483647 w 1488"/>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rgbClr val="FF0000"/>
                </a:solidFill>
                <a:prstDash val="solid"/>
                <a:round/>
                <a:headEnd/>
                <a:tailEnd/>
              </a:ln>
            </p:spPr>
            <p:txBody>
              <a:bodyPr/>
              <a:lstStyle/>
              <a:p>
                <a:endParaRPr lang="en-US"/>
              </a:p>
            </p:txBody>
          </p:sp>
          <p:sp>
            <p:nvSpPr>
              <p:cNvPr id="134182" name="Freeform 16"/>
              <p:cNvSpPr>
                <a:spLocks/>
              </p:cNvSpPr>
              <p:nvPr/>
            </p:nvSpPr>
            <p:spPr bwMode="auto">
              <a:xfrm>
                <a:off x="7620000" y="4343400"/>
                <a:ext cx="685800" cy="228600"/>
              </a:xfrm>
              <a:custGeom>
                <a:avLst/>
                <a:gdLst>
                  <a:gd name="T0" fmla="*/ 0 w 1488"/>
                  <a:gd name="T1" fmla="*/ 2147483647 h 576"/>
                  <a:gd name="T2" fmla="*/ 2147483647 w 1488"/>
                  <a:gd name="T3" fmla="*/ 2147483647 h 576"/>
                  <a:gd name="T4" fmla="*/ 2147483647 w 1488"/>
                  <a:gd name="T5" fmla="*/ 0 h 576"/>
                  <a:gd name="T6" fmla="*/ 2147483647 w 1488"/>
                  <a:gd name="T7" fmla="*/ 2147483647 h 576"/>
                  <a:gd name="T8" fmla="*/ 2147483647 w 1488"/>
                  <a:gd name="T9" fmla="*/ 2147483647 h 576"/>
                  <a:gd name="T10" fmla="*/ 2147483647 w 1488"/>
                  <a:gd name="T11" fmla="*/ 0 h 576"/>
                  <a:gd name="T12" fmla="*/ 2147483647 w 1488"/>
                  <a:gd name="T13" fmla="*/ 2147483647 h 576"/>
                  <a:gd name="T14" fmla="*/ 2147483647 w 1488"/>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rgbClr val="0000FF"/>
                </a:solidFill>
                <a:prstDash val="solid"/>
                <a:round/>
                <a:headEnd/>
                <a:tailEnd/>
              </a:ln>
            </p:spPr>
            <p:txBody>
              <a:bodyPr/>
              <a:lstStyle/>
              <a:p>
                <a:endParaRPr lang="en-US"/>
              </a:p>
            </p:txBody>
          </p:sp>
        </p:grpSp>
        <p:grpSp>
          <p:nvGrpSpPr>
            <p:cNvPr id="6" name="Group 66"/>
            <p:cNvGrpSpPr>
              <a:grpSpLocks/>
            </p:cNvGrpSpPr>
            <p:nvPr/>
          </p:nvGrpSpPr>
          <p:grpSpPr bwMode="auto">
            <a:xfrm>
              <a:off x="2063750" y="5284788"/>
              <a:ext cx="796925" cy="217488"/>
              <a:chOff x="7543800" y="5257800"/>
              <a:chExt cx="762000" cy="228600"/>
            </a:xfrm>
          </p:grpSpPr>
          <p:sp>
            <p:nvSpPr>
              <p:cNvPr id="134179" name="Freeform 17"/>
              <p:cNvSpPr>
                <a:spLocks/>
              </p:cNvSpPr>
              <p:nvPr/>
            </p:nvSpPr>
            <p:spPr bwMode="auto">
              <a:xfrm>
                <a:off x="7543800" y="5257800"/>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rgbClr val="FF0000"/>
                </a:solidFill>
                <a:prstDash val="solid"/>
                <a:round/>
                <a:headEnd/>
                <a:tailEnd/>
              </a:ln>
            </p:spPr>
            <p:txBody>
              <a:bodyPr>
                <a:spAutoFit/>
              </a:bodyPr>
              <a:lstStyle/>
              <a:p>
                <a:endParaRPr lang="en-US"/>
              </a:p>
            </p:txBody>
          </p:sp>
          <p:sp>
            <p:nvSpPr>
              <p:cNvPr id="134180" name="Freeform 18"/>
              <p:cNvSpPr>
                <a:spLocks/>
              </p:cNvSpPr>
              <p:nvPr/>
            </p:nvSpPr>
            <p:spPr bwMode="auto">
              <a:xfrm>
                <a:off x="7848600" y="5257800"/>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rgbClr val="0000FF"/>
                </a:solidFill>
                <a:prstDash val="solid"/>
                <a:round/>
                <a:headEnd/>
                <a:tailEnd/>
              </a:ln>
            </p:spPr>
            <p:txBody>
              <a:bodyPr>
                <a:spAutoFit/>
              </a:bodyPr>
              <a:lstStyle/>
              <a:p>
                <a:endParaRPr lang="en-US"/>
              </a:p>
            </p:txBody>
          </p:sp>
        </p:grpSp>
        <p:grpSp>
          <p:nvGrpSpPr>
            <p:cNvPr id="7" name="Group 68"/>
            <p:cNvGrpSpPr>
              <a:grpSpLocks/>
            </p:cNvGrpSpPr>
            <p:nvPr/>
          </p:nvGrpSpPr>
          <p:grpSpPr bwMode="auto">
            <a:xfrm>
              <a:off x="2208213" y="6005513"/>
              <a:ext cx="479425" cy="330200"/>
              <a:chOff x="7696200" y="6015032"/>
              <a:chExt cx="457200" cy="347664"/>
            </a:xfrm>
          </p:grpSpPr>
          <p:sp>
            <p:nvSpPr>
              <p:cNvPr id="134177" name="Freeform 19"/>
              <p:cNvSpPr>
                <a:spLocks/>
              </p:cNvSpPr>
              <p:nvPr/>
            </p:nvSpPr>
            <p:spPr bwMode="auto">
              <a:xfrm>
                <a:off x="7696200" y="6134096"/>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rgbClr val="0000FF"/>
                </a:solidFill>
                <a:prstDash val="solid"/>
                <a:round/>
                <a:headEnd/>
                <a:tailEnd/>
              </a:ln>
            </p:spPr>
            <p:txBody>
              <a:bodyPr>
                <a:spAutoFit/>
              </a:bodyPr>
              <a:lstStyle/>
              <a:p>
                <a:endParaRPr lang="en-US"/>
              </a:p>
            </p:txBody>
          </p:sp>
          <p:sp>
            <p:nvSpPr>
              <p:cNvPr id="134178" name="Freeform 20"/>
              <p:cNvSpPr>
                <a:spLocks/>
              </p:cNvSpPr>
              <p:nvPr/>
            </p:nvSpPr>
            <p:spPr bwMode="auto">
              <a:xfrm>
                <a:off x="7696200" y="6015032"/>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rgbClr val="FF0000"/>
                </a:solidFill>
                <a:prstDash val="solid"/>
                <a:round/>
                <a:headEnd/>
                <a:tailEnd/>
              </a:ln>
            </p:spPr>
            <p:txBody>
              <a:bodyPr>
                <a:spAutoFit/>
              </a:bodyPr>
              <a:lstStyle/>
              <a:p>
                <a:endParaRPr lang="en-US"/>
              </a:p>
            </p:txBody>
          </p:sp>
        </p:grpSp>
        <p:grpSp>
          <p:nvGrpSpPr>
            <p:cNvPr id="8" name="Group 62"/>
            <p:cNvGrpSpPr>
              <a:grpSpLocks/>
            </p:cNvGrpSpPr>
            <p:nvPr/>
          </p:nvGrpSpPr>
          <p:grpSpPr bwMode="auto">
            <a:xfrm>
              <a:off x="1990725" y="2895600"/>
              <a:ext cx="1276350" cy="361950"/>
              <a:chOff x="7467600" y="2743200"/>
              <a:chExt cx="1219200" cy="381000"/>
            </a:xfrm>
          </p:grpSpPr>
          <p:sp>
            <p:nvSpPr>
              <p:cNvPr id="134173" name="Freeform 12"/>
              <p:cNvSpPr>
                <a:spLocks/>
              </p:cNvSpPr>
              <p:nvPr/>
            </p:nvSpPr>
            <p:spPr bwMode="auto">
              <a:xfrm>
                <a:off x="7696200" y="2895600"/>
                <a:ext cx="685800" cy="228600"/>
              </a:xfrm>
              <a:custGeom>
                <a:avLst/>
                <a:gdLst>
                  <a:gd name="T0" fmla="*/ 0 w 432"/>
                  <a:gd name="T1" fmla="*/ 2147483647 h 144"/>
                  <a:gd name="T2" fmla="*/ 2147483647 w 432"/>
                  <a:gd name="T3" fmla="*/ 2147483647 h 144"/>
                  <a:gd name="T4" fmla="*/ 2147483647 w 432"/>
                  <a:gd name="T5" fmla="*/ 0 h 144"/>
                  <a:gd name="T6" fmla="*/ 2147483647 w 432"/>
                  <a:gd name="T7" fmla="*/ 2147483647 h 144"/>
                  <a:gd name="T8" fmla="*/ 2147483647 w 432"/>
                  <a:gd name="T9" fmla="*/ 2147483647 h 144"/>
                  <a:gd name="T10" fmla="*/ 2147483647 w 432"/>
                  <a:gd name="T11" fmla="*/ 2147483647 h 144"/>
                  <a:gd name="T12" fmla="*/ 2147483647 w 432"/>
                  <a:gd name="T13" fmla="*/ 2147483647 h 144"/>
                  <a:gd name="T14" fmla="*/ 2147483647 w 432"/>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144"/>
                  <a:gd name="T26" fmla="*/ 432 w 432"/>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144">
                    <a:moveTo>
                      <a:pt x="0" y="144"/>
                    </a:moveTo>
                    <a:lnTo>
                      <a:pt x="84" y="144"/>
                    </a:lnTo>
                    <a:lnTo>
                      <a:pt x="111" y="0"/>
                    </a:lnTo>
                    <a:lnTo>
                      <a:pt x="139" y="144"/>
                    </a:lnTo>
                    <a:lnTo>
                      <a:pt x="223" y="144"/>
                    </a:lnTo>
                    <a:lnTo>
                      <a:pt x="244" y="144"/>
                    </a:lnTo>
                    <a:lnTo>
                      <a:pt x="279" y="144"/>
                    </a:lnTo>
                    <a:lnTo>
                      <a:pt x="432" y="144"/>
                    </a:lnTo>
                  </a:path>
                </a:pathLst>
              </a:custGeom>
              <a:noFill/>
              <a:ln w="38100" cap="flat" cmpd="sng">
                <a:solidFill>
                  <a:srgbClr val="0000FF"/>
                </a:solidFill>
                <a:prstDash val="solid"/>
                <a:round/>
                <a:headEnd/>
                <a:tailEnd/>
              </a:ln>
            </p:spPr>
            <p:txBody>
              <a:bodyPr/>
              <a:lstStyle/>
              <a:p>
                <a:endParaRPr lang="en-US"/>
              </a:p>
            </p:txBody>
          </p:sp>
          <p:grpSp>
            <p:nvGrpSpPr>
              <p:cNvPr id="9" name="Group 61"/>
              <p:cNvGrpSpPr>
                <a:grpSpLocks/>
              </p:cNvGrpSpPr>
              <p:nvPr/>
            </p:nvGrpSpPr>
            <p:grpSpPr bwMode="auto">
              <a:xfrm>
                <a:off x="7467600" y="2743200"/>
                <a:ext cx="1219200" cy="381000"/>
                <a:chOff x="7467600" y="2743200"/>
                <a:chExt cx="1219200" cy="381000"/>
              </a:xfrm>
            </p:grpSpPr>
            <p:sp>
              <p:nvSpPr>
                <p:cNvPr id="134175" name="Freeform 11"/>
                <p:cNvSpPr>
                  <a:spLocks/>
                </p:cNvSpPr>
                <p:nvPr/>
              </p:nvSpPr>
              <p:spPr bwMode="auto">
                <a:xfrm>
                  <a:off x="7467600" y="2743200"/>
                  <a:ext cx="685800" cy="228600"/>
                </a:xfrm>
                <a:custGeom>
                  <a:avLst/>
                  <a:gdLst>
                    <a:gd name="T0" fmla="*/ 0 w 1488"/>
                    <a:gd name="T1" fmla="*/ 2147483647 h 576"/>
                    <a:gd name="T2" fmla="*/ 2147483647 w 1488"/>
                    <a:gd name="T3" fmla="*/ 2147483647 h 576"/>
                    <a:gd name="T4" fmla="*/ 2147483647 w 1488"/>
                    <a:gd name="T5" fmla="*/ 0 h 576"/>
                    <a:gd name="T6" fmla="*/ 2147483647 w 1488"/>
                    <a:gd name="T7" fmla="*/ 2147483647 h 576"/>
                    <a:gd name="T8" fmla="*/ 2147483647 w 1488"/>
                    <a:gd name="T9" fmla="*/ 2147483647 h 576"/>
                    <a:gd name="T10" fmla="*/ 2147483647 w 1488"/>
                    <a:gd name="T11" fmla="*/ 0 h 576"/>
                    <a:gd name="T12" fmla="*/ 2147483647 w 1488"/>
                    <a:gd name="T13" fmla="*/ 2147483647 h 576"/>
                    <a:gd name="T14" fmla="*/ 2147483647 w 1488"/>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rgbClr val="FF0000"/>
                  </a:solidFill>
                  <a:prstDash val="solid"/>
                  <a:round/>
                  <a:headEnd/>
                  <a:tailEnd/>
                </a:ln>
              </p:spPr>
              <p:txBody>
                <a:bodyPr/>
                <a:lstStyle/>
                <a:p>
                  <a:endParaRPr lang="en-US"/>
                </a:p>
              </p:txBody>
            </p:sp>
            <p:sp>
              <p:nvSpPr>
                <p:cNvPr id="134176" name="Freeform 30"/>
                <p:cNvSpPr>
                  <a:spLocks/>
                </p:cNvSpPr>
                <p:nvPr/>
              </p:nvSpPr>
              <p:spPr bwMode="auto">
                <a:xfrm>
                  <a:off x="8229600" y="2895600"/>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rgbClr val="0000FF"/>
                  </a:solidFill>
                  <a:prstDash val="solid"/>
                  <a:round/>
                  <a:headEnd/>
                  <a:tailEnd/>
                </a:ln>
              </p:spPr>
              <p:txBody>
                <a:bodyPr>
                  <a:spAutoFit/>
                </a:bodyPr>
                <a:lstStyle/>
                <a:p>
                  <a:endParaRPr lang="en-US"/>
                </a:p>
              </p:txBody>
            </p:sp>
          </p:grpSp>
        </p:grpSp>
        <p:sp>
          <p:nvSpPr>
            <p:cNvPr id="134159" name="TextBox 41"/>
            <p:cNvSpPr txBox="1">
              <a:spLocks noChangeArrowheads="1"/>
            </p:cNvSpPr>
            <p:nvPr/>
          </p:nvSpPr>
          <p:spPr bwMode="auto">
            <a:xfrm>
              <a:off x="3452813" y="2773363"/>
              <a:ext cx="5473700" cy="1281113"/>
            </a:xfrm>
            <a:prstGeom prst="rect">
              <a:avLst/>
            </a:prstGeom>
            <a:noFill/>
            <a:ln w="9525">
              <a:noFill/>
              <a:miter lim="800000"/>
              <a:headEnd/>
              <a:tailEnd/>
            </a:ln>
          </p:spPr>
          <p:txBody>
            <a:bodyPr wrap="none">
              <a:spAutoFit/>
            </a:bodyPr>
            <a:lstStyle/>
            <a:p>
              <a:r>
                <a:rPr lang="en-US" sz="2400" b="1"/>
                <a:t>3 alleles</a:t>
              </a:r>
              <a:endParaRPr lang="en-US" b="1"/>
            </a:p>
            <a:p>
              <a:r>
                <a:rPr lang="en-US"/>
                <a:t>Heterozygote + heterozygote, one overlapping allele</a:t>
              </a:r>
            </a:p>
            <a:p>
              <a:r>
                <a:rPr lang="en-US"/>
                <a:t>Heterozygote + homozygote, no overlapping alleles</a:t>
              </a:r>
            </a:p>
            <a:p>
              <a:endParaRPr lang="en-US"/>
            </a:p>
          </p:txBody>
        </p:sp>
        <p:sp>
          <p:nvSpPr>
            <p:cNvPr id="134161" name="Rectangle 33"/>
            <p:cNvSpPr>
              <a:spLocks noChangeArrowheads="1"/>
            </p:cNvSpPr>
            <p:nvPr/>
          </p:nvSpPr>
          <p:spPr bwMode="auto">
            <a:xfrm>
              <a:off x="3452813" y="5781675"/>
              <a:ext cx="6046788" cy="731838"/>
            </a:xfrm>
            <a:prstGeom prst="rect">
              <a:avLst/>
            </a:prstGeom>
            <a:noFill/>
            <a:ln w="9525">
              <a:noFill/>
              <a:miter lim="800000"/>
              <a:headEnd/>
              <a:tailEnd/>
            </a:ln>
          </p:spPr>
          <p:txBody>
            <a:bodyPr>
              <a:spAutoFit/>
            </a:bodyPr>
            <a:lstStyle/>
            <a:p>
              <a:r>
                <a:rPr lang="en-US" sz="2400" b="1"/>
                <a:t>1 allele</a:t>
              </a:r>
              <a:endParaRPr lang="en-US" sz="2800" b="1"/>
            </a:p>
            <a:p>
              <a:r>
                <a:rPr lang="en-US"/>
                <a:t>Homozygote + homozygote, overlapping allele </a:t>
              </a:r>
            </a:p>
          </p:txBody>
        </p:sp>
        <p:sp>
          <p:nvSpPr>
            <p:cNvPr id="134162" name="Text Box 31"/>
            <p:cNvSpPr txBox="1">
              <a:spLocks noChangeArrowheads="1"/>
            </p:cNvSpPr>
            <p:nvPr/>
          </p:nvSpPr>
          <p:spPr bwMode="auto">
            <a:xfrm>
              <a:off x="190500" y="930275"/>
              <a:ext cx="1676400" cy="822325"/>
            </a:xfrm>
            <a:prstGeom prst="rect">
              <a:avLst/>
            </a:prstGeom>
            <a:noFill/>
            <a:ln w="9525">
              <a:noFill/>
              <a:miter lim="800000"/>
              <a:headEnd/>
              <a:tailEnd/>
            </a:ln>
          </p:spPr>
          <p:txBody>
            <a:bodyPr>
              <a:spAutoFit/>
            </a:bodyPr>
            <a:lstStyle/>
            <a:p>
              <a:pPr algn="ctr">
                <a:spcBef>
                  <a:spcPct val="50000"/>
                </a:spcBef>
              </a:pPr>
              <a:r>
                <a:rPr lang="en-US" sz="2400" b="1"/>
                <a:t>Observedprofile</a:t>
              </a:r>
            </a:p>
          </p:txBody>
        </p:sp>
        <p:grpSp>
          <p:nvGrpSpPr>
            <p:cNvPr id="10" name="Group 32"/>
            <p:cNvGrpSpPr>
              <a:grpSpLocks/>
            </p:cNvGrpSpPr>
            <p:nvPr/>
          </p:nvGrpSpPr>
          <p:grpSpPr bwMode="auto">
            <a:xfrm>
              <a:off x="334963" y="1897063"/>
              <a:ext cx="1239838" cy="322263"/>
              <a:chOff x="144" y="1200"/>
              <a:chExt cx="745" cy="213"/>
            </a:xfrm>
          </p:grpSpPr>
          <p:sp>
            <p:nvSpPr>
              <p:cNvPr id="134171" name="Freeform 5"/>
              <p:cNvSpPr>
                <a:spLocks/>
              </p:cNvSpPr>
              <p:nvPr/>
            </p:nvSpPr>
            <p:spPr bwMode="auto">
              <a:xfrm>
                <a:off x="144" y="1200"/>
                <a:ext cx="409" cy="213"/>
              </a:xfrm>
              <a:custGeom>
                <a:avLst/>
                <a:gdLst>
                  <a:gd name="T0" fmla="*/ 0 w 1488"/>
                  <a:gd name="T1" fmla="*/ 14041 h 576"/>
                  <a:gd name="T2" fmla="*/ 399 w 1488"/>
                  <a:gd name="T3" fmla="*/ 14041 h 576"/>
                  <a:gd name="T4" fmla="*/ 399 w 1488"/>
                  <a:gd name="T5" fmla="*/ 0 h 576"/>
                  <a:gd name="T6" fmla="*/ 399 w 1488"/>
                  <a:gd name="T7" fmla="*/ 14041 h 576"/>
                  <a:gd name="T8" fmla="*/ 399 w 1488"/>
                  <a:gd name="T9" fmla="*/ 14041 h 576"/>
                  <a:gd name="T10" fmla="*/ 399 w 1488"/>
                  <a:gd name="T11" fmla="*/ 0 h 576"/>
                  <a:gd name="T12" fmla="*/ 399 w 1488"/>
                  <a:gd name="T13" fmla="*/ 14041 h 576"/>
                  <a:gd name="T14" fmla="*/ 399 w 1488"/>
                  <a:gd name="T15" fmla="*/ 14041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chemeClr val="tx1"/>
                </a:solidFill>
                <a:prstDash val="solid"/>
                <a:round/>
                <a:headEnd/>
                <a:tailEnd/>
              </a:ln>
            </p:spPr>
            <p:txBody>
              <a:bodyPr/>
              <a:lstStyle/>
              <a:p>
                <a:endParaRPr lang="en-US"/>
              </a:p>
            </p:txBody>
          </p:sp>
          <p:sp>
            <p:nvSpPr>
              <p:cNvPr id="134172" name="Freeform 5"/>
              <p:cNvSpPr>
                <a:spLocks/>
              </p:cNvSpPr>
              <p:nvPr/>
            </p:nvSpPr>
            <p:spPr bwMode="auto">
              <a:xfrm>
                <a:off x="480" y="1200"/>
                <a:ext cx="409" cy="213"/>
              </a:xfrm>
              <a:custGeom>
                <a:avLst/>
                <a:gdLst>
                  <a:gd name="T0" fmla="*/ 0 w 1488"/>
                  <a:gd name="T1" fmla="*/ 14041 h 576"/>
                  <a:gd name="T2" fmla="*/ 399 w 1488"/>
                  <a:gd name="T3" fmla="*/ 14041 h 576"/>
                  <a:gd name="T4" fmla="*/ 399 w 1488"/>
                  <a:gd name="T5" fmla="*/ 0 h 576"/>
                  <a:gd name="T6" fmla="*/ 399 w 1488"/>
                  <a:gd name="T7" fmla="*/ 14041 h 576"/>
                  <a:gd name="T8" fmla="*/ 399 w 1488"/>
                  <a:gd name="T9" fmla="*/ 14041 h 576"/>
                  <a:gd name="T10" fmla="*/ 399 w 1488"/>
                  <a:gd name="T11" fmla="*/ 0 h 576"/>
                  <a:gd name="T12" fmla="*/ 399 w 1488"/>
                  <a:gd name="T13" fmla="*/ 14041 h 576"/>
                  <a:gd name="T14" fmla="*/ 399 w 1488"/>
                  <a:gd name="T15" fmla="*/ 14041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chemeClr val="tx1"/>
                </a:solidFill>
                <a:prstDash val="solid"/>
                <a:round/>
                <a:headEnd/>
                <a:tailEnd/>
              </a:ln>
            </p:spPr>
            <p:txBody>
              <a:bodyPr/>
              <a:lstStyle/>
              <a:p>
                <a:endParaRPr lang="en-US"/>
              </a:p>
            </p:txBody>
          </p:sp>
        </p:grpSp>
        <p:sp>
          <p:nvSpPr>
            <p:cNvPr id="134169" name="Freeform 5"/>
            <p:cNvSpPr>
              <a:spLocks/>
            </p:cNvSpPr>
            <p:nvPr/>
          </p:nvSpPr>
          <p:spPr bwMode="auto">
            <a:xfrm>
              <a:off x="407988" y="2587404"/>
              <a:ext cx="680503" cy="676496"/>
            </a:xfrm>
            <a:custGeom>
              <a:avLst/>
              <a:gdLst>
                <a:gd name="T0" fmla="*/ 0 w 1488"/>
                <a:gd name="T1" fmla="*/ 14041 h 576"/>
                <a:gd name="T2" fmla="*/ 399 w 1488"/>
                <a:gd name="T3" fmla="*/ 14041 h 576"/>
                <a:gd name="T4" fmla="*/ 399 w 1488"/>
                <a:gd name="T5" fmla="*/ 0 h 576"/>
                <a:gd name="T6" fmla="*/ 399 w 1488"/>
                <a:gd name="T7" fmla="*/ 14041 h 576"/>
                <a:gd name="T8" fmla="*/ 399 w 1488"/>
                <a:gd name="T9" fmla="*/ 14041 h 576"/>
                <a:gd name="T10" fmla="*/ 399 w 1488"/>
                <a:gd name="T11" fmla="*/ 0 h 576"/>
                <a:gd name="T12" fmla="*/ 399 w 1488"/>
                <a:gd name="T13" fmla="*/ 14041 h 576"/>
                <a:gd name="T14" fmla="*/ 399 w 1488"/>
                <a:gd name="T15" fmla="*/ 14041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 name="connsiteX0" fmla="*/ 0 w 10000"/>
                <a:gd name="connsiteY0" fmla="*/ 21096 h 21096"/>
                <a:gd name="connsiteX1" fmla="*/ 1935 w 10000"/>
                <a:gd name="connsiteY1" fmla="*/ 21096 h 21096"/>
                <a:gd name="connsiteX2" fmla="*/ 2581 w 10000"/>
                <a:gd name="connsiteY2" fmla="*/ 11096 h 21096"/>
                <a:gd name="connsiteX3" fmla="*/ 3226 w 10000"/>
                <a:gd name="connsiteY3" fmla="*/ 21096 h 21096"/>
                <a:gd name="connsiteX4" fmla="*/ 5161 w 10000"/>
                <a:gd name="connsiteY4" fmla="*/ 21096 h 21096"/>
                <a:gd name="connsiteX5" fmla="*/ 5806 w 10000"/>
                <a:gd name="connsiteY5" fmla="*/ 0 h 21096"/>
                <a:gd name="connsiteX6" fmla="*/ 6452 w 10000"/>
                <a:gd name="connsiteY6" fmla="*/ 21096 h 21096"/>
                <a:gd name="connsiteX7" fmla="*/ 10000 w 10000"/>
                <a:gd name="connsiteY7" fmla="*/ 21096 h 2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21096">
                  <a:moveTo>
                    <a:pt x="0" y="21096"/>
                  </a:moveTo>
                  <a:lnTo>
                    <a:pt x="1935" y="21096"/>
                  </a:lnTo>
                  <a:cubicBezTo>
                    <a:pt x="2150" y="17763"/>
                    <a:pt x="2366" y="14429"/>
                    <a:pt x="2581" y="11096"/>
                  </a:cubicBezTo>
                  <a:lnTo>
                    <a:pt x="3226" y="21096"/>
                  </a:lnTo>
                  <a:lnTo>
                    <a:pt x="5161" y="21096"/>
                  </a:lnTo>
                  <a:lnTo>
                    <a:pt x="5806" y="0"/>
                  </a:lnTo>
                  <a:cubicBezTo>
                    <a:pt x="6021" y="7032"/>
                    <a:pt x="6237" y="14064"/>
                    <a:pt x="6452" y="21096"/>
                  </a:cubicBezTo>
                  <a:lnTo>
                    <a:pt x="10000" y="21096"/>
                  </a:lnTo>
                </a:path>
              </a:pathLst>
            </a:custGeom>
            <a:noFill/>
            <a:ln w="38100" cap="flat" cmpd="sng">
              <a:solidFill>
                <a:schemeClr val="tx1"/>
              </a:solidFill>
              <a:prstDash val="solid"/>
              <a:round/>
              <a:headEnd/>
              <a:tailEnd/>
            </a:ln>
          </p:spPr>
          <p:txBody>
            <a:bodyPr/>
            <a:lstStyle/>
            <a:p>
              <a:endParaRPr lang="en-US"/>
            </a:p>
          </p:txBody>
        </p:sp>
        <p:sp>
          <p:nvSpPr>
            <p:cNvPr id="134170" name="Freeform 14"/>
            <p:cNvSpPr>
              <a:spLocks/>
            </p:cNvSpPr>
            <p:nvPr/>
          </p:nvSpPr>
          <p:spPr bwMode="auto">
            <a:xfrm>
              <a:off x="967032" y="2943225"/>
              <a:ext cx="479181" cy="320675"/>
            </a:xfrm>
            <a:custGeom>
              <a:avLst/>
              <a:gdLst>
                <a:gd name="T0" fmla="*/ 0 w 1152"/>
                <a:gd name="T1" fmla="*/ 5374 h 624"/>
                <a:gd name="T2" fmla="*/ 128 w 1152"/>
                <a:gd name="T3" fmla="*/ 5374 h 624"/>
                <a:gd name="T4" fmla="*/ 128 w 1152"/>
                <a:gd name="T5" fmla="*/ 0 h 624"/>
                <a:gd name="T6" fmla="*/ 128 w 1152"/>
                <a:gd name="T7" fmla="*/ 5374 h 624"/>
                <a:gd name="T8" fmla="*/ 128 w 1152"/>
                <a:gd name="T9" fmla="*/ 5374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chemeClr val="tx1"/>
              </a:solidFill>
              <a:prstDash val="solid"/>
              <a:round/>
              <a:headEnd/>
              <a:tailEnd/>
            </a:ln>
          </p:spPr>
          <p:txBody>
            <a:bodyPr>
              <a:spAutoFit/>
            </a:bodyPr>
            <a:lstStyle/>
            <a:p>
              <a:endParaRPr lang="en-US"/>
            </a:p>
          </p:txBody>
        </p:sp>
        <p:grpSp>
          <p:nvGrpSpPr>
            <p:cNvPr id="12" name="Group 66"/>
            <p:cNvGrpSpPr>
              <a:grpSpLocks/>
            </p:cNvGrpSpPr>
            <p:nvPr/>
          </p:nvGrpSpPr>
          <p:grpSpPr bwMode="auto">
            <a:xfrm>
              <a:off x="561409" y="4318000"/>
              <a:ext cx="798513" cy="290513"/>
              <a:chOff x="7543800" y="5257800"/>
              <a:chExt cx="762000" cy="228600"/>
            </a:xfrm>
          </p:grpSpPr>
          <p:sp>
            <p:nvSpPr>
              <p:cNvPr id="134167" name="Freeform 17"/>
              <p:cNvSpPr>
                <a:spLocks/>
              </p:cNvSpPr>
              <p:nvPr/>
            </p:nvSpPr>
            <p:spPr bwMode="auto">
              <a:xfrm>
                <a:off x="7543800" y="5257800"/>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chemeClr val="tx1"/>
                </a:solidFill>
                <a:prstDash val="solid"/>
                <a:round/>
                <a:headEnd/>
                <a:tailEnd/>
              </a:ln>
            </p:spPr>
            <p:txBody>
              <a:bodyPr>
                <a:spAutoFit/>
              </a:bodyPr>
              <a:lstStyle/>
              <a:p>
                <a:endParaRPr lang="en-US"/>
              </a:p>
            </p:txBody>
          </p:sp>
          <p:sp>
            <p:nvSpPr>
              <p:cNvPr id="134168" name="Freeform 18"/>
              <p:cNvSpPr>
                <a:spLocks/>
              </p:cNvSpPr>
              <p:nvPr/>
            </p:nvSpPr>
            <p:spPr bwMode="auto">
              <a:xfrm>
                <a:off x="7848600" y="5257800"/>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chemeClr val="tx1"/>
                </a:solidFill>
                <a:prstDash val="solid"/>
                <a:round/>
                <a:headEnd/>
                <a:tailEnd/>
              </a:ln>
            </p:spPr>
            <p:txBody>
              <a:bodyPr>
                <a:spAutoFit/>
              </a:bodyPr>
              <a:lstStyle/>
              <a:p>
                <a:endParaRPr lang="en-US"/>
              </a:p>
            </p:txBody>
          </p:sp>
        </p:grpSp>
        <p:sp>
          <p:nvSpPr>
            <p:cNvPr id="134166" name="Freeform 14"/>
            <p:cNvSpPr>
              <a:spLocks/>
            </p:cNvSpPr>
            <p:nvPr/>
          </p:nvSpPr>
          <p:spPr bwMode="auto">
            <a:xfrm>
              <a:off x="698500" y="5869978"/>
              <a:ext cx="479425" cy="476848"/>
            </a:xfrm>
            <a:custGeom>
              <a:avLst/>
              <a:gdLst>
                <a:gd name="T0" fmla="*/ 0 w 1152"/>
                <a:gd name="T1" fmla="*/ 869 h 624"/>
                <a:gd name="T2" fmla="*/ 226 w 1152"/>
                <a:gd name="T3" fmla="*/ 869 h 624"/>
                <a:gd name="T4" fmla="*/ 226 w 1152"/>
                <a:gd name="T5" fmla="*/ 0 h 624"/>
                <a:gd name="T6" fmla="*/ 226 w 1152"/>
                <a:gd name="T7" fmla="*/ 869 h 624"/>
                <a:gd name="T8" fmla="*/ 226 w 1152"/>
                <a:gd name="T9" fmla="*/ 869 h 624"/>
                <a:gd name="T10" fmla="*/ 0 60000 65536"/>
                <a:gd name="T11" fmla="*/ 0 60000 65536"/>
                <a:gd name="T12" fmla="*/ 0 60000 65536"/>
                <a:gd name="T13" fmla="*/ 0 60000 65536"/>
                <a:gd name="T14" fmla="*/ 0 60000 65536"/>
                <a:gd name="T15" fmla="*/ 0 w 1152"/>
                <a:gd name="T16" fmla="*/ 0 h 624"/>
                <a:gd name="T17" fmla="*/ 1152 w 1152"/>
                <a:gd name="T18" fmla="*/ 624 h 624"/>
                <a:gd name="connsiteX0" fmla="*/ 0 w 10000"/>
                <a:gd name="connsiteY0" fmla="*/ 16414 h 16414"/>
                <a:gd name="connsiteX1" fmla="*/ 3333 w 10000"/>
                <a:gd name="connsiteY1" fmla="*/ 16414 h 16414"/>
                <a:gd name="connsiteX2" fmla="*/ 4257 w 10000"/>
                <a:gd name="connsiteY2" fmla="*/ 0 h 16414"/>
                <a:gd name="connsiteX3" fmla="*/ 5417 w 10000"/>
                <a:gd name="connsiteY3" fmla="*/ 16414 h 16414"/>
                <a:gd name="connsiteX4" fmla="*/ 10000 w 10000"/>
                <a:gd name="connsiteY4" fmla="*/ 16414 h 1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414">
                  <a:moveTo>
                    <a:pt x="0" y="16414"/>
                  </a:moveTo>
                  <a:lnTo>
                    <a:pt x="3333" y="16414"/>
                  </a:lnTo>
                  <a:lnTo>
                    <a:pt x="4257" y="0"/>
                  </a:lnTo>
                  <a:cubicBezTo>
                    <a:pt x="4644" y="5471"/>
                    <a:pt x="5030" y="10943"/>
                    <a:pt x="5417" y="16414"/>
                  </a:cubicBezTo>
                  <a:lnTo>
                    <a:pt x="10000" y="16414"/>
                  </a:lnTo>
                </a:path>
              </a:pathLst>
            </a:custGeom>
            <a:noFill/>
            <a:ln w="38100" cap="flat" cmpd="sng">
              <a:solidFill>
                <a:schemeClr val="tx1"/>
              </a:solidFill>
              <a:prstDash val="solid"/>
              <a:round/>
              <a:headEnd/>
              <a:tailEnd/>
            </a:ln>
          </p:spPr>
          <p:txBody>
            <a:bodyPr>
              <a:spAutoFit/>
            </a:bodyPr>
            <a:lstStyle/>
            <a:p>
              <a:endParaRPr lang="en-US"/>
            </a:p>
          </p:txBody>
        </p:sp>
        <p:grpSp>
          <p:nvGrpSpPr>
            <p:cNvPr id="44" name="Group 35"/>
            <p:cNvGrpSpPr>
              <a:grpSpLocks/>
            </p:cNvGrpSpPr>
            <p:nvPr/>
          </p:nvGrpSpPr>
          <p:grpSpPr bwMode="auto">
            <a:xfrm>
              <a:off x="409575" y="3376203"/>
              <a:ext cx="1038225" cy="320675"/>
              <a:chOff x="192" y="1920"/>
              <a:chExt cx="624" cy="213"/>
            </a:xfrm>
          </p:grpSpPr>
          <p:sp>
            <p:nvSpPr>
              <p:cNvPr id="45" name="Freeform 5"/>
              <p:cNvSpPr>
                <a:spLocks/>
              </p:cNvSpPr>
              <p:nvPr/>
            </p:nvSpPr>
            <p:spPr bwMode="auto">
              <a:xfrm>
                <a:off x="192" y="2026"/>
                <a:ext cx="409" cy="107"/>
              </a:xfrm>
              <a:custGeom>
                <a:avLst/>
                <a:gdLst>
                  <a:gd name="T0" fmla="*/ 0 w 1488"/>
                  <a:gd name="T1" fmla="*/ 14041 h 576"/>
                  <a:gd name="T2" fmla="*/ 399 w 1488"/>
                  <a:gd name="T3" fmla="*/ 14041 h 576"/>
                  <a:gd name="T4" fmla="*/ 399 w 1488"/>
                  <a:gd name="T5" fmla="*/ 0 h 576"/>
                  <a:gd name="T6" fmla="*/ 399 w 1488"/>
                  <a:gd name="T7" fmla="*/ 14041 h 576"/>
                  <a:gd name="T8" fmla="*/ 399 w 1488"/>
                  <a:gd name="T9" fmla="*/ 14041 h 576"/>
                  <a:gd name="T10" fmla="*/ 399 w 1488"/>
                  <a:gd name="T11" fmla="*/ 0 h 576"/>
                  <a:gd name="T12" fmla="*/ 399 w 1488"/>
                  <a:gd name="T13" fmla="*/ 14041 h 576"/>
                  <a:gd name="T14" fmla="*/ 399 w 1488"/>
                  <a:gd name="T15" fmla="*/ 14041 h 576"/>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576"/>
                  <a:gd name="T26" fmla="*/ 1488 w 1488"/>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576">
                    <a:moveTo>
                      <a:pt x="0" y="576"/>
                    </a:moveTo>
                    <a:lnTo>
                      <a:pt x="288" y="576"/>
                    </a:lnTo>
                    <a:lnTo>
                      <a:pt x="384" y="0"/>
                    </a:lnTo>
                    <a:lnTo>
                      <a:pt x="480" y="576"/>
                    </a:lnTo>
                    <a:lnTo>
                      <a:pt x="768" y="576"/>
                    </a:lnTo>
                    <a:lnTo>
                      <a:pt x="864" y="0"/>
                    </a:lnTo>
                    <a:lnTo>
                      <a:pt x="960" y="576"/>
                    </a:lnTo>
                    <a:lnTo>
                      <a:pt x="1488" y="576"/>
                    </a:lnTo>
                  </a:path>
                </a:pathLst>
              </a:custGeom>
              <a:noFill/>
              <a:ln w="38100" cap="flat" cmpd="sng">
                <a:solidFill>
                  <a:schemeClr val="tx1"/>
                </a:solidFill>
                <a:prstDash val="solid"/>
                <a:round/>
                <a:headEnd/>
                <a:tailEnd/>
              </a:ln>
            </p:spPr>
            <p:txBody>
              <a:bodyPr/>
              <a:lstStyle/>
              <a:p>
                <a:endParaRPr lang="en-US"/>
              </a:p>
            </p:txBody>
          </p:sp>
          <p:sp>
            <p:nvSpPr>
              <p:cNvPr id="46" name="Freeform 14"/>
              <p:cNvSpPr>
                <a:spLocks/>
              </p:cNvSpPr>
              <p:nvPr/>
            </p:nvSpPr>
            <p:spPr bwMode="auto">
              <a:xfrm>
                <a:off x="528" y="1920"/>
                <a:ext cx="288" cy="213"/>
              </a:xfrm>
              <a:custGeom>
                <a:avLst/>
                <a:gdLst>
                  <a:gd name="T0" fmla="*/ 0 w 1152"/>
                  <a:gd name="T1" fmla="*/ 5374 h 624"/>
                  <a:gd name="T2" fmla="*/ 128 w 1152"/>
                  <a:gd name="T3" fmla="*/ 5374 h 624"/>
                  <a:gd name="T4" fmla="*/ 128 w 1152"/>
                  <a:gd name="T5" fmla="*/ 0 h 624"/>
                  <a:gd name="T6" fmla="*/ 128 w 1152"/>
                  <a:gd name="T7" fmla="*/ 5374 h 624"/>
                  <a:gd name="T8" fmla="*/ 128 w 1152"/>
                  <a:gd name="T9" fmla="*/ 5374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chemeClr val="tx1"/>
                </a:solidFill>
                <a:prstDash val="solid"/>
                <a:round/>
                <a:headEnd/>
                <a:tailEnd/>
              </a:ln>
            </p:spPr>
            <p:txBody>
              <a:bodyPr>
                <a:spAutoFit/>
              </a:bodyPr>
              <a:lstStyle/>
              <a:p>
                <a:endParaRPr lang="en-US"/>
              </a:p>
            </p:txBody>
          </p:sp>
        </p:grpSp>
        <p:sp>
          <p:nvSpPr>
            <p:cNvPr id="48" name="Freeform 17"/>
            <p:cNvSpPr>
              <a:spLocks/>
            </p:cNvSpPr>
            <p:nvPr/>
          </p:nvSpPr>
          <p:spPr bwMode="auto">
            <a:xfrm>
              <a:off x="561409" y="4926323"/>
              <a:ext cx="479108" cy="166377"/>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 name="connsiteX0" fmla="*/ 0 w 10000"/>
                <a:gd name="connsiteY0" fmla="*/ 5727 h 5727"/>
                <a:gd name="connsiteX1" fmla="*/ 3333 w 10000"/>
                <a:gd name="connsiteY1" fmla="*/ 5727 h 5727"/>
                <a:gd name="connsiteX2" fmla="*/ 4426 w 10000"/>
                <a:gd name="connsiteY2" fmla="*/ 0 h 5727"/>
                <a:gd name="connsiteX3" fmla="*/ 5417 w 10000"/>
                <a:gd name="connsiteY3" fmla="*/ 5727 h 5727"/>
                <a:gd name="connsiteX4" fmla="*/ 10000 w 10000"/>
                <a:gd name="connsiteY4" fmla="*/ 5727 h 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27">
                  <a:moveTo>
                    <a:pt x="0" y="5727"/>
                  </a:moveTo>
                  <a:lnTo>
                    <a:pt x="3333" y="5727"/>
                  </a:lnTo>
                  <a:lnTo>
                    <a:pt x="4426" y="0"/>
                  </a:lnTo>
                  <a:lnTo>
                    <a:pt x="5417" y="5727"/>
                  </a:lnTo>
                  <a:lnTo>
                    <a:pt x="10000" y="5727"/>
                  </a:lnTo>
                </a:path>
              </a:pathLst>
            </a:custGeom>
            <a:noFill/>
            <a:ln w="38100" cap="flat" cmpd="sng">
              <a:solidFill>
                <a:schemeClr val="tx1"/>
              </a:solidFill>
              <a:prstDash val="solid"/>
              <a:round/>
              <a:headEnd/>
              <a:tailEnd/>
            </a:ln>
          </p:spPr>
          <p:txBody>
            <a:bodyPr>
              <a:spAutoFit/>
            </a:bodyPr>
            <a:lstStyle/>
            <a:p>
              <a:endParaRPr lang="en-US"/>
            </a:p>
          </p:txBody>
        </p:sp>
        <p:sp>
          <p:nvSpPr>
            <p:cNvPr id="49" name="Freeform 18"/>
            <p:cNvSpPr>
              <a:spLocks/>
            </p:cNvSpPr>
            <p:nvPr/>
          </p:nvSpPr>
          <p:spPr bwMode="auto">
            <a:xfrm>
              <a:off x="880814" y="4690485"/>
              <a:ext cx="479108" cy="402215"/>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 name="connsiteX0" fmla="*/ 0 w 10000"/>
                <a:gd name="connsiteY0" fmla="*/ 13845 h 13845"/>
                <a:gd name="connsiteX1" fmla="*/ 3333 w 10000"/>
                <a:gd name="connsiteY1" fmla="*/ 13845 h 13845"/>
                <a:gd name="connsiteX2" fmla="*/ 4340 w 10000"/>
                <a:gd name="connsiteY2" fmla="*/ 0 h 13845"/>
                <a:gd name="connsiteX3" fmla="*/ 5417 w 10000"/>
                <a:gd name="connsiteY3" fmla="*/ 13845 h 13845"/>
                <a:gd name="connsiteX4" fmla="*/ 10000 w 10000"/>
                <a:gd name="connsiteY4" fmla="*/ 13845 h 1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845">
                  <a:moveTo>
                    <a:pt x="0" y="13845"/>
                  </a:moveTo>
                  <a:lnTo>
                    <a:pt x="3333" y="13845"/>
                  </a:lnTo>
                  <a:cubicBezTo>
                    <a:pt x="3669" y="9230"/>
                    <a:pt x="4004" y="4615"/>
                    <a:pt x="4340" y="0"/>
                  </a:cubicBezTo>
                  <a:lnTo>
                    <a:pt x="5417" y="13845"/>
                  </a:lnTo>
                  <a:lnTo>
                    <a:pt x="10000" y="13845"/>
                  </a:lnTo>
                </a:path>
              </a:pathLst>
            </a:custGeom>
            <a:noFill/>
            <a:ln w="38100" cap="flat" cmpd="sng">
              <a:solidFill>
                <a:schemeClr val="tx1"/>
              </a:solidFill>
              <a:prstDash val="solid"/>
              <a:round/>
              <a:headEnd/>
              <a:tailEnd/>
            </a:ln>
          </p:spPr>
          <p:txBody>
            <a:bodyPr>
              <a:spAutoFit/>
            </a:bodyPr>
            <a:lstStyle/>
            <a:p>
              <a:endParaRPr lang="en-US"/>
            </a:p>
          </p:txBody>
        </p:sp>
        <p:grpSp>
          <p:nvGrpSpPr>
            <p:cNvPr id="50" name="Group 66"/>
            <p:cNvGrpSpPr>
              <a:grpSpLocks/>
            </p:cNvGrpSpPr>
            <p:nvPr/>
          </p:nvGrpSpPr>
          <p:grpSpPr bwMode="auto">
            <a:xfrm>
              <a:off x="561409" y="5284788"/>
              <a:ext cx="798513" cy="290513"/>
              <a:chOff x="7543800" y="5257800"/>
              <a:chExt cx="762000" cy="228600"/>
            </a:xfrm>
          </p:grpSpPr>
          <p:sp>
            <p:nvSpPr>
              <p:cNvPr id="51" name="Freeform 17"/>
              <p:cNvSpPr>
                <a:spLocks/>
              </p:cNvSpPr>
              <p:nvPr/>
            </p:nvSpPr>
            <p:spPr bwMode="auto">
              <a:xfrm>
                <a:off x="7543800" y="5257800"/>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chemeClr val="tx1"/>
                </a:solidFill>
                <a:prstDash val="solid"/>
                <a:round/>
                <a:headEnd/>
                <a:tailEnd/>
              </a:ln>
            </p:spPr>
            <p:txBody>
              <a:bodyPr>
                <a:spAutoFit/>
              </a:bodyPr>
              <a:lstStyle/>
              <a:p>
                <a:endParaRPr lang="en-US"/>
              </a:p>
            </p:txBody>
          </p:sp>
          <p:sp>
            <p:nvSpPr>
              <p:cNvPr id="52" name="Freeform 18"/>
              <p:cNvSpPr>
                <a:spLocks/>
              </p:cNvSpPr>
              <p:nvPr/>
            </p:nvSpPr>
            <p:spPr bwMode="auto">
              <a:xfrm>
                <a:off x="7848600" y="5257800"/>
                <a:ext cx="457200" cy="228600"/>
              </a:xfrm>
              <a:custGeom>
                <a:avLst/>
                <a:gdLst>
                  <a:gd name="T0" fmla="*/ 0 w 1152"/>
                  <a:gd name="T1" fmla="*/ 2147483647 h 624"/>
                  <a:gd name="T2" fmla="*/ 2147483647 w 1152"/>
                  <a:gd name="T3" fmla="*/ 2147483647 h 624"/>
                  <a:gd name="T4" fmla="*/ 2147483647 w 1152"/>
                  <a:gd name="T5" fmla="*/ 0 h 624"/>
                  <a:gd name="T6" fmla="*/ 2147483647 w 1152"/>
                  <a:gd name="T7" fmla="*/ 2147483647 h 624"/>
                  <a:gd name="T8" fmla="*/ 2147483647 w 1152"/>
                  <a:gd name="T9" fmla="*/ 2147483647 h 624"/>
                  <a:gd name="T10" fmla="*/ 0 60000 65536"/>
                  <a:gd name="T11" fmla="*/ 0 60000 65536"/>
                  <a:gd name="T12" fmla="*/ 0 60000 65536"/>
                  <a:gd name="T13" fmla="*/ 0 60000 65536"/>
                  <a:gd name="T14" fmla="*/ 0 60000 65536"/>
                  <a:gd name="T15" fmla="*/ 0 w 1152"/>
                  <a:gd name="T16" fmla="*/ 0 h 624"/>
                  <a:gd name="T17" fmla="*/ 1152 w 1152"/>
                  <a:gd name="T18" fmla="*/ 624 h 624"/>
                </a:gdLst>
                <a:ahLst/>
                <a:cxnLst>
                  <a:cxn ang="T10">
                    <a:pos x="T0" y="T1"/>
                  </a:cxn>
                  <a:cxn ang="T11">
                    <a:pos x="T2" y="T3"/>
                  </a:cxn>
                  <a:cxn ang="T12">
                    <a:pos x="T4" y="T5"/>
                  </a:cxn>
                  <a:cxn ang="T13">
                    <a:pos x="T6" y="T7"/>
                  </a:cxn>
                  <a:cxn ang="T14">
                    <a:pos x="T8" y="T9"/>
                  </a:cxn>
                </a:cxnLst>
                <a:rect l="T15" t="T16" r="T17" b="T18"/>
                <a:pathLst>
                  <a:path w="1152" h="624">
                    <a:moveTo>
                      <a:pt x="0" y="624"/>
                    </a:moveTo>
                    <a:lnTo>
                      <a:pt x="384" y="624"/>
                    </a:lnTo>
                    <a:lnTo>
                      <a:pt x="480" y="0"/>
                    </a:lnTo>
                    <a:lnTo>
                      <a:pt x="624" y="624"/>
                    </a:lnTo>
                    <a:lnTo>
                      <a:pt x="1152" y="624"/>
                    </a:lnTo>
                  </a:path>
                </a:pathLst>
              </a:custGeom>
              <a:noFill/>
              <a:ln w="38100" cap="flat" cmpd="sng">
                <a:solidFill>
                  <a:schemeClr val="tx1"/>
                </a:solidFill>
                <a:prstDash val="solid"/>
                <a:round/>
                <a:headEnd/>
                <a:tailEnd/>
              </a:ln>
            </p:spPr>
            <p:txBody>
              <a:bodyPr>
                <a:spAutoFit/>
              </a:bodyPr>
              <a:lstStyle/>
              <a:p>
                <a:endParaRPr lang="en-US"/>
              </a:p>
            </p:txBody>
          </p:sp>
        </p:grpSp>
      </p:grpSp>
    </p:spTree>
    <p:custDataLst>
      <p:tags r:id="rId1"/>
    </p:custDataLst>
    <p:extLst>
      <p:ext uri="{BB962C8B-B14F-4D97-AF65-F5344CB8AC3E}">
        <p14:creationId xmlns:p14="http://schemas.microsoft.com/office/powerpoint/2010/main" val="133231584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434494" y="475143"/>
            <a:ext cx="5385878" cy="438150"/>
          </a:xfrm>
          <a:prstGeom prst="rect">
            <a:avLst/>
          </a:prstGeom>
          <a:solidFill>
            <a:srgbClr val="FFFFFF"/>
          </a:solidFill>
          <a:ln w="9525">
            <a:solidFill>
              <a:srgbClr val="000000"/>
            </a:solidFill>
            <a:miter lim="800000"/>
            <a:headEnd/>
            <a:tailEnd/>
          </a:ln>
        </p:spPr>
        <p:txBody>
          <a:bodyPr anchor="ctr" anchorCtr="0"/>
          <a:lstStyle/>
          <a:p>
            <a:pPr algn="ctr"/>
            <a:r>
              <a:rPr lang="en-US" dirty="0"/>
              <a:t>Identify the Presence of a Mixture</a:t>
            </a:r>
            <a:endParaRPr lang="en-US" sz="2400" dirty="0"/>
          </a:p>
        </p:txBody>
      </p:sp>
      <p:sp>
        <p:nvSpPr>
          <p:cNvPr id="64517" name="Text Box 5"/>
          <p:cNvSpPr txBox="1">
            <a:spLocks noChangeArrowheads="1"/>
          </p:cNvSpPr>
          <p:nvPr/>
        </p:nvSpPr>
        <p:spPr bwMode="auto">
          <a:xfrm>
            <a:off x="2428143" y="4427085"/>
            <a:ext cx="5442871" cy="628650"/>
          </a:xfrm>
          <a:prstGeom prst="rect">
            <a:avLst/>
          </a:prstGeom>
          <a:solidFill>
            <a:srgbClr val="FFFFFF"/>
          </a:solidFill>
          <a:ln w="9525">
            <a:solidFill>
              <a:srgbClr val="000000"/>
            </a:solidFill>
            <a:miter lim="800000"/>
            <a:headEnd/>
            <a:tailEnd/>
          </a:ln>
        </p:spPr>
        <p:txBody>
          <a:bodyPr anchor="ctr" anchorCtr="0"/>
          <a:lstStyle/>
          <a:p>
            <a:pPr algn="ctr"/>
            <a:r>
              <a:rPr lang="en-US" dirty="0"/>
              <a:t>Consider All Possible Genotype Combinations</a:t>
            </a:r>
            <a:endParaRPr lang="en-US" sz="2400" dirty="0"/>
          </a:p>
        </p:txBody>
      </p:sp>
      <p:sp>
        <p:nvSpPr>
          <p:cNvPr id="64518" name="Text Box 6"/>
          <p:cNvSpPr txBox="1">
            <a:spLocks noChangeArrowheads="1"/>
          </p:cNvSpPr>
          <p:nvPr/>
        </p:nvSpPr>
        <p:spPr bwMode="auto">
          <a:xfrm>
            <a:off x="2440844" y="3360285"/>
            <a:ext cx="5385878" cy="654050"/>
          </a:xfrm>
          <a:prstGeom prst="rect">
            <a:avLst/>
          </a:prstGeom>
          <a:solidFill>
            <a:srgbClr val="FFFFFF"/>
          </a:solidFill>
          <a:ln w="9525">
            <a:solidFill>
              <a:srgbClr val="000000"/>
            </a:solidFill>
            <a:miter lim="800000"/>
            <a:headEnd/>
            <a:tailEnd/>
          </a:ln>
        </p:spPr>
        <p:txBody>
          <a:bodyPr anchor="ctr" anchorCtr="0"/>
          <a:lstStyle/>
          <a:p>
            <a:pPr algn="ctr"/>
            <a:r>
              <a:rPr lang="en-US" dirty="0"/>
              <a:t>Estimate the Relative Ratio of the Individuals Contributing to the Mixture</a:t>
            </a:r>
            <a:endParaRPr lang="en-US" sz="2400" dirty="0"/>
          </a:p>
        </p:txBody>
      </p:sp>
      <p:sp>
        <p:nvSpPr>
          <p:cNvPr id="64519" name="Text Box 7"/>
          <p:cNvSpPr txBox="1">
            <a:spLocks noChangeArrowheads="1"/>
          </p:cNvSpPr>
          <p:nvPr/>
        </p:nvSpPr>
        <p:spPr bwMode="auto">
          <a:xfrm>
            <a:off x="2421793" y="2363335"/>
            <a:ext cx="5423874" cy="533400"/>
          </a:xfrm>
          <a:prstGeom prst="rect">
            <a:avLst/>
          </a:prstGeom>
          <a:solidFill>
            <a:srgbClr val="FFFFFF"/>
          </a:solidFill>
          <a:ln w="9525">
            <a:solidFill>
              <a:srgbClr val="000000"/>
            </a:solidFill>
            <a:miter lim="800000"/>
            <a:headEnd/>
            <a:tailEnd/>
          </a:ln>
        </p:spPr>
        <p:txBody>
          <a:bodyPr anchor="ctr" anchorCtr="0"/>
          <a:lstStyle/>
          <a:p>
            <a:pPr algn="ctr"/>
            <a:r>
              <a:rPr lang="en-US" dirty="0"/>
              <a:t>Identify the Number of Potential Contributors</a:t>
            </a:r>
            <a:endParaRPr lang="en-US" sz="2400" dirty="0"/>
          </a:p>
        </p:txBody>
      </p:sp>
      <p:sp>
        <p:nvSpPr>
          <p:cNvPr id="64520" name="Text Box 8"/>
          <p:cNvSpPr txBox="1">
            <a:spLocks noChangeArrowheads="1"/>
          </p:cNvSpPr>
          <p:nvPr/>
        </p:nvSpPr>
        <p:spPr bwMode="auto">
          <a:xfrm>
            <a:off x="2440844" y="1423535"/>
            <a:ext cx="5385878" cy="438150"/>
          </a:xfrm>
          <a:prstGeom prst="rect">
            <a:avLst/>
          </a:prstGeom>
          <a:solidFill>
            <a:srgbClr val="FFFFFF"/>
          </a:solidFill>
          <a:ln w="9525">
            <a:solidFill>
              <a:srgbClr val="000000"/>
            </a:solidFill>
            <a:miter lim="800000"/>
            <a:headEnd/>
            <a:tailEnd/>
          </a:ln>
        </p:spPr>
        <p:txBody>
          <a:bodyPr anchor="ctr" anchorCtr="0"/>
          <a:lstStyle/>
          <a:p>
            <a:pPr algn="ctr"/>
            <a:r>
              <a:rPr lang="en-US" dirty="0"/>
              <a:t>Designate Allele Peaks</a:t>
            </a:r>
            <a:endParaRPr lang="en-US" sz="2400" dirty="0"/>
          </a:p>
        </p:txBody>
      </p:sp>
      <p:sp>
        <p:nvSpPr>
          <p:cNvPr id="64521" name="Text Box 9"/>
          <p:cNvSpPr txBox="1">
            <a:spLocks noChangeArrowheads="1"/>
          </p:cNvSpPr>
          <p:nvPr/>
        </p:nvSpPr>
        <p:spPr bwMode="auto">
          <a:xfrm>
            <a:off x="2434494" y="5449435"/>
            <a:ext cx="5385878" cy="438150"/>
          </a:xfrm>
          <a:prstGeom prst="rect">
            <a:avLst/>
          </a:prstGeom>
          <a:solidFill>
            <a:srgbClr val="FFFFFF"/>
          </a:solidFill>
          <a:ln w="9525">
            <a:solidFill>
              <a:srgbClr val="000000"/>
            </a:solidFill>
            <a:miter lim="800000"/>
            <a:headEnd/>
            <a:tailEnd/>
          </a:ln>
        </p:spPr>
        <p:txBody>
          <a:bodyPr anchor="ctr" anchorCtr="0"/>
          <a:lstStyle/>
          <a:p>
            <a:pPr algn="ctr"/>
            <a:r>
              <a:rPr lang="en-US" dirty="0"/>
              <a:t>Compare Reference Samples</a:t>
            </a:r>
            <a:endParaRPr lang="en-US" sz="2400" dirty="0"/>
          </a:p>
        </p:txBody>
      </p:sp>
      <p:sp>
        <p:nvSpPr>
          <p:cNvPr id="64523" name="Line 11"/>
          <p:cNvSpPr>
            <a:spLocks noChangeShapeType="1"/>
          </p:cNvSpPr>
          <p:nvPr/>
        </p:nvSpPr>
        <p:spPr bwMode="auto">
          <a:xfrm>
            <a:off x="5125564" y="5074785"/>
            <a:ext cx="0" cy="355600"/>
          </a:xfrm>
          <a:prstGeom prst="line">
            <a:avLst/>
          </a:prstGeom>
          <a:noFill/>
          <a:ln w="57150">
            <a:solidFill>
              <a:srgbClr val="000000"/>
            </a:solidFill>
            <a:round/>
            <a:headEnd/>
            <a:tailEnd type="triangle" w="med" len="med"/>
          </a:ln>
        </p:spPr>
        <p:txBody>
          <a:bodyPr/>
          <a:lstStyle/>
          <a:p>
            <a:endParaRPr lang="en-US"/>
          </a:p>
        </p:txBody>
      </p:sp>
      <p:sp>
        <p:nvSpPr>
          <p:cNvPr id="64524" name="Line 12"/>
          <p:cNvSpPr>
            <a:spLocks noChangeShapeType="1"/>
          </p:cNvSpPr>
          <p:nvPr/>
        </p:nvSpPr>
        <p:spPr bwMode="auto">
          <a:xfrm>
            <a:off x="5125564" y="4014335"/>
            <a:ext cx="0" cy="406400"/>
          </a:xfrm>
          <a:prstGeom prst="line">
            <a:avLst/>
          </a:prstGeom>
          <a:noFill/>
          <a:ln w="57150">
            <a:solidFill>
              <a:srgbClr val="000000"/>
            </a:solidFill>
            <a:round/>
            <a:headEnd/>
            <a:tailEnd type="triangle" w="med" len="med"/>
          </a:ln>
        </p:spPr>
        <p:txBody>
          <a:bodyPr/>
          <a:lstStyle/>
          <a:p>
            <a:endParaRPr lang="en-US"/>
          </a:p>
        </p:txBody>
      </p:sp>
      <p:sp>
        <p:nvSpPr>
          <p:cNvPr id="64525" name="Line 13"/>
          <p:cNvSpPr>
            <a:spLocks noChangeShapeType="1"/>
          </p:cNvSpPr>
          <p:nvPr/>
        </p:nvSpPr>
        <p:spPr bwMode="auto">
          <a:xfrm>
            <a:off x="5125564" y="2922135"/>
            <a:ext cx="0" cy="431800"/>
          </a:xfrm>
          <a:prstGeom prst="line">
            <a:avLst/>
          </a:prstGeom>
          <a:noFill/>
          <a:ln w="57150">
            <a:solidFill>
              <a:srgbClr val="000000"/>
            </a:solidFill>
            <a:round/>
            <a:headEnd/>
            <a:tailEnd type="triangle" w="med" len="med"/>
          </a:ln>
        </p:spPr>
        <p:txBody>
          <a:bodyPr/>
          <a:lstStyle/>
          <a:p>
            <a:endParaRPr lang="en-US"/>
          </a:p>
        </p:txBody>
      </p:sp>
      <p:sp>
        <p:nvSpPr>
          <p:cNvPr id="64526" name="Line 14"/>
          <p:cNvSpPr>
            <a:spLocks noChangeShapeType="1"/>
          </p:cNvSpPr>
          <p:nvPr/>
        </p:nvSpPr>
        <p:spPr bwMode="auto">
          <a:xfrm>
            <a:off x="5106514" y="1874385"/>
            <a:ext cx="0" cy="463550"/>
          </a:xfrm>
          <a:prstGeom prst="line">
            <a:avLst/>
          </a:prstGeom>
          <a:noFill/>
          <a:ln w="57150">
            <a:solidFill>
              <a:srgbClr val="000000"/>
            </a:solidFill>
            <a:round/>
            <a:headEnd/>
            <a:tailEnd type="triangle" w="med" len="med"/>
          </a:ln>
        </p:spPr>
        <p:txBody>
          <a:bodyPr/>
          <a:lstStyle/>
          <a:p>
            <a:endParaRPr lang="en-US"/>
          </a:p>
        </p:txBody>
      </p:sp>
      <p:sp>
        <p:nvSpPr>
          <p:cNvPr id="64527" name="Text Box 15"/>
          <p:cNvSpPr txBox="1">
            <a:spLocks noChangeArrowheads="1"/>
          </p:cNvSpPr>
          <p:nvPr/>
        </p:nvSpPr>
        <p:spPr bwMode="auto">
          <a:xfrm>
            <a:off x="1094832" y="439285"/>
            <a:ext cx="1257300" cy="533400"/>
          </a:xfrm>
          <a:prstGeom prst="rect">
            <a:avLst/>
          </a:prstGeom>
          <a:noFill/>
          <a:ln w="9525">
            <a:noFill/>
            <a:miter lim="800000"/>
            <a:headEnd/>
            <a:tailEnd/>
          </a:ln>
        </p:spPr>
        <p:txBody>
          <a:bodyPr/>
          <a:lstStyle/>
          <a:p>
            <a:pPr algn="r"/>
            <a:r>
              <a:rPr lang="en-US" sz="2400"/>
              <a:t>Step #1</a:t>
            </a:r>
            <a:endParaRPr lang="en-US" sz="2800"/>
          </a:p>
        </p:txBody>
      </p:sp>
      <p:sp>
        <p:nvSpPr>
          <p:cNvPr id="64528" name="Text Box 16"/>
          <p:cNvSpPr txBox="1">
            <a:spLocks noChangeArrowheads="1"/>
          </p:cNvSpPr>
          <p:nvPr/>
        </p:nvSpPr>
        <p:spPr bwMode="auto">
          <a:xfrm>
            <a:off x="1075782" y="1429885"/>
            <a:ext cx="1257300" cy="533400"/>
          </a:xfrm>
          <a:prstGeom prst="rect">
            <a:avLst/>
          </a:prstGeom>
          <a:noFill/>
          <a:ln w="9525">
            <a:noFill/>
            <a:miter lim="800000"/>
            <a:headEnd/>
            <a:tailEnd/>
          </a:ln>
        </p:spPr>
        <p:txBody>
          <a:bodyPr/>
          <a:lstStyle/>
          <a:p>
            <a:pPr algn="r"/>
            <a:r>
              <a:rPr lang="en-US" sz="2400"/>
              <a:t>Step #2</a:t>
            </a:r>
            <a:endParaRPr lang="en-US" sz="2800"/>
          </a:p>
        </p:txBody>
      </p:sp>
      <p:sp>
        <p:nvSpPr>
          <p:cNvPr id="64529" name="Text Box 17"/>
          <p:cNvSpPr txBox="1">
            <a:spLocks noChangeArrowheads="1"/>
          </p:cNvSpPr>
          <p:nvPr/>
        </p:nvSpPr>
        <p:spPr bwMode="auto">
          <a:xfrm>
            <a:off x="1094832" y="2401435"/>
            <a:ext cx="1257300" cy="533400"/>
          </a:xfrm>
          <a:prstGeom prst="rect">
            <a:avLst/>
          </a:prstGeom>
          <a:noFill/>
          <a:ln w="9525">
            <a:noFill/>
            <a:miter lim="800000"/>
            <a:headEnd/>
            <a:tailEnd/>
          </a:ln>
        </p:spPr>
        <p:txBody>
          <a:bodyPr/>
          <a:lstStyle/>
          <a:p>
            <a:pPr algn="r"/>
            <a:r>
              <a:rPr lang="en-US" sz="2400"/>
              <a:t>Step #3</a:t>
            </a:r>
            <a:endParaRPr lang="en-US" sz="2800"/>
          </a:p>
        </p:txBody>
      </p:sp>
      <p:sp>
        <p:nvSpPr>
          <p:cNvPr id="64530" name="Text Box 18"/>
          <p:cNvSpPr txBox="1">
            <a:spLocks noChangeArrowheads="1"/>
          </p:cNvSpPr>
          <p:nvPr/>
        </p:nvSpPr>
        <p:spPr bwMode="auto">
          <a:xfrm>
            <a:off x="1094832" y="3449185"/>
            <a:ext cx="1257300" cy="533400"/>
          </a:xfrm>
          <a:prstGeom prst="rect">
            <a:avLst/>
          </a:prstGeom>
          <a:noFill/>
          <a:ln w="9525">
            <a:noFill/>
            <a:miter lim="800000"/>
            <a:headEnd/>
            <a:tailEnd/>
          </a:ln>
        </p:spPr>
        <p:txBody>
          <a:bodyPr/>
          <a:lstStyle/>
          <a:p>
            <a:pPr algn="r"/>
            <a:r>
              <a:rPr lang="en-US" sz="2400"/>
              <a:t>Step #4</a:t>
            </a:r>
            <a:endParaRPr lang="en-US" sz="2800"/>
          </a:p>
        </p:txBody>
      </p:sp>
      <p:sp>
        <p:nvSpPr>
          <p:cNvPr id="64531" name="Text Box 19"/>
          <p:cNvSpPr txBox="1">
            <a:spLocks noChangeArrowheads="1"/>
          </p:cNvSpPr>
          <p:nvPr/>
        </p:nvSpPr>
        <p:spPr bwMode="auto">
          <a:xfrm>
            <a:off x="1075782" y="4477885"/>
            <a:ext cx="1257300" cy="533400"/>
          </a:xfrm>
          <a:prstGeom prst="rect">
            <a:avLst/>
          </a:prstGeom>
          <a:noFill/>
          <a:ln w="9525">
            <a:noFill/>
            <a:miter lim="800000"/>
            <a:headEnd/>
            <a:tailEnd/>
          </a:ln>
        </p:spPr>
        <p:txBody>
          <a:bodyPr/>
          <a:lstStyle/>
          <a:p>
            <a:pPr algn="r"/>
            <a:r>
              <a:rPr lang="en-US" sz="2400"/>
              <a:t>Step #5</a:t>
            </a:r>
            <a:endParaRPr lang="en-US" sz="2800"/>
          </a:p>
        </p:txBody>
      </p:sp>
      <p:sp>
        <p:nvSpPr>
          <p:cNvPr id="64532" name="Text Box 20"/>
          <p:cNvSpPr txBox="1">
            <a:spLocks noChangeArrowheads="1"/>
          </p:cNvSpPr>
          <p:nvPr/>
        </p:nvSpPr>
        <p:spPr bwMode="auto">
          <a:xfrm>
            <a:off x="1094832" y="5430385"/>
            <a:ext cx="1257300" cy="533400"/>
          </a:xfrm>
          <a:prstGeom prst="rect">
            <a:avLst/>
          </a:prstGeom>
          <a:noFill/>
          <a:ln w="9525">
            <a:noFill/>
            <a:miter lim="800000"/>
            <a:headEnd/>
            <a:tailEnd/>
          </a:ln>
        </p:spPr>
        <p:txBody>
          <a:bodyPr/>
          <a:lstStyle/>
          <a:p>
            <a:pPr algn="r"/>
            <a:r>
              <a:rPr lang="en-US" sz="2400"/>
              <a:t>Step #6</a:t>
            </a:r>
            <a:endParaRPr lang="en-US" sz="2800"/>
          </a:p>
        </p:txBody>
      </p:sp>
      <p:sp>
        <p:nvSpPr>
          <p:cNvPr id="19" name="Text Box 20"/>
          <p:cNvSpPr txBox="1">
            <a:spLocks noChangeArrowheads="1"/>
          </p:cNvSpPr>
          <p:nvPr/>
        </p:nvSpPr>
        <p:spPr bwMode="auto">
          <a:xfrm>
            <a:off x="1085871" y="6066868"/>
            <a:ext cx="1257300" cy="533400"/>
          </a:xfrm>
          <a:prstGeom prst="rect">
            <a:avLst/>
          </a:prstGeom>
          <a:noFill/>
          <a:ln w="9525">
            <a:noFill/>
            <a:miter lim="800000"/>
            <a:headEnd/>
            <a:tailEnd/>
          </a:ln>
        </p:spPr>
        <p:txBody>
          <a:bodyPr/>
          <a:lstStyle/>
          <a:p>
            <a:pPr algn="r"/>
            <a:r>
              <a:rPr lang="en-US" sz="2400" dirty="0"/>
              <a:t>Step </a:t>
            </a:r>
            <a:r>
              <a:rPr lang="en-US" sz="2400" dirty="0" smtClean="0"/>
              <a:t>#7</a:t>
            </a:r>
            <a:endParaRPr lang="en-US" sz="2800" dirty="0"/>
          </a:p>
        </p:txBody>
      </p:sp>
      <p:sp>
        <p:nvSpPr>
          <p:cNvPr id="20" name="Text Box 20"/>
          <p:cNvSpPr txBox="1">
            <a:spLocks noChangeArrowheads="1"/>
          </p:cNvSpPr>
          <p:nvPr/>
        </p:nvSpPr>
        <p:spPr bwMode="auto">
          <a:xfrm>
            <a:off x="2448512" y="6102737"/>
            <a:ext cx="5404578" cy="533400"/>
          </a:xfrm>
          <a:prstGeom prst="rect">
            <a:avLst/>
          </a:prstGeom>
          <a:noFill/>
          <a:ln w="9525">
            <a:noFill/>
            <a:miter lim="800000"/>
            <a:headEnd/>
            <a:tailEnd/>
          </a:ln>
        </p:spPr>
        <p:txBody>
          <a:bodyPr/>
          <a:lstStyle/>
          <a:p>
            <a:pPr algn="ctr"/>
            <a:r>
              <a:rPr lang="en-US" sz="2000" b="1" dirty="0" smtClean="0"/>
              <a:t>Determine statistical weight-of-evidence</a:t>
            </a:r>
            <a:endParaRPr lang="en-US" sz="2400" b="1" dirty="0"/>
          </a:p>
        </p:txBody>
      </p:sp>
      <p:sp>
        <p:nvSpPr>
          <p:cNvPr id="21" name="Line 14"/>
          <p:cNvSpPr>
            <a:spLocks noChangeShapeType="1"/>
          </p:cNvSpPr>
          <p:nvPr/>
        </p:nvSpPr>
        <p:spPr bwMode="auto">
          <a:xfrm>
            <a:off x="5115482" y="933116"/>
            <a:ext cx="0" cy="463550"/>
          </a:xfrm>
          <a:prstGeom prst="line">
            <a:avLst/>
          </a:prstGeom>
          <a:noFill/>
          <a:ln w="57150">
            <a:solidFill>
              <a:srgbClr val="000000"/>
            </a:solidFill>
            <a:round/>
            <a:headEnd/>
            <a:tailEnd type="triangle" w="med" len="med"/>
          </a:ln>
        </p:spPr>
        <p:txBody>
          <a:bodyPr/>
          <a:lstStyle/>
          <a:p>
            <a:endParaRPr lang="en-US"/>
          </a:p>
        </p:txBody>
      </p:sp>
    </p:spTree>
    <p:extLst>
      <p:ext uri="{BB962C8B-B14F-4D97-AF65-F5344CB8AC3E}">
        <p14:creationId xmlns:p14="http://schemas.microsoft.com/office/powerpoint/2010/main" val="4081390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06064" y="4159618"/>
            <a:ext cx="699248" cy="1828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6"/>
          <p:cNvSpPr>
            <a:spLocks/>
          </p:cNvSpPr>
          <p:nvPr/>
        </p:nvSpPr>
        <p:spPr bwMode="auto">
          <a:xfrm>
            <a:off x="3175264" y="1886082"/>
            <a:ext cx="2436874" cy="1968736"/>
          </a:xfrm>
          <a:custGeom>
            <a:avLst/>
            <a:gdLst>
              <a:gd name="T0" fmla="*/ 0 w 1200"/>
              <a:gd name="T1" fmla="*/ 2147483647 h 816"/>
              <a:gd name="T2" fmla="*/ 2147483647 w 1200"/>
              <a:gd name="T3" fmla="*/ 2147483647 h 816"/>
              <a:gd name="T4" fmla="*/ 2147483647 w 1200"/>
              <a:gd name="T5" fmla="*/ 2147483647 h 816"/>
              <a:gd name="T6" fmla="*/ 2147483647 w 1200"/>
              <a:gd name="T7" fmla="*/ 2147483647 h 816"/>
              <a:gd name="T8" fmla="*/ 2147483647 w 1200"/>
              <a:gd name="T9" fmla="*/ 2147483647 h 816"/>
              <a:gd name="T10" fmla="*/ 2147483647 w 1200"/>
              <a:gd name="T11" fmla="*/ 2147483647 h 816"/>
              <a:gd name="T12" fmla="*/ 2147483647 w 1200"/>
              <a:gd name="T13" fmla="*/ 2147483647 h 816"/>
              <a:gd name="T14" fmla="*/ 2147483647 w 1200"/>
              <a:gd name="T15" fmla="*/ 2147483647 h 816"/>
              <a:gd name="T16" fmla="*/ 2147483647 w 1200"/>
              <a:gd name="T17" fmla="*/ 0 h 816"/>
              <a:gd name="T18" fmla="*/ 2147483647 w 1200"/>
              <a:gd name="T19" fmla="*/ 2147483647 h 816"/>
              <a:gd name="T20" fmla="*/ 2147483647 w 1200"/>
              <a:gd name="T21" fmla="*/ 2147483647 h 816"/>
              <a:gd name="T22" fmla="*/ 2147483647 w 1200"/>
              <a:gd name="T23" fmla="*/ 2147483647 h 816"/>
              <a:gd name="T24" fmla="*/ 2147483647 w 1200"/>
              <a:gd name="T25" fmla="*/ 2147483647 h 816"/>
              <a:gd name="T26" fmla="*/ 2147483647 w 1200"/>
              <a:gd name="T27" fmla="*/ 2147483647 h 8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
              <a:gd name="T43" fmla="*/ 0 h 816"/>
              <a:gd name="T44" fmla="*/ 1200 w 1200"/>
              <a:gd name="T45" fmla="*/ 816 h 816"/>
              <a:gd name="connsiteX0" fmla="*/ 0 w 10000"/>
              <a:gd name="connsiteY0" fmla="*/ 10000 h 12829"/>
              <a:gd name="connsiteX1" fmla="*/ 1000 w 10000"/>
              <a:gd name="connsiteY1" fmla="*/ 10000 h 12829"/>
              <a:gd name="connsiteX2" fmla="*/ 1514 w 10000"/>
              <a:gd name="connsiteY2" fmla="*/ 9818 h 12829"/>
              <a:gd name="connsiteX3" fmla="*/ 2000 w 10000"/>
              <a:gd name="connsiteY3" fmla="*/ 10000 h 12829"/>
              <a:gd name="connsiteX4" fmla="*/ 2892 w 10000"/>
              <a:gd name="connsiteY4" fmla="*/ 10000 h 12829"/>
              <a:gd name="connsiteX5" fmla="*/ 3125 w 10000"/>
              <a:gd name="connsiteY5" fmla="*/ 7647 h 12829"/>
              <a:gd name="connsiteX6" fmla="*/ 3558 w 10000"/>
              <a:gd name="connsiteY6" fmla="*/ 10000 h 12829"/>
              <a:gd name="connsiteX7" fmla="*/ 4775 w 10000"/>
              <a:gd name="connsiteY7" fmla="*/ 10000 h 12829"/>
              <a:gd name="connsiteX8" fmla="*/ 5225 w 10000"/>
              <a:gd name="connsiteY8" fmla="*/ 0 h 12829"/>
              <a:gd name="connsiteX9" fmla="*/ 5892 w 10000"/>
              <a:gd name="connsiteY9" fmla="*/ 10000 h 12829"/>
              <a:gd name="connsiteX10" fmla="*/ 7108 w 10000"/>
              <a:gd name="connsiteY10" fmla="*/ 10000 h 12829"/>
              <a:gd name="connsiteX11" fmla="*/ 7467 w 10000"/>
              <a:gd name="connsiteY11" fmla="*/ 8211 h 12829"/>
              <a:gd name="connsiteX12" fmla="*/ 7892 w 10000"/>
              <a:gd name="connsiteY12" fmla="*/ 10000 h 12829"/>
              <a:gd name="connsiteX13" fmla="*/ 10000 w 10000"/>
              <a:gd name="connsiteY13" fmla="*/ 10000 h 12829"/>
              <a:gd name="connsiteX0" fmla="*/ 0 w 10000"/>
              <a:gd name="connsiteY0" fmla="*/ 10000 h 10111"/>
              <a:gd name="connsiteX1" fmla="*/ 1000 w 10000"/>
              <a:gd name="connsiteY1" fmla="*/ 10000 h 10111"/>
              <a:gd name="connsiteX2" fmla="*/ 1514 w 10000"/>
              <a:gd name="connsiteY2" fmla="*/ 9818 h 10111"/>
              <a:gd name="connsiteX3" fmla="*/ 1557 w 10000"/>
              <a:gd name="connsiteY3" fmla="*/ 9826 h 10111"/>
              <a:gd name="connsiteX4" fmla="*/ 2000 w 10000"/>
              <a:gd name="connsiteY4" fmla="*/ 10000 h 10111"/>
              <a:gd name="connsiteX5" fmla="*/ 2892 w 10000"/>
              <a:gd name="connsiteY5" fmla="*/ 10000 h 10111"/>
              <a:gd name="connsiteX6" fmla="*/ 3125 w 10000"/>
              <a:gd name="connsiteY6" fmla="*/ 7647 h 10111"/>
              <a:gd name="connsiteX7" fmla="*/ 3558 w 10000"/>
              <a:gd name="connsiteY7" fmla="*/ 10000 h 10111"/>
              <a:gd name="connsiteX8" fmla="*/ 4775 w 10000"/>
              <a:gd name="connsiteY8" fmla="*/ 10000 h 10111"/>
              <a:gd name="connsiteX9" fmla="*/ 5225 w 10000"/>
              <a:gd name="connsiteY9" fmla="*/ 0 h 10111"/>
              <a:gd name="connsiteX10" fmla="*/ 5892 w 10000"/>
              <a:gd name="connsiteY10" fmla="*/ 10000 h 10111"/>
              <a:gd name="connsiteX11" fmla="*/ 7108 w 10000"/>
              <a:gd name="connsiteY11" fmla="*/ 10000 h 10111"/>
              <a:gd name="connsiteX12" fmla="*/ 7467 w 10000"/>
              <a:gd name="connsiteY12" fmla="*/ 8211 h 10111"/>
              <a:gd name="connsiteX13" fmla="*/ 7892 w 10000"/>
              <a:gd name="connsiteY13" fmla="*/ 10000 h 10111"/>
              <a:gd name="connsiteX14" fmla="*/ 10000 w 10000"/>
              <a:gd name="connsiteY14" fmla="*/ 10000 h 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111">
                <a:moveTo>
                  <a:pt x="0" y="10000"/>
                </a:moveTo>
                <a:lnTo>
                  <a:pt x="1000" y="10000"/>
                </a:lnTo>
                <a:lnTo>
                  <a:pt x="1514" y="9818"/>
                </a:lnTo>
                <a:cubicBezTo>
                  <a:pt x="1614" y="9929"/>
                  <a:pt x="1476" y="9796"/>
                  <a:pt x="1557" y="9826"/>
                </a:cubicBezTo>
                <a:cubicBezTo>
                  <a:pt x="1638" y="9856"/>
                  <a:pt x="1785" y="10111"/>
                  <a:pt x="2000" y="10000"/>
                </a:cubicBezTo>
                <a:lnTo>
                  <a:pt x="2892" y="10000"/>
                </a:lnTo>
                <a:cubicBezTo>
                  <a:pt x="2970" y="9216"/>
                  <a:pt x="3047" y="8431"/>
                  <a:pt x="3125" y="7647"/>
                </a:cubicBezTo>
                <a:cubicBezTo>
                  <a:pt x="3269" y="8431"/>
                  <a:pt x="3414" y="9216"/>
                  <a:pt x="3558" y="10000"/>
                </a:cubicBezTo>
                <a:lnTo>
                  <a:pt x="4775" y="10000"/>
                </a:lnTo>
                <a:lnTo>
                  <a:pt x="5225" y="0"/>
                </a:lnTo>
                <a:cubicBezTo>
                  <a:pt x="5447" y="3333"/>
                  <a:pt x="5670" y="6667"/>
                  <a:pt x="5892" y="10000"/>
                </a:cubicBezTo>
                <a:lnTo>
                  <a:pt x="7108" y="10000"/>
                </a:lnTo>
                <a:cubicBezTo>
                  <a:pt x="7228" y="9404"/>
                  <a:pt x="7347" y="8807"/>
                  <a:pt x="7467" y="8211"/>
                </a:cubicBezTo>
                <a:cubicBezTo>
                  <a:pt x="7609" y="8807"/>
                  <a:pt x="7750" y="9404"/>
                  <a:pt x="7892" y="10000"/>
                </a:cubicBezTo>
                <a:lnTo>
                  <a:pt x="10000" y="10000"/>
                </a:lnTo>
              </a:path>
            </a:pathLst>
          </a:custGeom>
          <a:noFill/>
          <a:ln w="38100" cmpd="sng">
            <a:solidFill>
              <a:schemeClr val="tx1"/>
            </a:solidFill>
            <a:round/>
            <a:headEnd/>
            <a:tailEnd/>
          </a:ln>
        </p:spPr>
        <p:txBody>
          <a:bodyPr/>
          <a:lstStyle/>
          <a:p>
            <a:endParaRPr lang="en-US"/>
          </a:p>
        </p:txBody>
      </p:sp>
      <p:sp>
        <p:nvSpPr>
          <p:cNvPr id="4" name="TextBox 3"/>
          <p:cNvSpPr txBox="1"/>
          <p:nvPr/>
        </p:nvSpPr>
        <p:spPr>
          <a:xfrm>
            <a:off x="3747479" y="2868701"/>
            <a:ext cx="389850" cy="461665"/>
          </a:xfrm>
          <a:prstGeom prst="rect">
            <a:avLst/>
          </a:prstGeom>
          <a:noFill/>
        </p:spPr>
        <p:txBody>
          <a:bodyPr wrap="none" rtlCol="0">
            <a:spAutoFit/>
          </a:bodyPr>
          <a:lstStyle/>
          <a:p>
            <a:r>
              <a:rPr lang="en-US" sz="2400" b="1" dirty="0" smtClean="0"/>
              <a:t>P</a:t>
            </a:r>
            <a:endParaRPr lang="en-US" sz="2400" b="1" dirty="0"/>
          </a:p>
        </p:txBody>
      </p:sp>
      <p:sp>
        <p:nvSpPr>
          <p:cNvPr id="5" name="TextBox 4"/>
          <p:cNvSpPr txBox="1"/>
          <p:nvPr/>
        </p:nvSpPr>
        <p:spPr>
          <a:xfrm>
            <a:off x="4240539" y="1335737"/>
            <a:ext cx="423514" cy="461665"/>
          </a:xfrm>
          <a:prstGeom prst="rect">
            <a:avLst/>
          </a:prstGeom>
          <a:noFill/>
        </p:spPr>
        <p:txBody>
          <a:bodyPr wrap="none" rtlCol="0">
            <a:spAutoFit/>
          </a:bodyPr>
          <a:lstStyle/>
          <a:p>
            <a:r>
              <a:rPr lang="en-US" sz="2400" b="1" dirty="0" smtClean="0"/>
              <a:t>Q</a:t>
            </a:r>
            <a:endParaRPr lang="en-US" sz="2400" b="1" dirty="0"/>
          </a:p>
        </p:txBody>
      </p:sp>
      <p:sp>
        <p:nvSpPr>
          <p:cNvPr id="6" name="TextBox 5"/>
          <p:cNvSpPr txBox="1"/>
          <p:nvPr/>
        </p:nvSpPr>
        <p:spPr>
          <a:xfrm>
            <a:off x="4814279" y="2877666"/>
            <a:ext cx="407484" cy="461665"/>
          </a:xfrm>
          <a:prstGeom prst="rect">
            <a:avLst/>
          </a:prstGeom>
          <a:noFill/>
        </p:spPr>
        <p:txBody>
          <a:bodyPr wrap="none" rtlCol="0">
            <a:spAutoFit/>
          </a:bodyPr>
          <a:lstStyle/>
          <a:p>
            <a:r>
              <a:rPr lang="en-US" sz="2400" b="1" dirty="0" smtClean="0"/>
              <a:t>R</a:t>
            </a:r>
            <a:endParaRPr lang="en-US" sz="2400" b="1" dirty="0"/>
          </a:p>
        </p:txBody>
      </p:sp>
      <p:sp>
        <p:nvSpPr>
          <p:cNvPr id="7" name="TextBox 6"/>
          <p:cNvSpPr txBox="1"/>
          <p:nvPr/>
        </p:nvSpPr>
        <p:spPr>
          <a:xfrm>
            <a:off x="3756448" y="4276165"/>
            <a:ext cx="777777" cy="584775"/>
          </a:xfrm>
          <a:prstGeom prst="rect">
            <a:avLst/>
          </a:prstGeom>
          <a:noFill/>
        </p:spPr>
        <p:txBody>
          <a:bodyPr wrap="none" rtlCol="0">
            <a:spAutoFit/>
          </a:bodyPr>
          <a:lstStyle/>
          <a:p>
            <a:r>
              <a:rPr lang="en-US" sz="3200" b="1" dirty="0" smtClean="0">
                <a:solidFill>
                  <a:srgbClr val="3333FF"/>
                </a:solidFill>
              </a:rPr>
              <a:t>PQ</a:t>
            </a:r>
            <a:endParaRPr lang="en-US" sz="3200" b="1" dirty="0">
              <a:solidFill>
                <a:srgbClr val="3333FF"/>
              </a:solidFill>
            </a:endParaRPr>
          </a:p>
        </p:txBody>
      </p:sp>
      <p:sp>
        <p:nvSpPr>
          <p:cNvPr id="8" name="TextBox 7"/>
          <p:cNvSpPr txBox="1"/>
          <p:nvPr/>
        </p:nvSpPr>
        <p:spPr>
          <a:xfrm>
            <a:off x="4052280" y="4751287"/>
            <a:ext cx="822661" cy="584775"/>
          </a:xfrm>
          <a:prstGeom prst="rect">
            <a:avLst/>
          </a:prstGeom>
          <a:noFill/>
        </p:spPr>
        <p:txBody>
          <a:bodyPr wrap="none" rtlCol="0">
            <a:spAutoFit/>
          </a:bodyPr>
          <a:lstStyle/>
          <a:p>
            <a:r>
              <a:rPr lang="en-US" sz="3200" b="1" dirty="0" smtClean="0">
                <a:solidFill>
                  <a:srgbClr val="FF0000"/>
                </a:solidFill>
              </a:rPr>
              <a:t>QQ</a:t>
            </a:r>
            <a:endParaRPr lang="en-US" sz="3200" b="1" dirty="0">
              <a:solidFill>
                <a:srgbClr val="FF0000"/>
              </a:solidFill>
            </a:endParaRPr>
          </a:p>
        </p:txBody>
      </p:sp>
      <p:sp>
        <p:nvSpPr>
          <p:cNvPr id="9" name="TextBox 8"/>
          <p:cNvSpPr txBox="1"/>
          <p:nvPr/>
        </p:nvSpPr>
        <p:spPr>
          <a:xfrm>
            <a:off x="4392936" y="5235387"/>
            <a:ext cx="800219" cy="584775"/>
          </a:xfrm>
          <a:prstGeom prst="rect">
            <a:avLst/>
          </a:prstGeom>
          <a:noFill/>
        </p:spPr>
        <p:txBody>
          <a:bodyPr wrap="none" rtlCol="0">
            <a:spAutoFit/>
          </a:bodyPr>
          <a:lstStyle/>
          <a:p>
            <a:r>
              <a:rPr lang="en-US" sz="3200" b="1" dirty="0" smtClean="0">
                <a:solidFill>
                  <a:srgbClr val="008000"/>
                </a:solidFill>
              </a:rPr>
              <a:t>QR</a:t>
            </a:r>
            <a:endParaRPr lang="en-US" sz="3200" b="1" dirty="0">
              <a:solidFill>
                <a:srgbClr val="008000"/>
              </a:solidFill>
            </a:endParaRPr>
          </a:p>
        </p:txBody>
      </p:sp>
      <p:sp>
        <p:nvSpPr>
          <p:cNvPr id="11" name="TextBox 10"/>
          <p:cNvSpPr txBox="1"/>
          <p:nvPr/>
        </p:nvSpPr>
        <p:spPr>
          <a:xfrm>
            <a:off x="2057400" y="4446486"/>
            <a:ext cx="1531253" cy="369332"/>
          </a:xfrm>
          <a:prstGeom prst="rect">
            <a:avLst/>
          </a:prstGeom>
          <a:noFill/>
        </p:spPr>
        <p:txBody>
          <a:bodyPr wrap="none" rtlCol="0">
            <a:spAutoFit/>
          </a:bodyPr>
          <a:lstStyle/>
          <a:p>
            <a:r>
              <a:rPr lang="en-US" dirty="0" smtClean="0">
                <a:solidFill>
                  <a:srgbClr val="3333FF"/>
                </a:solidFill>
              </a:rPr>
              <a:t>Contributor A</a:t>
            </a:r>
            <a:endParaRPr lang="en-US" dirty="0">
              <a:solidFill>
                <a:srgbClr val="3333FF"/>
              </a:solidFill>
            </a:endParaRPr>
          </a:p>
        </p:txBody>
      </p:sp>
      <p:sp>
        <p:nvSpPr>
          <p:cNvPr id="12" name="TextBox 11"/>
          <p:cNvSpPr txBox="1"/>
          <p:nvPr/>
        </p:nvSpPr>
        <p:spPr>
          <a:xfrm>
            <a:off x="2057400" y="4921608"/>
            <a:ext cx="1608133" cy="369332"/>
          </a:xfrm>
          <a:prstGeom prst="rect">
            <a:avLst/>
          </a:prstGeom>
          <a:noFill/>
        </p:spPr>
        <p:txBody>
          <a:bodyPr wrap="none" rtlCol="0">
            <a:spAutoFit/>
          </a:bodyPr>
          <a:lstStyle/>
          <a:p>
            <a:r>
              <a:rPr lang="en-US" dirty="0" smtClean="0">
                <a:solidFill>
                  <a:srgbClr val="FF0000"/>
                </a:solidFill>
              </a:rPr>
              <a:t>Contributor B </a:t>
            </a:r>
            <a:endParaRPr lang="en-US" dirty="0">
              <a:solidFill>
                <a:srgbClr val="FF0000"/>
              </a:solidFill>
            </a:endParaRPr>
          </a:p>
        </p:txBody>
      </p:sp>
      <p:sp>
        <p:nvSpPr>
          <p:cNvPr id="13" name="TextBox 12"/>
          <p:cNvSpPr txBox="1"/>
          <p:nvPr/>
        </p:nvSpPr>
        <p:spPr>
          <a:xfrm>
            <a:off x="2057400" y="5405704"/>
            <a:ext cx="1556836" cy="369332"/>
          </a:xfrm>
          <a:prstGeom prst="rect">
            <a:avLst/>
          </a:prstGeom>
          <a:noFill/>
        </p:spPr>
        <p:txBody>
          <a:bodyPr wrap="none" rtlCol="0">
            <a:spAutoFit/>
          </a:bodyPr>
          <a:lstStyle/>
          <a:p>
            <a:r>
              <a:rPr lang="en-US" dirty="0" smtClean="0">
                <a:solidFill>
                  <a:srgbClr val="008000"/>
                </a:solidFill>
              </a:rPr>
              <a:t>Contributor C</a:t>
            </a:r>
            <a:endParaRPr lang="en-US" dirty="0">
              <a:solidFill>
                <a:srgbClr val="008000"/>
              </a:solidFill>
            </a:endParaRPr>
          </a:p>
        </p:txBody>
      </p:sp>
      <p:sp>
        <p:nvSpPr>
          <p:cNvPr id="14" name="TextBox 13"/>
          <p:cNvSpPr txBox="1"/>
          <p:nvPr/>
        </p:nvSpPr>
        <p:spPr>
          <a:xfrm>
            <a:off x="2148381" y="304800"/>
            <a:ext cx="3998128" cy="830997"/>
          </a:xfrm>
          <a:prstGeom prst="rect">
            <a:avLst/>
          </a:prstGeom>
          <a:noFill/>
        </p:spPr>
        <p:txBody>
          <a:bodyPr wrap="square" rtlCol="0">
            <a:spAutoFit/>
          </a:bodyPr>
          <a:lstStyle/>
          <a:p>
            <a:pPr algn="ctr"/>
            <a:r>
              <a:rPr lang="en-US" sz="2400" i="1" dirty="0" smtClean="0"/>
              <a:t>Allele Q may not represent  the “major” contributor</a:t>
            </a:r>
            <a:endParaRPr lang="en-US" sz="2400" i="1" dirty="0"/>
          </a:p>
        </p:txBody>
      </p:sp>
    </p:spTree>
    <p:extLst>
      <p:ext uri="{BB962C8B-B14F-4D97-AF65-F5344CB8AC3E}">
        <p14:creationId xmlns:p14="http://schemas.microsoft.com/office/powerpoint/2010/main" val="2899482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295400" y="762000"/>
            <a:ext cx="6477000" cy="4953000"/>
            <a:chOff x="1447800" y="381000"/>
            <a:chExt cx="6477000" cy="4953000"/>
          </a:xfrm>
        </p:grpSpPr>
        <p:grpSp>
          <p:nvGrpSpPr>
            <p:cNvPr id="28" name="Group 27"/>
            <p:cNvGrpSpPr/>
            <p:nvPr/>
          </p:nvGrpSpPr>
          <p:grpSpPr>
            <a:xfrm>
              <a:off x="1447800" y="1091625"/>
              <a:ext cx="6477000" cy="4242375"/>
              <a:chOff x="1447800" y="1091625"/>
              <a:chExt cx="6477000" cy="4242375"/>
            </a:xfrm>
          </p:grpSpPr>
          <p:sp>
            <p:nvSpPr>
              <p:cNvPr id="25" name="Isosceles Triangle 24"/>
              <p:cNvSpPr/>
              <p:nvPr/>
            </p:nvSpPr>
            <p:spPr>
              <a:xfrm>
                <a:off x="5410200" y="4461453"/>
                <a:ext cx="166077" cy="1180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3643923" y="1091625"/>
                <a:ext cx="166077" cy="3505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818185" y="1472625"/>
                <a:ext cx="166077" cy="3124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463323" y="3720525"/>
                <a:ext cx="166077" cy="876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943600" y="3987225"/>
                <a:ext cx="166077"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081291" y="4158671"/>
                <a:ext cx="166077" cy="438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4243754" y="4158671"/>
                <a:ext cx="166077" cy="438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05814" y="4749225"/>
                <a:ext cx="639920" cy="584775"/>
              </a:xfrm>
              <a:prstGeom prst="rect">
                <a:avLst/>
              </a:prstGeom>
              <a:noFill/>
            </p:spPr>
            <p:txBody>
              <a:bodyPr wrap="none" rtlCol="0">
                <a:spAutoFit/>
              </a:bodyPr>
              <a:lstStyle/>
              <a:p>
                <a:pPr algn="ctr"/>
                <a:r>
                  <a:rPr lang="en-US" sz="3200" b="1" dirty="0" smtClean="0">
                    <a:solidFill>
                      <a:srgbClr val="FF0000"/>
                    </a:solidFill>
                  </a:rPr>
                  <a:t>14</a:t>
                </a:r>
                <a:endParaRPr lang="en-US" sz="3200" b="1" dirty="0">
                  <a:solidFill>
                    <a:srgbClr val="FF0000"/>
                  </a:solidFill>
                </a:endParaRPr>
              </a:p>
            </p:txBody>
          </p:sp>
          <p:sp>
            <p:nvSpPr>
              <p:cNvPr id="15" name="TextBox 14"/>
              <p:cNvSpPr txBox="1"/>
              <p:nvPr/>
            </p:nvSpPr>
            <p:spPr>
              <a:xfrm>
                <a:off x="4564869" y="4749225"/>
                <a:ext cx="639920" cy="584775"/>
              </a:xfrm>
              <a:prstGeom prst="rect">
                <a:avLst/>
              </a:prstGeom>
              <a:noFill/>
            </p:spPr>
            <p:txBody>
              <a:bodyPr wrap="none" rtlCol="0">
                <a:spAutoFit/>
              </a:bodyPr>
              <a:lstStyle/>
              <a:p>
                <a:pPr algn="ctr"/>
                <a:r>
                  <a:rPr lang="en-US" sz="3200" b="1" dirty="0" smtClean="0">
                    <a:solidFill>
                      <a:srgbClr val="FF0000"/>
                    </a:solidFill>
                  </a:rPr>
                  <a:t>16</a:t>
                </a:r>
                <a:endParaRPr lang="en-US" sz="3200" b="1" dirty="0">
                  <a:solidFill>
                    <a:srgbClr val="FF0000"/>
                  </a:solidFill>
                </a:endParaRPr>
              </a:p>
            </p:txBody>
          </p:sp>
          <p:sp>
            <p:nvSpPr>
              <p:cNvPr id="16" name="TextBox 15"/>
              <p:cNvSpPr txBox="1"/>
              <p:nvPr/>
            </p:nvSpPr>
            <p:spPr>
              <a:xfrm>
                <a:off x="5762784" y="4749225"/>
                <a:ext cx="527710" cy="461665"/>
              </a:xfrm>
              <a:prstGeom prst="rect">
                <a:avLst/>
              </a:prstGeom>
              <a:noFill/>
            </p:spPr>
            <p:txBody>
              <a:bodyPr wrap="none" rtlCol="0">
                <a:spAutoFit/>
              </a:bodyPr>
              <a:lstStyle/>
              <a:p>
                <a:pPr algn="ctr"/>
                <a:r>
                  <a:rPr lang="en-US" sz="2400" b="1" dirty="0" smtClean="0">
                    <a:solidFill>
                      <a:srgbClr val="008000"/>
                    </a:solidFill>
                  </a:rPr>
                  <a:t>18</a:t>
                </a:r>
                <a:endParaRPr lang="en-US" sz="2400" b="1" dirty="0">
                  <a:solidFill>
                    <a:srgbClr val="008000"/>
                  </a:solidFill>
                </a:endParaRPr>
              </a:p>
            </p:txBody>
          </p:sp>
          <p:sp>
            <p:nvSpPr>
              <p:cNvPr id="17" name="TextBox 16"/>
              <p:cNvSpPr txBox="1"/>
              <p:nvPr/>
            </p:nvSpPr>
            <p:spPr>
              <a:xfrm>
                <a:off x="6297372" y="4749225"/>
                <a:ext cx="527710" cy="461665"/>
              </a:xfrm>
              <a:prstGeom prst="rect">
                <a:avLst/>
              </a:prstGeom>
              <a:noFill/>
            </p:spPr>
            <p:txBody>
              <a:bodyPr wrap="none" rtlCol="0">
                <a:spAutoFit/>
              </a:bodyPr>
              <a:lstStyle/>
              <a:p>
                <a:pPr algn="ctr"/>
                <a:r>
                  <a:rPr lang="en-US" sz="2400" b="1" dirty="0" smtClean="0">
                    <a:solidFill>
                      <a:srgbClr val="008000"/>
                    </a:solidFill>
                  </a:rPr>
                  <a:t>19</a:t>
                </a:r>
                <a:endParaRPr lang="en-US" sz="2400" b="1" dirty="0">
                  <a:solidFill>
                    <a:srgbClr val="008000"/>
                  </a:solidFill>
                </a:endParaRPr>
              </a:p>
            </p:txBody>
          </p:sp>
          <p:sp>
            <p:nvSpPr>
              <p:cNvPr id="18" name="TextBox 17"/>
              <p:cNvSpPr txBox="1"/>
              <p:nvPr/>
            </p:nvSpPr>
            <p:spPr>
              <a:xfrm>
                <a:off x="2906781" y="4648200"/>
                <a:ext cx="441147" cy="369332"/>
              </a:xfrm>
              <a:prstGeom prst="rect">
                <a:avLst/>
              </a:prstGeom>
              <a:noFill/>
            </p:spPr>
            <p:txBody>
              <a:bodyPr wrap="none" rtlCol="0">
                <a:spAutoFit/>
              </a:bodyPr>
              <a:lstStyle/>
              <a:p>
                <a:pPr algn="ctr"/>
                <a:r>
                  <a:rPr lang="en-US" b="1" dirty="0" smtClean="0">
                    <a:solidFill>
                      <a:schemeClr val="bg1">
                        <a:lumMod val="50000"/>
                      </a:schemeClr>
                    </a:solidFill>
                  </a:rPr>
                  <a:t>13</a:t>
                </a:r>
                <a:endParaRPr lang="en-US" b="1" dirty="0">
                  <a:solidFill>
                    <a:schemeClr val="bg1">
                      <a:lumMod val="50000"/>
                    </a:schemeClr>
                  </a:solidFill>
                </a:endParaRPr>
              </a:p>
            </p:txBody>
          </p:sp>
          <p:sp>
            <p:nvSpPr>
              <p:cNvPr id="19" name="TextBox 18"/>
              <p:cNvSpPr txBox="1"/>
              <p:nvPr/>
            </p:nvSpPr>
            <p:spPr>
              <a:xfrm>
                <a:off x="4074773" y="4648200"/>
                <a:ext cx="441147" cy="369332"/>
              </a:xfrm>
              <a:prstGeom prst="rect">
                <a:avLst/>
              </a:prstGeom>
              <a:noFill/>
            </p:spPr>
            <p:txBody>
              <a:bodyPr wrap="none" rtlCol="0">
                <a:spAutoFit/>
              </a:bodyPr>
              <a:lstStyle/>
              <a:p>
                <a:pPr algn="ctr"/>
                <a:r>
                  <a:rPr lang="en-US" b="1" dirty="0" smtClean="0">
                    <a:solidFill>
                      <a:schemeClr val="bg1">
                        <a:lumMod val="50000"/>
                      </a:schemeClr>
                    </a:solidFill>
                  </a:rPr>
                  <a:t>15</a:t>
                </a:r>
                <a:endParaRPr lang="en-US" b="1" dirty="0">
                  <a:solidFill>
                    <a:schemeClr val="bg1">
                      <a:lumMod val="50000"/>
                    </a:schemeClr>
                  </a:solidFill>
                </a:endParaRPr>
              </a:p>
            </p:txBody>
          </p:sp>
          <p:sp>
            <p:nvSpPr>
              <p:cNvPr id="20" name="TextBox 19"/>
              <p:cNvSpPr txBox="1"/>
              <p:nvPr/>
            </p:nvSpPr>
            <p:spPr>
              <a:xfrm rot="19603577">
                <a:off x="2612297" y="3817947"/>
                <a:ext cx="870751" cy="338554"/>
              </a:xfrm>
              <a:prstGeom prst="rect">
                <a:avLst/>
              </a:prstGeom>
              <a:noFill/>
            </p:spPr>
            <p:txBody>
              <a:bodyPr wrap="none" rtlCol="0">
                <a:spAutoFit/>
              </a:bodyPr>
              <a:lstStyle/>
              <a:p>
                <a:r>
                  <a:rPr lang="en-US" sz="1600" dirty="0">
                    <a:solidFill>
                      <a:schemeClr val="bg1">
                        <a:lumMod val="50000"/>
                      </a:schemeClr>
                    </a:solidFill>
                  </a:rPr>
                  <a:t>s</a:t>
                </a:r>
                <a:r>
                  <a:rPr lang="en-US" sz="1600" dirty="0" smtClean="0">
                    <a:solidFill>
                      <a:schemeClr val="bg1">
                        <a:lumMod val="50000"/>
                      </a:schemeClr>
                    </a:solidFill>
                  </a:rPr>
                  <a:t>tutter?</a:t>
                </a:r>
                <a:endParaRPr lang="en-US" sz="1600" dirty="0">
                  <a:solidFill>
                    <a:schemeClr val="bg1">
                      <a:lumMod val="50000"/>
                    </a:schemeClr>
                  </a:solidFill>
                </a:endParaRPr>
              </a:p>
            </p:txBody>
          </p:sp>
          <p:sp>
            <p:nvSpPr>
              <p:cNvPr id="22" name="TextBox 21"/>
              <p:cNvSpPr txBox="1"/>
              <p:nvPr/>
            </p:nvSpPr>
            <p:spPr>
              <a:xfrm rot="19603577">
                <a:off x="3755297" y="3817338"/>
                <a:ext cx="870751" cy="338554"/>
              </a:xfrm>
              <a:prstGeom prst="rect">
                <a:avLst/>
              </a:prstGeom>
              <a:noFill/>
            </p:spPr>
            <p:txBody>
              <a:bodyPr wrap="none" rtlCol="0">
                <a:spAutoFit/>
              </a:bodyPr>
              <a:lstStyle/>
              <a:p>
                <a:r>
                  <a:rPr lang="en-US" sz="1600" dirty="0">
                    <a:solidFill>
                      <a:schemeClr val="bg1">
                        <a:lumMod val="50000"/>
                      </a:schemeClr>
                    </a:solidFill>
                  </a:rPr>
                  <a:t>s</a:t>
                </a:r>
                <a:r>
                  <a:rPr lang="en-US" sz="1600" dirty="0" smtClean="0">
                    <a:solidFill>
                      <a:schemeClr val="bg1">
                        <a:lumMod val="50000"/>
                      </a:schemeClr>
                    </a:solidFill>
                  </a:rPr>
                  <a:t>tutter?</a:t>
                </a:r>
                <a:endParaRPr lang="en-US" sz="1600" dirty="0">
                  <a:solidFill>
                    <a:schemeClr val="bg1">
                      <a:lumMod val="50000"/>
                    </a:schemeClr>
                  </a:solidFill>
                </a:endParaRPr>
              </a:p>
            </p:txBody>
          </p:sp>
          <p:cxnSp>
            <p:nvCxnSpPr>
              <p:cNvPr id="6" name="Straight Connector 5"/>
              <p:cNvCxnSpPr/>
              <p:nvPr/>
            </p:nvCxnSpPr>
            <p:spPr>
              <a:xfrm>
                <a:off x="1447800" y="4596825"/>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9603577">
                <a:off x="4974497" y="4022333"/>
                <a:ext cx="870751" cy="338554"/>
              </a:xfrm>
              <a:prstGeom prst="rect">
                <a:avLst/>
              </a:prstGeom>
              <a:noFill/>
            </p:spPr>
            <p:txBody>
              <a:bodyPr wrap="none" rtlCol="0">
                <a:spAutoFit/>
              </a:bodyPr>
              <a:lstStyle/>
              <a:p>
                <a:r>
                  <a:rPr lang="en-US" sz="1600" dirty="0">
                    <a:solidFill>
                      <a:schemeClr val="bg1">
                        <a:lumMod val="50000"/>
                      </a:schemeClr>
                    </a:solidFill>
                  </a:rPr>
                  <a:t>s</a:t>
                </a:r>
                <a:r>
                  <a:rPr lang="en-US" sz="1600" dirty="0" smtClean="0">
                    <a:solidFill>
                      <a:schemeClr val="bg1">
                        <a:lumMod val="50000"/>
                      </a:schemeClr>
                    </a:solidFill>
                  </a:rPr>
                  <a:t>tutter?</a:t>
                </a:r>
                <a:endParaRPr lang="en-US" sz="1600" dirty="0">
                  <a:solidFill>
                    <a:schemeClr val="bg1">
                      <a:lumMod val="50000"/>
                    </a:schemeClr>
                  </a:solidFill>
                </a:endParaRPr>
              </a:p>
            </p:txBody>
          </p:sp>
          <p:sp>
            <p:nvSpPr>
              <p:cNvPr id="27" name="TextBox 26"/>
              <p:cNvSpPr txBox="1"/>
              <p:nvPr/>
            </p:nvSpPr>
            <p:spPr>
              <a:xfrm>
                <a:off x="5273853" y="4648200"/>
                <a:ext cx="441147" cy="369332"/>
              </a:xfrm>
              <a:prstGeom prst="rect">
                <a:avLst/>
              </a:prstGeom>
              <a:noFill/>
            </p:spPr>
            <p:txBody>
              <a:bodyPr wrap="none" rtlCol="0">
                <a:spAutoFit/>
              </a:bodyPr>
              <a:lstStyle/>
              <a:p>
                <a:pPr algn="ctr"/>
                <a:r>
                  <a:rPr lang="en-US" b="1" dirty="0" smtClean="0">
                    <a:solidFill>
                      <a:schemeClr val="bg1">
                        <a:lumMod val="50000"/>
                      </a:schemeClr>
                    </a:solidFill>
                  </a:rPr>
                  <a:t>17</a:t>
                </a:r>
                <a:endParaRPr lang="en-US" b="1" dirty="0">
                  <a:solidFill>
                    <a:schemeClr val="bg1">
                      <a:lumMod val="50000"/>
                    </a:schemeClr>
                  </a:solidFill>
                </a:endParaRPr>
              </a:p>
            </p:txBody>
          </p:sp>
        </p:grpSp>
        <p:sp>
          <p:nvSpPr>
            <p:cNvPr id="29" name="TextBox 28"/>
            <p:cNvSpPr txBox="1"/>
            <p:nvPr/>
          </p:nvSpPr>
          <p:spPr>
            <a:xfrm>
              <a:off x="3504545" y="381000"/>
              <a:ext cx="458780" cy="584775"/>
            </a:xfrm>
            <a:prstGeom prst="rect">
              <a:avLst/>
            </a:prstGeom>
            <a:noFill/>
          </p:spPr>
          <p:txBody>
            <a:bodyPr wrap="none" rtlCol="0">
              <a:spAutoFit/>
            </a:bodyPr>
            <a:lstStyle/>
            <a:p>
              <a:r>
                <a:rPr lang="en-US" sz="3200" b="1" dirty="0" smtClean="0"/>
                <a:t>P</a:t>
              </a:r>
              <a:endParaRPr lang="en-US" sz="3200" b="1" dirty="0"/>
            </a:p>
          </p:txBody>
        </p:sp>
        <p:sp>
          <p:nvSpPr>
            <p:cNvPr id="30" name="TextBox 29"/>
            <p:cNvSpPr txBox="1"/>
            <p:nvPr/>
          </p:nvSpPr>
          <p:spPr>
            <a:xfrm>
              <a:off x="4648200" y="762000"/>
              <a:ext cx="503664" cy="584775"/>
            </a:xfrm>
            <a:prstGeom prst="rect">
              <a:avLst/>
            </a:prstGeom>
            <a:noFill/>
          </p:spPr>
          <p:txBody>
            <a:bodyPr wrap="none" rtlCol="0">
              <a:spAutoFit/>
            </a:bodyPr>
            <a:lstStyle/>
            <a:p>
              <a:r>
                <a:rPr lang="en-US" sz="3200" b="1" dirty="0" smtClean="0"/>
                <a:t>Q</a:t>
              </a:r>
              <a:endParaRPr lang="en-US" sz="3200" b="1" dirty="0"/>
            </a:p>
          </p:txBody>
        </p:sp>
        <p:sp>
          <p:nvSpPr>
            <p:cNvPr id="31" name="TextBox 30"/>
            <p:cNvSpPr txBox="1"/>
            <p:nvPr/>
          </p:nvSpPr>
          <p:spPr>
            <a:xfrm>
              <a:off x="5797248" y="3248445"/>
              <a:ext cx="481222" cy="584775"/>
            </a:xfrm>
            <a:prstGeom prst="rect">
              <a:avLst/>
            </a:prstGeom>
            <a:noFill/>
          </p:spPr>
          <p:txBody>
            <a:bodyPr wrap="none" rtlCol="0">
              <a:spAutoFit/>
            </a:bodyPr>
            <a:lstStyle/>
            <a:p>
              <a:r>
                <a:rPr lang="en-US" sz="3200" b="1" dirty="0" smtClean="0"/>
                <a:t>R</a:t>
              </a:r>
              <a:endParaRPr lang="en-US" sz="3200" b="1" dirty="0"/>
            </a:p>
          </p:txBody>
        </p:sp>
        <p:sp>
          <p:nvSpPr>
            <p:cNvPr id="32" name="TextBox 31"/>
            <p:cNvSpPr txBox="1"/>
            <p:nvPr/>
          </p:nvSpPr>
          <p:spPr>
            <a:xfrm>
              <a:off x="6331837" y="3022059"/>
              <a:ext cx="458780" cy="584775"/>
            </a:xfrm>
            <a:prstGeom prst="rect">
              <a:avLst/>
            </a:prstGeom>
            <a:noFill/>
          </p:spPr>
          <p:txBody>
            <a:bodyPr wrap="none" rtlCol="0">
              <a:spAutoFit/>
            </a:bodyPr>
            <a:lstStyle/>
            <a:p>
              <a:r>
                <a:rPr lang="en-US" sz="3200" b="1" dirty="0" smtClean="0"/>
                <a:t>S</a:t>
              </a:r>
              <a:endParaRPr lang="en-US" sz="3200" b="1" dirty="0"/>
            </a:p>
          </p:txBody>
        </p:sp>
      </p:grpSp>
    </p:spTree>
    <p:extLst>
      <p:ext uri="{BB962C8B-B14F-4D97-AF65-F5344CB8AC3E}">
        <p14:creationId xmlns:p14="http://schemas.microsoft.com/office/powerpoint/2010/main" val="1842002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096332"/>
            <a:ext cx="3733800" cy="1143000"/>
          </a:xfrm>
        </p:spPr>
        <p:txBody>
          <a:bodyPr/>
          <a:lstStyle/>
          <a:p>
            <a:r>
              <a:rPr lang="en-US" dirty="0" smtClean="0"/>
              <a:t>Mixture Ratio</a:t>
            </a:r>
            <a:endParaRPr lang="en-US" dirty="0"/>
          </a:p>
        </p:txBody>
      </p:sp>
      <p:grpSp>
        <p:nvGrpSpPr>
          <p:cNvPr id="4" name="Group 9"/>
          <p:cNvGrpSpPr/>
          <p:nvPr/>
        </p:nvGrpSpPr>
        <p:grpSpPr>
          <a:xfrm>
            <a:off x="411480" y="609600"/>
            <a:ext cx="4084320" cy="5684520"/>
            <a:chOff x="1280160" y="1066800"/>
            <a:chExt cx="3566160" cy="5303520"/>
          </a:xfrm>
        </p:grpSpPr>
        <p:pic>
          <p:nvPicPr>
            <p:cNvPr id="5" name="Picture 4"/>
            <p:cNvPicPr>
              <a:picLocks noChangeAspect="1" noChangeArrowheads="1"/>
            </p:cNvPicPr>
            <p:nvPr/>
          </p:nvPicPr>
          <p:blipFill rotWithShape="1">
            <a:blip r:embed="rId3" cstate="print"/>
            <a:srcRect l="74527" t="7794" r="4919" b="10780"/>
            <a:stretch/>
          </p:blipFill>
          <p:spPr bwMode="auto">
            <a:xfrm>
              <a:off x="1280160" y="1066800"/>
              <a:ext cx="3566160" cy="5303520"/>
            </a:xfrm>
            <a:prstGeom prst="rect">
              <a:avLst/>
            </a:prstGeom>
            <a:noFill/>
            <a:ln w="28575">
              <a:solidFill>
                <a:srgbClr val="008000"/>
              </a:solidFill>
              <a:miter lim="800000"/>
              <a:headEnd/>
              <a:tailEnd/>
            </a:ln>
          </p:spPr>
        </p:pic>
        <p:sp>
          <p:nvSpPr>
            <p:cNvPr id="6" name="TextBox 5"/>
            <p:cNvSpPr txBox="1"/>
            <p:nvPr/>
          </p:nvSpPr>
          <p:spPr>
            <a:xfrm>
              <a:off x="2145087" y="1752600"/>
              <a:ext cx="1840802" cy="603011"/>
            </a:xfrm>
            <a:prstGeom prst="rect">
              <a:avLst/>
            </a:prstGeom>
            <a:noFill/>
          </p:spPr>
          <p:txBody>
            <a:bodyPr wrap="none" rtlCol="0">
              <a:spAutoFit/>
            </a:bodyPr>
            <a:lstStyle/>
            <a:p>
              <a:pPr algn="ctr"/>
              <a:r>
                <a:rPr lang="en-US" sz="3600" b="1" dirty="0" smtClean="0">
                  <a:solidFill>
                    <a:srgbClr val="008000"/>
                  </a:solidFill>
                </a:rPr>
                <a:t>D2S1338</a:t>
              </a:r>
              <a:endParaRPr lang="en-US" sz="3600" b="1" dirty="0">
                <a:solidFill>
                  <a:srgbClr val="008000"/>
                </a:solidFill>
              </a:endParaRPr>
            </a:p>
          </p:txBody>
        </p:sp>
      </p:grpSp>
      <mc:AlternateContent xmlns:mc="http://schemas.openxmlformats.org/markup-compatibility/2006">
        <mc:Choice xmlns:a14="http://schemas.microsoft.com/office/drawing/2010/main" Requires="a14">
          <p:sp>
            <p:nvSpPr>
              <p:cNvPr id="7" name="TextBox 6"/>
              <p:cNvSpPr txBox="1"/>
              <p:nvPr/>
            </p:nvSpPr>
            <p:spPr>
              <a:xfrm>
                <a:off x="5105400" y="3446417"/>
                <a:ext cx="3733800" cy="1192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a:rPr>
                          </m:ctrlPr>
                        </m:sSubPr>
                        <m:e>
                          <m:r>
                            <m:rPr>
                              <m:sty m:val="p"/>
                            </m:rPr>
                            <a:rPr lang="en-US" sz="3600" b="0" i="0" smtClean="0">
                              <a:latin typeface="Cambria Math"/>
                            </a:rPr>
                            <m:t>M</m:t>
                          </m:r>
                        </m:e>
                        <m:sub>
                          <m:r>
                            <a:rPr lang="en-US" sz="3600" b="0" i="1" smtClean="0">
                              <a:latin typeface="Cambria Math"/>
                            </a:rPr>
                            <m:t>𝑅</m:t>
                          </m:r>
                        </m:sub>
                      </m:sSub>
                      <m:r>
                        <a:rPr lang="en-US" sz="3600" b="0" i="1" smtClean="0">
                          <a:latin typeface="Cambria Math"/>
                        </a:rPr>
                        <m:t>=</m:t>
                      </m:r>
                      <m:f>
                        <m:fPr>
                          <m:ctrlPr>
                            <a:rPr lang="en-US" sz="3600" b="0" i="1" smtClean="0">
                              <a:latin typeface="Cambria Math"/>
                            </a:rPr>
                          </m:ctrlPr>
                        </m:fPr>
                        <m:num>
                          <m:sSub>
                            <m:sSubPr>
                              <m:ctrlPr>
                                <a:rPr lang="en-US" sz="3600" b="0" i="1" smtClean="0">
                                  <a:latin typeface="Cambria Math"/>
                                </a:rPr>
                              </m:ctrlPr>
                            </m:sSubPr>
                            <m:e>
                              <m:r>
                                <a:rPr lang="en-US" sz="3600" b="0" i="1" smtClean="0">
                                  <a:latin typeface="Cambria Math"/>
                                  <a:ea typeface="Cambria Math"/>
                                </a:rPr>
                                <m:t>𝜑</m:t>
                              </m:r>
                            </m:e>
                            <m:sub>
                              <m:r>
                                <a:rPr lang="en-US" sz="3600" b="0" i="1" smtClean="0">
                                  <a:latin typeface="Cambria Math"/>
                                </a:rPr>
                                <m:t>17</m:t>
                              </m:r>
                            </m:sub>
                          </m:sSub>
                          <m:r>
                            <a:rPr lang="en-US" sz="3600" b="0" i="1" smtClean="0">
                              <a:latin typeface="Cambria Math"/>
                            </a:rPr>
                            <m:t>+</m:t>
                          </m:r>
                          <m:sSub>
                            <m:sSubPr>
                              <m:ctrlPr>
                                <a:rPr lang="en-US" sz="3600" i="1">
                                  <a:latin typeface="Cambria Math"/>
                                </a:rPr>
                              </m:ctrlPr>
                            </m:sSubPr>
                            <m:e>
                              <m:r>
                                <a:rPr lang="en-US" sz="3600" i="1">
                                  <a:latin typeface="Cambria Math"/>
                                  <a:ea typeface="Cambria Math"/>
                                </a:rPr>
                                <m:t>𝜑</m:t>
                              </m:r>
                            </m:e>
                            <m:sub>
                              <m:r>
                                <a:rPr lang="en-US" sz="3600" b="0" i="1" smtClean="0">
                                  <a:latin typeface="Cambria Math"/>
                                  <a:ea typeface="Cambria Math"/>
                                </a:rPr>
                                <m:t>25</m:t>
                              </m:r>
                            </m:sub>
                          </m:sSub>
                        </m:num>
                        <m:den>
                          <m:sSub>
                            <m:sSubPr>
                              <m:ctrlPr>
                                <a:rPr lang="en-US" sz="3600" i="1">
                                  <a:latin typeface="Cambria Math"/>
                                </a:rPr>
                              </m:ctrlPr>
                            </m:sSubPr>
                            <m:e>
                              <m:r>
                                <a:rPr lang="en-US" sz="3600" i="1">
                                  <a:latin typeface="Cambria Math"/>
                                  <a:ea typeface="Cambria Math"/>
                                </a:rPr>
                                <m:t>𝜑</m:t>
                              </m:r>
                            </m:e>
                            <m:sub>
                              <m:r>
                                <a:rPr lang="en-US" sz="3600" i="1">
                                  <a:latin typeface="Cambria Math"/>
                                </a:rPr>
                                <m:t>1</m:t>
                              </m:r>
                              <m:r>
                                <a:rPr lang="en-US" sz="3600" b="0" i="1" smtClean="0">
                                  <a:latin typeface="Cambria Math"/>
                                </a:rPr>
                                <m:t>9</m:t>
                              </m:r>
                            </m:sub>
                          </m:sSub>
                          <m:r>
                            <a:rPr lang="en-US" sz="3600" i="1">
                              <a:latin typeface="Cambria Math"/>
                            </a:rPr>
                            <m:t>+</m:t>
                          </m:r>
                          <m:sSub>
                            <m:sSubPr>
                              <m:ctrlPr>
                                <a:rPr lang="en-US" sz="3600" i="1">
                                  <a:latin typeface="Cambria Math"/>
                                </a:rPr>
                              </m:ctrlPr>
                            </m:sSubPr>
                            <m:e>
                              <m:r>
                                <a:rPr lang="en-US" sz="3600" i="1">
                                  <a:latin typeface="Cambria Math"/>
                                  <a:ea typeface="Cambria Math"/>
                                </a:rPr>
                                <m:t>𝜑</m:t>
                              </m:r>
                            </m:e>
                            <m:sub>
                              <m:r>
                                <a:rPr lang="en-US" sz="3600" i="1">
                                  <a:latin typeface="Cambria Math"/>
                                  <a:ea typeface="Cambria Math"/>
                                </a:rPr>
                                <m:t>2</m:t>
                              </m:r>
                              <m:r>
                                <a:rPr lang="en-US" sz="3600" b="0" i="1" smtClean="0">
                                  <a:latin typeface="Cambria Math"/>
                                  <a:ea typeface="Cambria Math"/>
                                </a:rPr>
                                <m:t>4</m:t>
                              </m:r>
                            </m:sub>
                          </m:sSub>
                        </m:den>
                      </m:f>
                    </m:oMath>
                  </m:oMathPara>
                </a14:m>
                <a:endParaRPr lang="en-US" sz="3600" dirty="0"/>
              </a:p>
            </p:txBody>
          </p:sp>
        </mc:Choice>
        <mc:Fallback>
          <p:sp>
            <p:nvSpPr>
              <p:cNvPr id="7" name="TextBox 6"/>
              <p:cNvSpPr txBox="1">
                <a:spLocks noRot="1" noChangeAspect="1" noMove="1" noResize="1" noEditPoints="1" noAdjustHandles="1" noChangeArrowheads="1" noChangeShapeType="1" noTextEdit="1"/>
              </p:cNvSpPr>
              <p:nvPr/>
            </p:nvSpPr>
            <p:spPr>
              <a:xfrm>
                <a:off x="5105400" y="3446417"/>
                <a:ext cx="3733800" cy="1192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49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3429000" cy="1143000"/>
          </a:xfrm>
        </p:spPr>
        <p:txBody>
          <a:bodyPr>
            <a:normAutofit fontScale="90000"/>
          </a:bodyPr>
          <a:lstStyle/>
          <a:p>
            <a:r>
              <a:rPr lang="en-US" dirty="0" smtClean="0"/>
              <a:t>Restricted vs Unrestricted</a:t>
            </a:r>
            <a:endParaRPr lang="en-US" dirty="0"/>
          </a:p>
        </p:txBody>
      </p:sp>
      <p:grpSp>
        <p:nvGrpSpPr>
          <p:cNvPr id="22" name="Group 21"/>
          <p:cNvGrpSpPr/>
          <p:nvPr/>
        </p:nvGrpSpPr>
        <p:grpSpPr>
          <a:xfrm>
            <a:off x="1127341" y="5720090"/>
            <a:ext cx="3063659" cy="1122640"/>
            <a:chOff x="1143000" y="5420380"/>
            <a:chExt cx="3063659" cy="1122640"/>
          </a:xfrm>
        </p:grpSpPr>
        <p:sp>
          <p:nvSpPr>
            <p:cNvPr id="15" name="TextBox 14"/>
            <p:cNvSpPr txBox="1"/>
            <p:nvPr/>
          </p:nvSpPr>
          <p:spPr>
            <a:xfrm>
              <a:off x="2953073" y="5420380"/>
              <a:ext cx="639920" cy="584775"/>
            </a:xfrm>
            <a:prstGeom prst="rect">
              <a:avLst/>
            </a:prstGeom>
            <a:noFill/>
          </p:spPr>
          <p:txBody>
            <a:bodyPr wrap="none" rtlCol="0">
              <a:spAutoFit/>
            </a:bodyPr>
            <a:lstStyle/>
            <a:p>
              <a:pPr algn="ctr"/>
              <a:r>
                <a:rPr lang="en-US" sz="3200" b="1" dirty="0" smtClean="0">
                  <a:solidFill>
                    <a:srgbClr val="3333FF"/>
                  </a:solidFill>
                </a:rPr>
                <a:t>16</a:t>
              </a:r>
              <a:endParaRPr lang="en-US" sz="3200" b="1" dirty="0">
                <a:solidFill>
                  <a:srgbClr val="3333FF"/>
                </a:solidFill>
              </a:endParaRPr>
            </a:p>
          </p:txBody>
        </p:sp>
        <p:sp>
          <p:nvSpPr>
            <p:cNvPr id="16" name="TextBox 15"/>
            <p:cNvSpPr txBox="1"/>
            <p:nvPr/>
          </p:nvSpPr>
          <p:spPr>
            <a:xfrm>
              <a:off x="1815763" y="5420380"/>
              <a:ext cx="639920" cy="584775"/>
            </a:xfrm>
            <a:prstGeom prst="rect">
              <a:avLst/>
            </a:prstGeom>
            <a:noFill/>
          </p:spPr>
          <p:txBody>
            <a:bodyPr wrap="none" rtlCol="0">
              <a:spAutoFit/>
            </a:bodyPr>
            <a:lstStyle/>
            <a:p>
              <a:pPr algn="ctr"/>
              <a:r>
                <a:rPr lang="en-US" sz="3200" b="1" dirty="0" smtClean="0">
                  <a:solidFill>
                    <a:srgbClr val="3333FF"/>
                  </a:solidFill>
                </a:rPr>
                <a:t>14</a:t>
              </a:r>
              <a:endParaRPr lang="en-US" sz="3200" b="1" dirty="0">
                <a:solidFill>
                  <a:srgbClr val="3333FF"/>
                </a:solidFill>
              </a:endParaRPr>
            </a:p>
          </p:txBody>
        </p:sp>
        <p:sp>
          <p:nvSpPr>
            <p:cNvPr id="17" name="TextBox 16"/>
            <p:cNvSpPr txBox="1"/>
            <p:nvPr/>
          </p:nvSpPr>
          <p:spPr>
            <a:xfrm>
              <a:off x="1143000" y="6019800"/>
              <a:ext cx="3063659" cy="523220"/>
            </a:xfrm>
            <a:prstGeom prst="rect">
              <a:avLst/>
            </a:prstGeom>
            <a:noFill/>
          </p:spPr>
          <p:txBody>
            <a:bodyPr wrap="none" rtlCol="0">
              <a:spAutoFit/>
            </a:bodyPr>
            <a:lstStyle/>
            <a:p>
              <a:r>
                <a:rPr lang="en-US" sz="2800" dirty="0" smtClean="0">
                  <a:solidFill>
                    <a:srgbClr val="3333FF"/>
                  </a:solidFill>
                </a:rPr>
                <a:t>Suspect genotype</a:t>
              </a:r>
              <a:endParaRPr lang="en-US" sz="2800" dirty="0">
                <a:solidFill>
                  <a:srgbClr val="3333FF"/>
                </a:solidFill>
              </a:endParaRPr>
            </a:p>
          </p:txBody>
        </p:sp>
      </p:grpSp>
      <p:grpSp>
        <p:nvGrpSpPr>
          <p:cNvPr id="36" name="Group 35"/>
          <p:cNvGrpSpPr/>
          <p:nvPr/>
        </p:nvGrpSpPr>
        <p:grpSpPr>
          <a:xfrm>
            <a:off x="4343400" y="4605010"/>
            <a:ext cx="4648200" cy="2100590"/>
            <a:chOff x="4343400" y="4605010"/>
            <a:chExt cx="4648200" cy="2100590"/>
          </a:xfrm>
        </p:grpSpPr>
        <p:sp>
          <p:nvSpPr>
            <p:cNvPr id="35" name="Rounded Rectangle 34"/>
            <p:cNvSpPr/>
            <p:nvPr/>
          </p:nvSpPr>
          <p:spPr>
            <a:xfrm>
              <a:off x="4572000" y="4605010"/>
              <a:ext cx="4191000" cy="2100590"/>
            </a:xfrm>
            <a:prstGeom prst="roundRect">
              <a:avLst>
                <a:gd name="adj" fmla="val 6110"/>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343400" y="4696735"/>
              <a:ext cx="4648200" cy="1780265"/>
              <a:chOff x="4343400" y="4620535"/>
              <a:chExt cx="4648200" cy="1780265"/>
            </a:xfrm>
          </p:grpSpPr>
          <p:sp>
            <p:nvSpPr>
              <p:cNvPr id="20" name="TextBox 19"/>
              <p:cNvSpPr txBox="1"/>
              <p:nvPr/>
            </p:nvSpPr>
            <p:spPr>
              <a:xfrm>
                <a:off x="4343400" y="4620535"/>
                <a:ext cx="4648200" cy="892552"/>
              </a:xfrm>
              <a:prstGeom prst="rect">
                <a:avLst/>
              </a:prstGeom>
              <a:noFill/>
            </p:spPr>
            <p:txBody>
              <a:bodyPr wrap="square" rtlCol="0">
                <a:spAutoFit/>
              </a:bodyPr>
              <a:lstStyle/>
              <a:p>
                <a:pPr algn="ctr"/>
                <a:r>
                  <a:rPr lang="en-US" sz="2800" b="1" dirty="0" smtClean="0"/>
                  <a:t>Restricted</a:t>
                </a:r>
                <a:r>
                  <a:rPr lang="en-US" sz="2400" dirty="0" smtClean="0"/>
                  <a:t> </a:t>
                </a:r>
              </a:p>
              <a:p>
                <a:pPr algn="ctr"/>
                <a:r>
                  <a:rPr lang="en-US" sz="2400" u="sng" dirty="0" smtClean="0"/>
                  <a:t>genotype combinations</a:t>
                </a:r>
                <a:endParaRPr lang="en-US" sz="2400" u="sng" dirty="0"/>
              </a:p>
            </p:txBody>
          </p:sp>
          <p:sp>
            <p:nvSpPr>
              <p:cNvPr id="23" name="TextBox 22"/>
              <p:cNvSpPr txBox="1"/>
              <p:nvPr/>
            </p:nvSpPr>
            <p:spPr>
              <a:xfrm>
                <a:off x="4817571" y="5600581"/>
                <a:ext cx="1659429" cy="800219"/>
              </a:xfrm>
              <a:prstGeom prst="rect">
                <a:avLst/>
              </a:prstGeom>
              <a:noFill/>
            </p:spPr>
            <p:txBody>
              <a:bodyPr wrap="none" rtlCol="0">
                <a:spAutoFit/>
              </a:bodyPr>
              <a:lstStyle/>
              <a:p>
                <a:pPr algn="ctr"/>
                <a:r>
                  <a:rPr lang="en-US" sz="2800" b="1" dirty="0" smtClean="0"/>
                  <a:t>PQ &amp; RS</a:t>
                </a:r>
              </a:p>
              <a:p>
                <a:pPr algn="ctr"/>
                <a:r>
                  <a:rPr lang="en-US" dirty="0" smtClean="0">
                    <a:solidFill>
                      <a:schemeClr val="bg1">
                        <a:lumMod val="50000"/>
                      </a:schemeClr>
                    </a:solidFill>
                  </a:rPr>
                  <a:t>13,16 &amp; 14,15</a:t>
                </a:r>
                <a:endParaRPr lang="en-US" dirty="0">
                  <a:solidFill>
                    <a:schemeClr val="bg1">
                      <a:lumMod val="50000"/>
                    </a:schemeClr>
                  </a:solidFill>
                </a:endParaRPr>
              </a:p>
            </p:txBody>
          </p:sp>
          <p:sp>
            <p:nvSpPr>
              <p:cNvPr id="29" name="TextBox 28"/>
              <p:cNvSpPr txBox="1"/>
              <p:nvPr/>
            </p:nvSpPr>
            <p:spPr>
              <a:xfrm>
                <a:off x="6858000" y="5600581"/>
                <a:ext cx="1659429" cy="800219"/>
              </a:xfrm>
              <a:prstGeom prst="rect">
                <a:avLst/>
              </a:prstGeom>
              <a:noFill/>
            </p:spPr>
            <p:txBody>
              <a:bodyPr wrap="none" rtlCol="0">
                <a:spAutoFit/>
              </a:bodyPr>
              <a:lstStyle/>
              <a:p>
                <a:pPr algn="ctr"/>
                <a:r>
                  <a:rPr lang="en-US" sz="2800" b="1" dirty="0" smtClean="0"/>
                  <a:t>RS &amp; PQ</a:t>
                </a:r>
              </a:p>
              <a:p>
                <a:pPr algn="ctr"/>
                <a:r>
                  <a:rPr lang="en-US" dirty="0">
                    <a:solidFill>
                      <a:schemeClr val="bg1">
                        <a:lumMod val="50000"/>
                      </a:schemeClr>
                    </a:solidFill>
                  </a:rPr>
                  <a:t>14,15 </a:t>
                </a:r>
                <a:r>
                  <a:rPr lang="en-US" dirty="0" smtClean="0">
                    <a:solidFill>
                      <a:schemeClr val="bg1">
                        <a:lumMod val="50000"/>
                      </a:schemeClr>
                    </a:solidFill>
                  </a:rPr>
                  <a:t>&amp; 13,16</a:t>
                </a:r>
                <a:endParaRPr lang="en-US" dirty="0">
                  <a:solidFill>
                    <a:schemeClr val="bg1">
                      <a:lumMod val="50000"/>
                    </a:schemeClr>
                  </a:solidFill>
                </a:endParaRPr>
              </a:p>
            </p:txBody>
          </p:sp>
        </p:grpSp>
      </p:grpSp>
      <p:grpSp>
        <p:nvGrpSpPr>
          <p:cNvPr id="37" name="Group 36"/>
          <p:cNvGrpSpPr/>
          <p:nvPr/>
        </p:nvGrpSpPr>
        <p:grpSpPr>
          <a:xfrm>
            <a:off x="4572000" y="152400"/>
            <a:ext cx="4191000" cy="4171516"/>
            <a:chOff x="4572000" y="152400"/>
            <a:chExt cx="4191000" cy="4171516"/>
          </a:xfrm>
        </p:grpSpPr>
        <p:sp>
          <p:nvSpPr>
            <p:cNvPr id="34" name="Rounded Rectangle 33"/>
            <p:cNvSpPr/>
            <p:nvPr/>
          </p:nvSpPr>
          <p:spPr>
            <a:xfrm>
              <a:off x="4572000" y="152400"/>
              <a:ext cx="4191000" cy="4171516"/>
            </a:xfrm>
            <a:prstGeom prst="roundRect">
              <a:avLst>
                <a:gd name="adj" fmla="val 3913"/>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763457" y="381000"/>
              <a:ext cx="3693959" cy="3657600"/>
              <a:chOff x="4763457" y="533400"/>
              <a:chExt cx="3693959" cy="3657600"/>
            </a:xfrm>
          </p:grpSpPr>
          <p:sp>
            <p:nvSpPr>
              <p:cNvPr id="21" name="TextBox 20"/>
              <p:cNvSpPr txBox="1"/>
              <p:nvPr/>
            </p:nvSpPr>
            <p:spPr>
              <a:xfrm>
                <a:off x="4913296" y="533400"/>
                <a:ext cx="3353803" cy="892552"/>
              </a:xfrm>
              <a:prstGeom prst="rect">
                <a:avLst/>
              </a:prstGeom>
              <a:noFill/>
            </p:spPr>
            <p:txBody>
              <a:bodyPr wrap="none" rtlCol="0">
                <a:spAutoFit/>
              </a:bodyPr>
              <a:lstStyle/>
              <a:p>
                <a:pPr algn="ctr"/>
                <a:r>
                  <a:rPr lang="en-US" sz="2800" b="1" dirty="0" smtClean="0"/>
                  <a:t>Unrestricted</a:t>
                </a:r>
                <a:endParaRPr lang="en-US" sz="2400" dirty="0" smtClean="0"/>
              </a:p>
              <a:p>
                <a:pPr algn="ctr"/>
                <a:r>
                  <a:rPr lang="en-US" sz="2400" u="sng" dirty="0" smtClean="0"/>
                  <a:t>genotype combinations</a:t>
                </a:r>
                <a:endParaRPr lang="en-US" sz="2400" u="sng" dirty="0"/>
              </a:p>
            </p:txBody>
          </p:sp>
          <p:sp>
            <p:nvSpPr>
              <p:cNvPr id="26" name="TextBox 25"/>
              <p:cNvSpPr txBox="1"/>
              <p:nvPr/>
            </p:nvSpPr>
            <p:spPr>
              <a:xfrm>
                <a:off x="4763457" y="1575230"/>
                <a:ext cx="1659429" cy="800219"/>
              </a:xfrm>
              <a:prstGeom prst="rect">
                <a:avLst/>
              </a:prstGeom>
              <a:noFill/>
            </p:spPr>
            <p:txBody>
              <a:bodyPr wrap="none" rtlCol="0">
                <a:spAutoFit/>
              </a:bodyPr>
              <a:lstStyle/>
              <a:p>
                <a:pPr algn="ctr"/>
                <a:r>
                  <a:rPr lang="en-US" sz="2800" b="1" dirty="0" smtClean="0"/>
                  <a:t>PQ &amp; RS</a:t>
                </a:r>
              </a:p>
              <a:p>
                <a:pPr algn="ctr"/>
                <a:r>
                  <a:rPr lang="en-US" dirty="0" smtClean="0">
                    <a:solidFill>
                      <a:schemeClr val="bg1">
                        <a:lumMod val="50000"/>
                      </a:schemeClr>
                    </a:solidFill>
                  </a:rPr>
                  <a:t>13,16 &amp; 14,15</a:t>
                </a:r>
                <a:endParaRPr lang="en-US" dirty="0">
                  <a:solidFill>
                    <a:schemeClr val="bg1">
                      <a:lumMod val="50000"/>
                    </a:schemeClr>
                  </a:solidFill>
                </a:endParaRPr>
              </a:p>
            </p:txBody>
          </p:sp>
          <p:sp>
            <p:nvSpPr>
              <p:cNvPr id="27" name="TextBox 26"/>
              <p:cNvSpPr txBox="1"/>
              <p:nvPr/>
            </p:nvSpPr>
            <p:spPr>
              <a:xfrm>
                <a:off x="4779644" y="2460248"/>
                <a:ext cx="1659429" cy="800219"/>
              </a:xfrm>
              <a:prstGeom prst="rect">
                <a:avLst/>
              </a:prstGeom>
              <a:noFill/>
            </p:spPr>
            <p:txBody>
              <a:bodyPr wrap="none" rtlCol="0">
                <a:spAutoFit/>
              </a:bodyPr>
              <a:lstStyle/>
              <a:p>
                <a:pPr algn="ctr"/>
                <a:r>
                  <a:rPr lang="en-US" sz="2800" b="1" dirty="0" smtClean="0"/>
                  <a:t>PR &amp; SQ</a:t>
                </a:r>
              </a:p>
              <a:p>
                <a:pPr algn="ctr"/>
                <a:r>
                  <a:rPr lang="en-US" dirty="0" smtClean="0">
                    <a:solidFill>
                      <a:schemeClr val="bg1">
                        <a:lumMod val="50000"/>
                      </a:schemeClr>
                    </a:solidFill>
                  </a:rPr>
                  <a:t>13,14 &amp; 15,16</a:t>
                </a:r>
                <a:endParaRPr lang="en-US" dirty="0">
                  <a:solidFill>
                    <a:schemeClr val="bg1">
                      <a:lumMod val="50000"/>
                    </a:schemeClr>
                  </a:solidFill>
                </a:endParaRPr>
              </a:p>
            </p:txBody>
          </p:sp>
          <p:sp>
            <p:nvSpPr>
              <p:cNvPr id="28" name="TextBox 27"/>
              <p:cNvSpPr txBox="1"/>
              <p:nvPr/>
            </p:nvSpPr>
            <p:spPr>
              <a:xfrm>
                <a:off x="4779644" y="3374648"/>
                <a:ext cx="1659429" cy="800219"/>
              </a:xfrm>
              <a:prstGeom prst="rect">
                <a:avLst/>
              </a:prstGeom>
              <a:noFill/>
            </p:spPr>
            <p:txBody>
              <a:bodyPr wrap="none" rtlCol="0">
                <a:spAutoFit/>
              </a:bodyPr>
              <a:lstStyle/>
              <a:p>
                <a:pPr algn="ctr"/>
                <a:r>
                  <a:rPr lang="en-US" sz="2800" b="1" dirty="0" smtClean="0"/>
                  <a:t>PS &amp; RQ</a:t>
                </a:r>
              </a:p>
              <a:p>
                <a:pPr algn="ctr"/>
                <a:r>
                  <a:rPr lang="en-US" dirty="0" smtClean="0">
                    <a:solidFill>
                      <a:schemeClr val="bg1">
                        <a:lumMod val="50000"/>
                      </a:schemeClr>
                    </a:solidFill>
                  </a:rPr>
                  <a:t>13,15 &amp; 14,16</a:t>
                </a:r>
                <a:endParaRPr lang="en-US" dirty="0">
                  <a:solidFill>
                    <a:schemeClr val="bg1">
                      <a:lumMod val="50000"/>
                    </a:schemeClr>
                  </a:solidFill>
                </a:endParaRPr>
              </a:p>
            </p:txBody>
          </p:sp>
          <p:sp>
            <p:nvSpPr>
              <p:cNvPr id="30" name="TextBox 29"/>
              <p:cNvSpPr txBox="1"/>
              <p:nvPr/>
            </p:nvSpPr>
            <p:spPr>
              <a:xfrm>
                <a:off x="6781800" y="1591363"/>
                <a:ext cx="1659429" cy="800219"/>
              </a:xfrm>
              <a:prstGeom prst="rect">
                <a:avLst/>
              </a:prstGeom>
              <a:noFill/>
            </p:spPr>
            <p:txBody>
              <a:bodyPr wrap="none" rtlCol="0">
                <a:spAutoFit/>
              </a:bodyPr>
              <a:lstStyle/>
              <a:p>
                <a:pPr algn="ctr"/>
                <a:r>
                  <a:rPr lang="en-US" sz="2800" b="1" dirty="0" smtClean="0"/>
                  <a:t>RS &amp; PQ</a:t>
                </a:r>
              </a:p>
              <a:p>
                <a:pPr algn="ctr"/>
                <a:r>
                  <a:rPr lang="en-US" dirty="0" smtClean="0">
                    <a:solidFill>
                      <a:schemeClr val="bg1">
                        <a:lumMod val="50000"/>
                      </a:schemeClr>
                    </a:solidFill>
                  </a:rPr>
                  <a:t>14,15 &amp; 13,16</a:t>
                </a:r>
                <a:endParaRPr lang="en-US" dirty="0">
                  <a:solidFill>
                    <a:schemeClr val="bg1">
                      <a:lumMod val="50000"/>
                    </a:schemeClr>
                  </a:solidFill>
                </a:endParaRPr>
              </a:p>
            </p:txBody>
          </p:sp>
          <p:sp>
            <p:nvSpPr>
              <p:cNvPr id="31" name="TextBox 30"/>
              <p:cNvSpPr txBox="1"/>
              <p:nvPr/>
            </p:nvSpPr>
            <p:spPr>
              <a:xfrm>
                <a:off x="6797987" y="2476381"/>
                <a:ext cx="1659429" cy="800219"/>
              </a:xfrm>
              <a:prstGeom prst="rect">
                <a:avLst/>
              </a:prstGeom>
              <a:noFill/>
            </p:spPr>
            <p:txBody>
              <a:bodyPr wrap="none" rtlCol="0">
                <a:spAutoFit/>
              </a:bodyPr>
              <a:lstStyle/>
              <a:p>
                <a:pPr algn="ctr"/>
                <a:r>
                  <a:rPr lang="en-US" sz="2800" b="1" dirty="0" smtClean="0"/>
                  <a:t>SQ &amp; PR</a:t>
                </a:r>
              </a:p>
              <a:p>
                <a:pPr algn="ctr"/>
                <a:r>
                  <a:rPr lang="en-US" dirty="0" smtClean="0">
                    <a:solidFill>
                      <a:schemeClr val="bg1">
                        <a:lumMod val="50000"/>
                      </a:schemeClr>
                    </a:solidFill>
                  </a:rPr>
                  <a:t>15,16 &amp; 13,14</a:t>
                </a:r>
                <a:endParaRPr lang="en-US" dirty="0">
                  <a:solidFill>
                    <a:schemeClr val="bg1">
                      <a:lumMod val="50000"/>
                    </a:schemeClr>
                  </a:solidFill>
                </a:endParaRPr>
              </a:p>
            </p:txBody>
          </p:sp>
          <p:sp>
            <p:nvSpPr>
              <p:cNvPr id="32" name="TextBox 31"/>
              <p:cNvSpPr txBox="1"/>
              <p:nvPr/>
            </p:nvSpPr>
            <p:spPr>
              <a:xfrm>
                <a:off x="6797987" y="3390781"/>
                <a:ext cx="1659429" cy="800219"/>
              </a:xfrm>
              <a:prstGeom prst="rect">
                <a:avLst/>
              </a:prstGeom>
              <a:noFill/>
            </p:spPr>
            <p:txBody>
              <a:bodyPr wrap="none" rtlCol="0">
                <a:spAutoFit/>
              </a:bodyPr>
              <a:lstStyle/>
              <a:p>
                <a:pPr algn="ctr"/>
                <a:r>
                  <a:rPr lang="en-US" sz="2800" b="1" dirty="0" smtClean="0"/>
                  <a:t>RQ &amp; PS</a:t>
                </a:r>
              </a:p>
              <a:p>
                <a:pPr algn="ctr"/>
                <a:r>
                  <a:rPr lang="en-US" dirty="0" smtClean="0">
                    <a:solidFill>
                      <a:schemeClr val="bg1">
                        <a:lumMod val="50000"/>
                      </a:schemeClr>
                    </a:solidFill>
                  </a:rPr>
                  <a:t>14,16 &amp; 13,15</a:t>
                </a:r>
                <a:endParaRPr lang="en-US" dirty="0">
                  <a:solidFill>
                    <a:schemeClr val="bg1">
                      <a:lumMod val="50000"/>
                    </a:schemeClr>
                  </a:solidFill>
                </a:endParaRPr>
              </a:p>
            </p:txBody>
          </p:sp>
        </p:grpSp>
      </p:grpSp>
      <p:grpSp>
        <p:nvGrpSpPr>
          <p:cNvPr id="39" name="Group 38"/>
          <p:cNvGrpSpPr/>
          <p:nvPr/>
        </p:nvGrpSpPr>
        <p:grpSpPr>
          <a:xfrm>
            <a:off x="365341" y="1143000"/>
            <a:ext cx="3825659" cy="4652665"/>
            <a:chOff x="365341" y="757535"/>
            <a:chExt cx="3825659" cy="4652665"/>
          </a:xfrm>
        </p:grpSpPr>
        <p:grpSp>
          <p:nvGrpSpPr>
            <p:cNvPr id="24" name="Group 23"/>
            <p:cNvGrpSpPr/>
            <p:nvPr/>
          </p:nvGrpSpPr>
          <p:grpSpPr>
            <a:xfrm>
              <a:off x="365341" y="914400"/>
              <a:ext cx="3825659" cy="4495800"/>
              <a:chOff x="365341" y="914400"/>
              <a:chExt cx="3825659" cy="4495800"/>
            </a:xfrm>
          </p:grpSpPr>
          <p:sp>
            <p:nvSpPr>
              <p:cNvPr id="3" name="Rounded Rectangle 2"/>
              <p:cNvSpPr/>
              <p:nvPr/>
            </p:nvSpPr>
            <p:spPr>
              <a:xfrm>
                <a:off x="365341" y="914400"/>
                <a:ext cx="3825659" cy="4495800"/>
              </a:xfrm>
              <a:prstGeom prst="roundRect">
                <a:avLst>
                  <a:gd name="adj" fmla="val 5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2045827" y="3990759"/>
                <a:ext cx="161992" cy="333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191200" y="1980769"/>
                <a:ext cx="161992" cy="2343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1497036" y="2209800"/>
                <a:ext cx="161992" cy="21141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630901" y="3792361"/>
                <a:ext cx="161992" cy="5315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49260" y="4343400"/>
                <a:ext cx="585417" cy="523220"/>
              </a:xfrm>
              <a:prstGeom prst="rect">
                <a:avLst/>
              </a:prstGeom>
              <a:noFill/>
            </p:spPr>
            <p:txBody>
              <a:bodyPr wrap="none" rtlCol="0">
                <a:spAutoFit/>
              </a:bodyPr>
              <a:lstStyle/>
              <a:p>
                <a:pPr algn="ctr"/>
                <a:r>
                  <a:rPr lang="en-US" sz="2800" b="1" dirty="0" smtClean="0">
                    <a:solidFill>
                      <a:srgbClr val="008000"/>
                    </a:solidFill>
                  </a:rPr>
                  <a:t>13</a:t>
                </a:r>
                <a:endParaRPr lang="en-US" sz="2800" b="1" dirty="0">
                  <a:solidFill>
                    <a:srgbClr val="008000"/>
                  </a:solidFill>
                </a:endParaRPr>
              </a:p>
            </p:txBody>
          </p:sp>
          <p:sp>
            <p:nvSpPr>
              <p:cNvPr id="9" name="TextBox 8"/>
              <p:cNvSpPr txBox="1"/>
              <p:nvPr/>
            </p:nvSpPr>
            <p:spPr>
              <a:xfrm>
                <a:off x="2974634" y="4343400"/>
                <a:ext cx="585417" cy="523220"/>
              </a:xfrm>
              <a:prstGeom prst="rect">
                <a:avLst/>
              </a:prstGeom>
              <a:noFill/>
            </p:spPr>
            <p:txBody>
              <a:bodyPr wrap="none" rtlCol="0">
                <a:spAutoFit/>
              </a:bodyPr>
              <a:lstStyle/>
              <a:p>
                <a:pPr algn="ctr"/>
                <a:r>
                  <a:rPr lang="en-US" sz="2800" b="1" dirty="0" smtClean="0">
                    <a:solidFill>
                      <a:srgbClr val="008000"/>
                    </a:solidFill>
                  </a:rPr>
                  <a:t>16</a:t>
                </a:r>
                <a:endParaRPr lang="en-US" sz="2400" b="1" dirty="0">
                  <a:solidFill>
                    <a:srgbClr val="008000"/>
                  </a:solidFill>
                </a:endParaRPr>
              </a:p>
            </p:txBody>
          </p:sp>
          <p:sp>
            <p:nvSpPr>
              <p:cNvPr id="10" name="TextBox 9"/>
              <p:cNvSpPr txBox="1"/>
              <p:nvPr/>
            </p:nvSpPr>
            <p:spPr>
              <a:xfrm>
                <a:off x="1344837" y="1519535"/>
                <a:ext cx="458780" cy="584775"/>
              </a:xfrm>
              <a:prstGeom prst="rect">
                <a:avLst/>
              </a:prstGeom>
              <a:noFill/>
            </p:spPr>
            <p:txBody>
              <a:bodyPr wrap="none" rtlCol="0">
                <a:spAutoFit/>
              </a:bodyPr>
              <a:lstStyle/>
              <a:p>
                <a:r>
                  <a:rPr lang="en-US" sz="3200" b="1" dirty="0" smtClean="0"/>
                  <a:t>P</a:t>
                </a:r>
                <a:endParaRPr lang="en-US" sz="3200" b="1" dirty="0"/>
              </a:p>
            </p:txBody>
          </p:sp>
          <p:sp>
            <p:nvSpPr>
              <p:cNvPr id="11" name="TextBox 10"/>
              <p:cNvSpPr txBox="1"/>
              <p:nvPr/>
            </p:nvSpPr>
            <p:spPr>
              <a:xfrm>
                <a:off x="2985764" y="1295400"/>
                <a:ext cx="503664" cy="584775"/>
              </a:xfrm>
              <a:prstGeom prst="rect">
                <a:avLst/>
              </a:prstGeom>
              <a:noFill/>
            </p:spPr>
            <p:txBody>
              <a:bodyPr wrap="none" rtlCol="0">
                <a:spAutoFit/>
              </a:bodyPr>
              <a:lstStyle/>
              <a:p>
                <a:r>
                  <a:rPr lang="en-US" sz="3200" b="1" dirty="0" smtClean="0"/>
                  <a:t>Q</a:t>
                </a:r>
                <a:endParaRPr lang="en-US" sz="3200" b="1" dirty="0"/>
              </a:p>
            </p:txBody>
          </p:sp>
          <p:cxnSp>
            <p:nvCxnSpPr>
              <p:cNvPr id="12" name="Straight Connector 11"/>
              <p:cNvCxnSpPr/>
              <p:nvPr/>
            </p:nvCxnSpPr>
            <p:spPr>
              <a:xfrm>
                <a:off x="365341" y="4329267"/>
                <a:ext cx="3657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66178" y="4796135"/>
                <a:ext cx="527709" cy="461665"/>
              </a:xfrm>
              <a:prstGeom prst="rect">
                <a:avLst/>
              </a:prstGeom>
              <a:noFill/>
            </p:spPr>
            <p:txBody>
              <a:bodyPr wrap="none" rtlCol="0">
                <a:spAutoFit/>
              </a:bodyPr>
              <a:lstStyle/>
              <a:p>
                <a:pPr algn="ctr"/>
                <a:r>
                  <a:rPr lang="en-US" sz="2400" b="1" dirty="0" smtClean="0">
                    <a:solidFill>
                      <a:srgbClr val="FF0000"/>
                    </a:solidFill>
                  </a:rPr>
                  <a:t>14</a:t>
                </a:r>
                <a:endParaRPr lang="en-US" sz="2400" b="1" dirty="0">
                  <a:solidFill>
                    <a:srgbClr val="FF0000"/>
                  </a:solidFill>
                </a:endParaRPr>
              </a:p>
            </p:txBody>
          </p:sp>
          <p:sp>
            <p:nvSpPr>
              <p:cNvPr id="14" name="TextBox 13"/>
              <p:cNvSpPr txBox="1"/>
              <p:nvPr/>
            </p:nvSpPr>
            <p:spPr>
              <a:xfrm>
                <a:off x="2475778" y="4796135"/>
                <a:ext cx="527709" cy="461665"/>
              </a:xfrm>
              <a:prstGeom prst="rect">
                <a:avLst/>
              </a:prstGeom>
              <a:noFill/>
            </p:spPr>
            <p:txBody>
              <a:bodyPr wrap="none" rtlCol="0">
                <a:spAutoFit/>
              </a:bodyPr>
              <a:lstStyle/>
              <a:p>
                <a:pPr algn="ctr"/>
                <a:r>
                  <a:rPr lang="en-US" sz="2400" b="1" dirty="0" smtClean="0">
                    <a:solidFill>
                      <a:srgbClr val="FF0000"/>
                    </a:solidFill>
                  </a:rPr>
                  <a:t>15</a:t>
                </a:r>
                <a:endParaRPr lang="en-US" sz="2400" b="1" dirty="0">
                  <a:solidFill>
                    <a:srgbClr val="FF0000"/>
                  </a:solidFill>
                </a:endParaRPr>
              </a:p>
            </p:txBody>
          </p:sp>
          <p:sp>
            <p:nvSpPr>
              <p:cNvPr id="18" name="TextBox 17"/>
              <p:cNvSpPr txBox="1"/>
              <p:nvPr/>
            </p:nvSpPr>
            <p:spPr>
              <a:xfrm>
                <a:off x="1905000" y="3352800"/>
                <a:ext cx="481222" cy="584775"/>
              </a:xfrm>
              <a:prstGeom prst="rect">
                <a:avLst/>
              </a:prstGeom>
              <a:noFill/>
            </p:spPr>
            <p:txBody>
              <a:bodyPr wrap="none" rtlCol="0">
                <a:spAutoFit/>
              </a:bodyPr>
              <a:lstStyle/>
              <a:p>
                <a:r>
                  <a:rPr lang="en-US" sz="3200" b="1" dirty="0" smtClean="0"/>
                  <a:t>R</a:t>
                </a:r>
                <a:endParaRPr lang="en-US" sz="3200" b="1" dirty="0"/>
              </a:p>
            </p:txBody>
          </p:sp>
          <p:sp>
            <p:nvSpPr>
              <p:cNvPr id="19" name="TextBox 18"/>
              <p:cNvSpPr txBox="1"/>
              <p:nvPr/>
            </p:nvSpPr>
            <p:spPr>
              <a:xfrm>
                <a:off x="2438400" y="3124200"/>
                <a:ext cx="458780" cy="584775"/>
              </a:xfrm>
              <a:prstGeom prst="rect">
                <a:avLst/>
              </a:prstGeom>
              <a:noFill/>
            </p:spPr>
            <p:txBody>
              <a:bodyPr wrap="none" rtlCol="0">
                <a:spAutoFit/>
              </a:bodyPr>
              <a:lstStyle/>
              <a:p>
                <a:r>
                  <a:rPr lang="en-US" sz="3200" b="1" dirty="0" smtClean="0"/>
                  <a:t>S</a:t>
                </a:r>
                <a:endParaRPr lang="en-US" sz="3200" b="1" dirty="0"/>
              </a:p>
            </p:txBody>
          </p:sp>
        </p:grpSp>
        <p:sp>
          <p:nvSpPr>
            <p:cNvPr id="38" name="TextBox 37"/>
            <p:cNvSpPr txBox="1"/>
            <p:nvPr/>
          </p:nvSpPr>
          <p:spPr>
            <a:xfrm>
              <a:off x="1219200" y="757535"/>
              <a:ext cx="2169184" cy="461665"/>
            </a:xfrm>
            <a:prstGeom prst="rect">
              <a:avLst/>
            </a:prstGeom>
            <a:noFill/>
          </p:spPr>
          <p:txBody>
            <a:bodyPr wrap="none" rtlCol="0">
              <a:spAutoFit/>
            </a:bodyPr>
            <a:lstStyle/>
            <a:p>
              <a:r>
                <a:rPr lang="en-US" sz="2400" b="1" i="1" dirty="0" smtClean="0"/>
                <a:t>Example data</a:t>
              </a:r>
              <a:endParaRPr lang="en-US" sz="2400" b="1" i="1" dirty="0"/>
            </a:p>
          </p:txBody>
        </p:sp>
      </p:grpSp>
      <p:sp>
        <p:nvSpPr>
          <p:cNvPr id="42" name="Rectangle 41"/>
          <p:cNvSpPr/>
          <p:nvPr/>
        </p:nvSpPr>
        <p:spPr>
          <a:xfrm>
            <a:off x="4800600" y="1422830"/>
            <a:ext cx="1684274" cy="82630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800600" y="5638800"/>
            <a:ext cx="1684274" cy="82630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00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1000" y="1690688"/>
            <a:ext cx="8458200" cy="3338512"/>
            <a:chOff x="381000" y="928688"/>
            <a:chExt cx="8458200" cy="3338512"/>
          </a:xfrm>
        </p:grpSpPr>
        <p:grpSp>
          <p:nvGrpSpPr>
            <p:cNvPr id="5" name="Group 14"/>
            <p:cNvGrpSpPr/>
            <p:nvPr/>
          </p:nvGrpSpPr>
          <p:grpSpPr>
            <a:xfrm>
              <a:off x="381000" y="1004888"/>
              <a:ext cx="8458200" cy="3262312"/>
              <a:chOff x="-5662612" y="1004887"/>
              <a:chExt cx="20469225" cy="4848225"/>
            </a:xfrm>
          </p:grpSpPr>
          <p:graphicFrame>
            <p:nvGraphicFramePr>
              <p:cNvPr id="3" name="Chart 2"/>
              <p:cNvGraphicFramePr>
                <a:graphicFrameLocks/>
              </p:cNvGraphicFramePr>
              <p:nvPr/>
            </p:nvGraphicFramePr>
            <p:xfrm>
              <a:off x="-5662612" y="1004887"/>
              <a:ext cx="20469225" cy="4848225"/>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12"/>
              <p:cNvGrpSpPr/>
              <p:nvPr/>
            </p:nvGrpSpPr>
            <p:grpSpPr>
              <a:xfrm>
                <a:off x="-2343278" y="1828800"/>
                <a:ext cx="9500499" cy="2179536"/>
                <a:chOff x="-2343278" y="1828800"/>
                <a:chExt cx="9500499" cy="2179536"/>
              </a:xfrm>
            </p:grpSpPr>
            <p:sp>
              <p:nvSpPr>
                <p:cNvPr id="4" name="TextBox 3"/>
                <p:cNvSpPr txBox="1"/>
                <p:nvPr/>
              </p:nvSpPr>
              <p:spPr>
                <a:xfrm>
                  <a:off x="-2343278" y="3505200"/>
                  <a:ext cx="997765" cy="503136"/>
                </a:xfrm>
                <a:prstGeom prst="rect">
                  <a:avLst/>
                </a:prstGeom>
                <a:noFill/>
              </p:spPr>
              <p:txBody>
                <a:bodyPr wrap="none" rtlCol="0">
                  <a:spAutoFit/>
                </a:bodyPr>
                <a:lstStyle/>
                <a:p>
                  <a:r>
                    <a:rPr lang="en-US" sz="1600" b="1" dirty="0" smtClean="0"/>
                    <a:t>13</a:t>
                  </a:r>
                  <a:endParaRPr lang="en-US" sz="1600" b="1" dirty="0"/>
                </a:p>
              </p:txBody>
            </p:sp>
            <p:sp>
              <p:nvSpPr>
                <p:cNvPr id="6" name="TextBox 5"/>
                <p:cNvSpPr txBox="1"/>
                <p:nvPr/>
              </p:nvSpPr>
              <p:spPr>
                <a:xfrm>
                  <a:off x="-1421240" y="3505200"/>
                  <a:ext cx="997765" cy="503136"/>
                </a:xfrm>
                <a:prstGeom prst="rect">
                  <a:avLst/>
                </a:prstGeom>
                <a:noFill/>
              </p:spPr>
              <p:txBody>
                <a:bodyPr wrap="none" rtlCol="0">
                  <a:spAutoFit/>
                </a:bodyPr>
                <a:lstStyle/>
                <a:p>
                  <a:r>
                    <a:rPr lang="en-US" sz="1600" b="1" dirty="0" smtClean="0"/>
                    <a:t>14</a:t>
                  </a:r>
                  <a:endParaRPr lang="en-US" sz="1600" b="1" dirty="0"/>
                </a:p>
              </p:txBody>
            </p:sp>
            <p:sp>
              <p:nvSpPr>
                <p:cNvPr id="7" name="TextBox 6"/>
                <p:cNvSpPr txBox="1"/>
                <p:nvPr/>
              </p:nvSpPr>
              <p:spPr>
                <a:xfrm>
                  <a:off x="6019800" y="1828800"/>
                  <a:ext cx="1137421" cy="503136"/>
                </a:xfrm>
                <a:prstGeom prst="rect">
                  <a:avLst/>
                </a:prstGeom>
                <a:noFill/>
              </p:spPr>
              <p:txBody>
                <a:bodyPr wrap="none" rtlCol="0">
                  <a:spAutoFit/>
                </a:bodyPr>
                <a:lstStyle/>
                <a:p>
                  <a:r>
                    <a:rPr lang="en-US" sz="1600" b="1" dirty="0" smtClean="0"/>
                    <a:t>8,8</a:t>
                  </a:r>
                  <a:endParaRPr lang="en-US" sz="1600" b="1" dirty="0"/>
                </a:p>
              </p:txBody>
            </p:sp>
            <p:sp>
              <p:nvSpPr>
                <p:cNvPr id="9" name="TextBox 8"/>
                <p:cNvSpPr txBox="1"/>
                <p:nvPr/>
              </p:nvSpPr>
              <p:spPr>
                <a:xfrm>
                  <a:off x="2559995" y="3505200"/>
                  <a:ext cx="997765" cy="503136"/>
                </a:xfrm>
                <a:prstGeom prst="rect">
                  <a:avLst/>
                </a:prstGeom>
                <a:noFill/>
              </p:spPr>
              <p:txBody>
                <a:bodyPr wrap="none" rtlCol="0">
                  <a:spAutoFit/>
                </a:bodyPr>
                <a:lstStyle/>
                <a:p>
                  <a:r>
                    <a:rPr lang="en-US" sz="1600" b="1" dirty="0" smtClean="0"/>
                    <a:t>31</a:t>
                  </a:r>
                  <a:endParaRPr lang="en-US" sz="1600" b="1" dirty="0"/>
                </a:p>
              </p:txBody>
            </p:sp>
            <p:sp>
              <p:nvSpPr>
                <p:cNvPr id="10" name="TextBox 9"/>
                <p:cNvSpPr txBox="1"/>
                <p:nvPr/>
              </p:nvSpPr>
              <p:spPr>
                <a:xfrm>
                  <a:off x="1713685" y="3505200"/>
                  <a:ext cx="997765" cy="503136"/>
                </a:xfrm>
                <a:prstGeom prst="rect">
                  <a:avLst/>
                </a:prstGeom>
                <a:noFill/>
              </p:spPr>
              <p:txBody>
                <a:bodyPr wrap="none" rtlCol="0">
                  <a:spAutoFit/>
                </a:bodyPr>
                <a:lstStyle/>
                <a:p>
                  <a:r>
                    <a:rPr lang="en-US" sz="1600" b="1" dirty="0" smtClean="0"/>
                    <a:t>29</a:t>
                  </a:r>
                  <a:endParaRPr lang="en-US" sz="1600" b="1" dirty="0"/>
                </a:p>
              </p:txBody>
            </p:sp>
          </p:grpSp>
          <p:sp>
            <p:nvSpPr>
              <p:cNvPr id="11" name="TextBox 10"/>
              <p:cNvSpPr txBox="1"/>
              <p:nvPr/>
            </p:nvSpPr>
            <p:spPr>
              <a:xfrm>
                <a:off x="10858329" y="3516869"/>
                <a:ext cx="997765" cy="503136"/>
              </a:xfrm>
              <a:prstGeom prst="rect">
                <a:avLst/>
              </a:prstGeom>
              <a:noFill/>
            </p:spPr>
            <p:txBody>
              <a:bodyPr wrap="none" rtlCol="0">
                <a:spAutoFit/>
              </a:bodyPr>
              <a:lstStyle/>
              <a:p>
                <a:r>
                  <a:rPr lang="en-US" sz="1600" b="1" dirty="0" smtClean="0"/>
                  <a:t>10</a:t>
                </a:r>
                <a:endParaRPr lang="en-US" sz="1600" b="1" dirty="0"/>
              </a:p>
            </p:txBody>
          </p:sp>
          <p:sp>
            <p:nvSpPr>
              <p:cNvPr id="12" name="TextBox 11"/>
              <p:cNvSpPr txBox="1"/>
              <p:nvPr/>
            </p:nvSpPr>
            <p:spPr>
              <a:xfrm>
                <a:off x="11856094" y="3516869"/>
                <a:ext cx="997765" cy="503136"/>
              </a:xfrm>
              <a:prstGeom prst="rect">
                <a:avLst/>
              </a:prstGeom>
              <a:noFill/>
            </p:spPr>
            <p:txBody>
              <a:bodyPr wrap="none" rtlCol="0">
                <a:spAutoFit/>
              </a:bodyPr>
              <a:lstStyle/>
              <a:p>
                <a:r>
                  <a:rPr lang="en-US" sz="1600" b="1" dirty="0" smtClean="0"/>
                  <a:t>13</a:t>
                </a:r>
                <a:endParaRPr lang="en-US" sz="1600" b="1" dirty="0"/>
              </a:p>
            </p:txBody>
          </p:sp>
        </p:grpSp>
        <p:sp>
          <p:nvSpPr>
            <p:cNvPr id="16" name="TextBox 15"/>
            <p:cNvSpPr txBox="1"/>
            <p:nvPr/>
          </p:nvSpPr>
          <p:spPr>
            <a:xfrm>
              <a:off x="1610300" y="928688"/>
              <a:ext cx="1056700" cy="369332"/>
            </a:xfrm>
            <a:prstGeom prst="rect">
              <a:avLst/>
            </a:prstGeom>
            <a:noFill/>
          </p:spPr>
          <p:txBody>
            <a:bodyPr wrap="none" rtlCol="0">
              <a:spAutoFit/>
            </a:bodyPr>
            <a:lstStyle/>
            <a:p>
              <a:r>
                <a:rPr lang="en-US" b="1" dirty="0" smtClean="0"/>
                <a:t>Locus 1</a:t>
              </a:r>
              <a:endParaRPr lang="en-US" b="1" dirty="0"/>
            </a:p>
          </p:txBody>
        </p:sp>
        <p:sp>
          <p:nvSpPr>
            <p:cNvPr id="17" name="TextBox 16"/>
            <p:cNvSpPr txBox="1"/>
            <p:nvPr/>
          </p:nvSpPr>
          <p:spPr>
            <a:xfrm>
              <a:off x="3439100" y="928688"/>
              <a:ext cx="1056700" cy="369332"/>
            </a:xfrm>
            <a:prstGeom prst="rect">
              <a:avLst/>
            </a:prstGeom>
            <a:noFill/>
          </p:spPr>
          <p:txBody>
            <a:bodyPr wrap="none" rtlCol="0">
              <a:spAutoFit/>
            </a:bodyPr>
            <a:lstStyle/>
            <a:p>
              <a:r>
                <a:rPr lang="en-US" b="1" dirty="0" smtClean="0"/>
                <a:t>Locus 2</a:t>
              </a:r>
              <a:endParaRPr lang="en-US" b="1" dirty="0"/>
            </a:p>
          </p:txBody>
        </p:sp>
        <p:sp>
          <p:nvSpPr>
            <p:cNvPr id="18" name="TextBox 17"/>
            <p:cNvSpPr txBox="1"/>
            <p:nvPr/>
          </p:nvSpPr>
          <p:spPr>
            <a:xfrm>
              <a:off x="5191700" y="928688"/>
              <a:ext cx="1056700" cy="369332"/>
            </a:xfrm>
            <a:prstGeom prst="rect">
              <a:avLst/>
            </a:prstGeom>
            <a:noFill/>
          </p:spPr>
          <p:txBody>
            <a:bodyPr wrap="none" rtlCol="0">
              <a:spAutoFit/>
            </a:bodyPr>
            <a:lstStyle/>
            <a:p>
              <a:r>
                <a:rPr lang="en-US" b="1" dirty="0" smtClean="0"/>
                <a:t>Locus 3</a:t>
              </a:r>
              <a:endParaRPr lang="en-US" b="1" dirty="0"/>
            </a:p>
          </p:txBody>
        </p:sp>
        <p:sp>
          <p:nvSpPr>
            <p:cNvPr id="19" name="TextBox 18"/>
            <p:cNvSpPr txBox="1"/>
            <p:nvPr/>
          </p:nvSpPr>
          <p:spPr>
            <a:xfrm>
              <a:off x="7010400" y="928688"/>
              <a:ext cx="1056700" cy="369332"/>
            </a:xfrm>
            <a:prstGeom prst="rect">
              <a:avLst/>
            </a:prstGeom>
            <a:noFill/>
          </p:spPr>
          <p:txBody>
            <a:bodyPr wrap="none" rtlCol="0">
              <a:spAutoFit/>
            </a:bodyPr>
            <a:lstStyle/>
            <a:p>
              <a:r>
                <a:rPr lang="en-US" b="1" dirty="0" smtClean="0"/>
                <a:t>Locus 4</a:t>
              </a:r>
              <a:endParaRPr lang="en-US" b="1" dirty="0"/>
            </a:p>
          </p:txBody>
        </p:sp>
      </p:grpSp>
    </p:spTree>
    <p:custDataLst>
      <p:tags r:id="rId1"/>
    </p:custDataLst>
    <p:extLst>
      <p:ext uri="{BB962C8B-B14F-4D97-AF65-F5344CB8AC3E}">
        <p14:creationId xmlns:p14="http://schemas.microsoft.com/office/powerpoint/2010/main" val="412666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7" name="Group 17"/>
          <p:cNvGrpSpPr>
            <a:grpSpLocks/>
          </p:cNvGrpSpPr>
          <p:nvPr/>
        </p:nvGrpSpPr>
        <p:grpSpPr bwMode="auto">
          <a:xfrm>
            <a:off x="1101725" y="2238375"/>
            <a:ext cx="7467600" cy="1874838"/>
            <a:chOff x="672" y="3024"/>
            <a:chExt cx="4704" cy="1181"/>
          </a:xfrm>
        </p:grpSpPr>
        <p:sp>
          <p:nvSpPr>
            <p:cNvPr id="163858" name="Freeform 18"/>
            <p:cNvSpPr>
              <a:spLocks/>
            </p:cNvSpPr>
            <p:nvPr/>
          </p:nvSpPr>
          <p:spPr bwMode="auto">
            <a:xfrm>
              <a:off x="672" y="3024"/>
              <a:ext cx="1200" cy="700"/>
            </a:xfrm>
            <a:custGeom>
              <a:avLst/>
              <a:gdLst>
                <a:gd name="T0" fmla="*/ 0 w 4320"/>
                <a:gd name="T1" fmla="*/ 1488 h 1488"/>
                <a:gd name="T2" fmla="*/ 432 w 4320"/>
                <a:gd name="T3" fmla="*/ 1488 h 1488"/>
                <a:gd name="T4" fmla="*/ 672 w 4320"/>
                <a:gd name="T5" fmla="*/ 144 h 1488"/>
                <a:gd name="T6" fmla="*/ 864 w 4320"/>
                <a:gd name="T7" fmla="*/ 1488 h 1488"/>
                <a:gd name="T8" fmla="*/ 1248 w 4320"/>
                <a:gd name="T9" fmla="*/ 1488 h 1488"/>
                <a:gd name="T10" fmla="*/ 1392 w 4320"/>
                <a:gd name="T11" fmla="*/ 384 h 1488"/>
                <a:gd name="T12" fmla="*/ 1536 w 4320"/>
                <a:gd name="T13" fmla="*/ 1488 h 1488"/>
                <a:gd name="T14" fmla="*/ 2064 w 4320"/>
                <a:gd name="T15" fmla="*/ 1488 h 1488"/>
                <a:gd name="T16" fmla="*/ 2256 w 4320"/>
                <a:gd name="T17" fmla="*/ 0 h 1488"/>
                <a:gd name="T18" fmla="*/ 2544 w 4320"/>
                <a:gd name="T19" fmla="*/ 1488 h 1488"/>
                <a:gd name="T20" fmla="*/ 3072 w 4320"/>
                <a:gd name="T21" fmla="*/ 1488 h 1488"/>
                <a:gd name="T22" fmla="*/ 3216 w 4320"/>
                <a:gd name="T23" fmla="*/ 288 h 1488"/>
                <a:gd name="T24" fmla="*/ 3408 w 4320"/>
                <a:gd name="T25" fmla="*/ 1488 h 1488"/>
                <a:gd name="T26" fmla="*/ 4320 w 4320"/>
                <a:gd name="T27"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0" h="1488">
                  <a:moveTo>
                    <a:pt x="0" y="1488"/>
                  </a:moveTo>
                  <a:lnTo>
                    <a:pt x="432" y="1488"/>
                  </a:lnTo>
                  <a:lnTo>
                    <a:pt x="672" y="144"/>
                  </a:lnTo>
                  <a:lnTo>
                    <a:pt x="864" y="1488"/>
                  </a:lnTo>
                  <a:lnTo>
                    <a:pt x="1248" y="1488"/>
                  </a:lnTo>
                  <a:lnTo>
                    <a:pt x="1392" y="384"/>
                  </a:lnTo>
                  <a:lnTo>
                    <a:pt x="1536" y="1488"/>
                  </a:lnTo>
                  <a:lnTo>
                    <a:pt x="2064" y="1488"/>
                  </a:lnTo>
                  <a:lnTo>
                    <a:pt x="2256" y="0"/>
                  </a:lnTo>
                  <a:lnTo>
                    <a:pt x="2544" y="1488"/>
                  </a:lnTo>
                  <a:lnTo>
                    <a:pt x="3072" y="1488"/>
                  </a:lnTo>
                  <a:lnTo>
                    <a:pt x="3216" y="288"/>
                  </a:lnTo>
                  <a:lnTo>
                    <a:pt x="3408" y="1488"/>
                  </a:lnTo>
                  <a:lnTo>
                    <a:pt x="4320" y="14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59" name="Text Box 19"/>
            <p:cNvSpPr txBox="1">
              <a:spLocks noChangeArrowheads="1"/>
            </p:cNvSpPr>
            <p:nvPr/>
          </p:nvSpPr>
          <p:spPr bwMode="auto">
            <a:xfrm>
              <a:off x="712" y="3840"/>
              <a:ext cx="9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Type A</a:t>
              </a:r>
            </a:p>
          </p:txBody>
        </p:sp>
        <p:sp>
          <p:nvSpPr>
            <p:cNvPr id="163860" name="Freeform 20"/>
            <p:cNvSpPr>
              <a:spLocks/>
            </p:cNvSpPr>
            <p:nvPr/>
          </p:nvSpPr>
          <p:spPr bwMode="auto">
            <a:xfrm>
              <a:off x="2496" y="3120"/>
              <a:ext cx="1056" cy="604"/>
            </a:xfrm>
            <a:custGeom>
              <a:avLst/>
              <a:gdLst>
                <a:gd name="T0" fmla="*/ 0 w 1200"/>
                <a:gd name="T1" fmla="*/ 816 h 816"/>
                <a:gd name="T2" fmla="*/ 120 w 1200"/>
                <a:gd name="T3" fmla="*/ 816 h 816"/>
                <a:gd name="T4" fmla="*/ 187 w 1200"/>
                <a:gd name="T5" fmla="*/ 79 h 816"/>
                <a:gd name="T6" fmla="*/ 240 w 1200"/>
                <a:gd name="T7" fmla="*/ 816 h 816"/>
                <a:gd name="T8" fmla="*/ 347 w 1200"/>
                <a:gd name="T9" fmla="*/ 816 h 816"/>
                <a:gd name="T10" fmla="*/ 375 w 1200"/>
                <a:gd name="T11" fmla="*/ 624 h 816"/>
                <a:gd name="T12" fmla="*/ 427 w 1200"/>
                <a:gd name="T13" fmla="*/ 816 h 816"/>
                <a:gd name="T14" fmla="*/ 573 w 1200"/>
                <a:gd name="T15" fmla="*/ 816 h 816"/>
                <a:gd name="T16" fmla="*/ 627 w 1200"/>
                <a:gd name="T17" fmla="*/ 0 h 816"/>
                <a:gd name="T18" fmla="*/ 707 w 1200"/>
                <a:gd name="T19" fmla="*/ 816 h 816"/>
                <a:gd name="T20" fmla="*/ 853 w 1200"/>
                <a:gd name="T21" fmla="*/ 816 h 816"/>
                <a:gd name="T22" fmla="*/ 896 w 1200"/>
                <a:gd name="T23" fmla="*/ 670 h 816"/>
                <a:gd name="T24" fmla="*/ 947 w 1200"/>
                <a:gd name="T25" fmla="*/ 816 h 816"/>
                <a:gd name="T26" fmla="*/ 1200 w 1200"/>
                <a:gd name="T27"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0" h="816">
                  <a:moveTo>
                    <a:pt x="0" y="816"/>
                  </a:moveTo>
                  <a:lnTo>
                    <a:pt x="120" y="816"/>
                  </a:lnTo>
                  <a:lnTo>
                    <a:pt x="187" y="79"/>
                  </a:lnTo>
                  <a:lnTo>
                    <a:pt x="240" y="816"/>
                  </a:lnTo>
                  <a:lnTo>
                    <a:pt x="347" y="816"/>
                  </a:lnTo>
                  <a:lnTo>
                    <a:pt x="375" y="624"/>
                  </a:lnTo>
                  <a:lnTo>
                    <a:pt x="427" y="816"/>
                  </a:lnTo>
                  <a:lnTo>
                    <a:pt x="573" y="816"/>
                  </a:lnTo>
                  <a:lnTo>
                    <a:pt x="627" y="0"/>
                  </a:lnTo>
                  <a:lnTo>
                    <a:pt x="707" y="816"/>
                  </a:lnTo>
                  <a:lnTo>
                    <a:pt x="853" y="816"/>
                  </a:lnTo>
                  <a:lnTo>
                    <a:pt x="896" y="670"/>
                  </a:lnTo>
                  <a:lnTo>
                    <a:pt x="947" y="816"/>
                  </a:lnTo>
                  <a:lnTo>
                    <a:pt x="1200" y="816"/>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1" name="Freeform 21"/>
            <p:cNvSpPr>
              <a:spLocks/>
            </p:cNvSpPr>
            <p:nvPr/>
          </p:nvSpPr>
          <p:spPr bwMode="auto">
            <a:xfrm>
              <a:off x="4320" y="3611"/>
              <a:ext cx="1056" cy="113"/>
            </a:xfrm>
            <a:custGeom>
              <a:avLst/>
              <a:gdLst>
                <a:gd name="T0" fmla="*/ 0 w 1056"/>
                <a:gd name="T1" fmla="*/ 113 h 113"/>
                <a:gd name="T2" fmla="*/ 106 w 1056"/>
                <a:gd name="T3" fmla="*/ 113 h 113"/>
                <a:gd name="T4" fmla="*/ 151 w 1056"/>
                <a:gd name="T5" fmla="*/ 0 h 113"/>
                <a:gd name="T6" fmla="*/ 211 w 1056"/>
                <a:gd name="T7" fmla="*/ 113 h 113"/>
                <a:gd name="T8" fmla="*/ 305 w 1056"/>
                <a:gd name="T9" fmla="*/ 113 h 113"/>
                <a:gd name="T10" fmla="*/ 336 w 1056"/>
                <a:gd name="T11" fmla="*/ 24 h 113"/>
                <a:gd name="T12" fmla="*/ 376 w 1056"/>
                <a:gd name="T13" fmla="*/ 113 h 113"/>
                <a:gd name="T14" fmla="*/ 504 w 1056"/>
                <a:gd name="T15" fmla="*/ 113 h 113"/>
                <a:gd name="T16" fmla="*/ 554 w 1056"/>
                <a:gd name="T17" fmla="*/ 51 h 113"/>
                <a:gd name="T18" fmla="*/ 622 w 1056"/>
                <a:gd name="T19" fmla="*/ 113 h 113"/>
                <a:gd name="T20" fmla="*/ 751 w 1056"/>
                <a:gd name="T21" fmla="*/ 113 h 113"/>
                <a:gd name="T22" fmla="*/ 779 w 1056"/>
                <a:gd name="T23" fmla="*/ 70 h 113"/>
                <a:gd name="T24" fmla="*/ 833 w 1056"/>
                <a:gd name="T25" fmla="*/ 113 h 113"/>
                <a:gd name="T26" fmla="*/ 1056 w 1056"/>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6" h="113">
                  <a:moveTo>
                    <a:pt x="0" y="113"/>
                  </a:moveTo>
                  <a:lnTo>
                    <a:pt x="106" y="113"/>
                  </a:lnTo>
                  <a:lnTo>
                    <a:pt x="151" y="0"/>
                  </a:lnTo>
                  <a:lnTo>
                    <a:pt x="211" y="113"/>
                  </a:lnTo>
                  <a:lnTo>
                    <a:pt x="305" y="113"/>
                  </a:lnTo>
                  <a:lnTo>
                    <a:pt x="336" y="24"/>
                  </a:lnTo>
                  <a:lnTo>
                    <a:pt x="376" y="113"/>
                  </a:lnTo>
                  <a:lnTo>
                    <a:pt x="504" y="113"/>
                  </a:lnTo>
                  <a:lnTo>
                    <a:pt x="554" y="51"/>
                  </a:lnTo>
                  <a:lnTo>
                    <a:pt x="622" y="113"/>
                  </a:lnTo>
                  <a:lnTo>
                    <a:pt x="751" y="113"/>
                  </a:lnTo>
                  <a:lnTo>
                    <a:pt x="779" y="70"/>
                  </a:lnTo>
                  <a:lnTo>
                    <a:pt x="833" y="113"/>
                  </a:lnTo>
                  <a:lnTo>
                    <a:pt x="1056" y="113"/>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2" name="Text Box 22"/>
            <p:cNvSpPr txBox="1">
              <a:spLocks noChangeArrowheads="1"/>
            </p:cNvSpPr>
            <p:nvPr/>
          </p:nvSpPr>
          <p:spPr bwMode="auto">
            <a:xfrm>
              <a:off x="2488" y="3840"/>
              <a:ext cx="9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Type B</a:t>
              </a:r>
            </a:p>
          </p:txBody>
        </p:sp>
        <p:sp>
          <p:nvSpPr>
            <p:cNvPr id="163863" name="Text Box 23"/>
            <p:cNvSpPr txBox="1">
              <a:spLocks noChangeArrowheads="1"/>
            </p:cNvSpPr>
            <p:nvPr/>
          </p:nvSpPr>
          <p:spPr bwMode="auto">
            <a:xfrm>
              <a:off x="4312" y="3840"/>
              <a:ext cx="9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Type C</a:t>
              </a:r>
            </a:p>
          </p:txBody>
        </p:sp>
      </p:grpSp>
    </p:spTree>
    <p:extLst>
      <p:ext uri="{BB962C8B-B14F-4D97-AF65-F5344CB8AC3E}">
        <p14:creationId xmlns:p14="http://schemas.microsoft.com/office/powerpoint/2010/main" val="213169651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635" name="Group 43"/>
          <p:cNvGrpSpPr>
            <a:grpSpLocks/>
          </p:cNvGrpSpPr>
          <p:nvPr/>
        </p:nvGrpSpPr>
        <p:grpSpPr bwMode="auto">
          <a:xfrm>
            <a:off x="206375" y="214312"/>
            <a:ext cx="8556625" cy="6491288"/>
            <a:chOff x="108" y="191"/>
            <a:chExt cx="5390" cy="4089"/>
          </a:xfrm>
        </p:grpSpPr>
        <p:sp>
          <p:nvSpPr>
            <p:cNvPr id="366594" name="AutoShape 2"/>
            <p:cNvSpPr>
              <a:spLocks noChangeArrowheads="1"/>
            </p:cNvSpPr>
            <p:nvPr/>
          </p:nvSpPr>
          <p:spPr bwMode="auto">
            <a:xfrm>
              <a:off x="506" y="312"/>
              <a:ext cx="1258" cy="104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0" dirty="0"/>
                <a:t>&gt;2 alleles at a locus, except </a:t>
              </a:r>
              <a:r>
                <a:rPr lang="en-US" altLang="en-US" sz="1200" b="0" dirty="0" smtClean="0"/>
                <a:t>tri-alleles?</a:t>
              </a:r>
              <a:endParaRPr lang="en-US" altLang="en-US" sz="1200" b="0" dirty="0"/>
            </a:p>
          </p:txBody>
        </p:sp>
        <p:sp>
          <p:nvSpPr>
            <p:cNvPr id="366595" name="AutoShape 3"/>
            <p:cNvSpPr>
              <a:spLocks noChangeArrowheads="1"/>
            </p:cNvSpPr>
            <p:nvPr/>
          </p:nvSpPr>
          <p:spPr bwMode="auto">
            <a:xfrm>
              <a:off x="2252" y="613"/>
              <a:ext cx="1088" cy="443"/>
            </a:xfrm>
            <a:prstGeom prst="flowChartTerminator">
              <a:avLst/>
            </a:prstGeom>
            <a:noFill/>
            <a:ln w="9525">
              <a:solidFill>
                <a:schemeClr val="tx1"/>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0"/>
                <a:t>Single Source DNA Sample</a:t>
              </a:r>
            </a:p>
          </p:txBody>
        </p:sp>
        <p:sp>
          <p:nvSpPr>
            <p:cNvPr id="366596" name="Text Box 4"/>
            <p:cNvSpPr txBox="1">
              <a:spLocks noChangeArrowheads="1"/>
            </p:cNvSpPr>
            <p:nvPr/>
          </p:nvSpPr>
          <p:spPr bwMode="auto">
            <a:xfrm>
              <a:off x="1830" y="624"/>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NO</a:t>
              </a:r>
            </a:p>
          </p:txBody>
        </p:sp>
        <p:sp>
          <p:nvSpPr>
            <p:cNvPr id="366597" name="AutoShape 5"/>
            <p:cNvSpPr>
              <a:spLocks noChangeArrowheads="1"/>
            </p:cNvSpPr>
            <p:nvPr/>
          </p:nvSpPr>
          <p:spPr bwMode="auto">
            <a:xfrm>
              <a:off x="650" y="1642"/>
              <a:ext cx="968" cy="518"/>
            </a:xfrm>
            <a:prstGeom prst="flowChartTerminator">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a:t>Mixed DNA Sample</a:t>
              </a:r>
            </a:p>
          </p:txBody>
        </p:sp>
        <p:sp>
          <p:nvSpPr>
            <p:cNvPr id="366598" name="Text Box 6"/>
            <p:cNvSpPr txBox="1">
              <a:spLocks noChangeArrowheads="1"/>
            </p:cNvSpPr>
            <p:nvPr/>
          </p:nvSpPr>
          <p:spPr bwMode="auto">
            <a:xfrm>
              <a:off x="746" y="1380"/>
              <a:ext cx="3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YES</a:t>
              </a:r>
            </a:p>
          </p:txBody>
        </p:sp>
        <p:sp>
          <p:nvSpPr>
            <p:cNvPr id="366599" name="AutoShape 7"/>
            <p:cNvSpPr>
              <a:spLocks noChangeArrowheads="1"/>
            </p:cNvSpPr>
            <p:nvPr/>
          </p:nvSpPr>
          <p:spPr bwMode="auto">
            <a:xfrm>
              <a:off x="424" y="2408"/>
              <a:ext cx="1426" cy="809"/>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0" dirty="0" smtClean="0"/>
                <a:t>Differentiate a  Major/Minor Component?</a:t>
              </a:r>
              <a:endParaRPr lang="en-US" altLang="en-US" sz="1200" b="0" dirty="0"/>
            </a:p>
          </p:txBody>
        </p:sp>
        <p:cxnSp>
          <p:nvCxnSpPr>
            <p:cNvPr id="366600" name="AutoShape 8"/>
            <p:cNvCxnSpPr>
              <a:cxnSpLocks noChangeShapeType="1"/>
              <a:stCxn id="366594" idx="2"/>
              <a:endCxn id="366597" idx="0"/>
            </p:cNvCxnSpPr>
            <p:nvPr/>
          </p:nvCxnSpPr>
          <p:spPr bwMode="auto">
            <a:xfrm flipH="1">
              <a:off x="1134" y="1352"/>
              <a:ext cx="1" cy="29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601" name="AutoShape 9"/>
            <p:cNvCxnSpPr>
              <a:cxnSpLocks noChangeShapeType="1"/>
              <a:stCxn id="366594" idx="3"/>
              <a:endCxn id="366595" idx="1"/>
            </p:cNvCxnSpPr>
            <p:nvPr/>
          </p:nvCxnSpPr>
          <p:spPr bwMode="auto">
            <a:xfrm>
              <a:off x="1764" y="832"/>
              <a:ext cx="488" cy="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6602" name="Text Box 10"/>
            <p:cNvSpPr txBox="1">
              <a:spLocks noChangeArrowheads="1"/>
            </p:cNvSpPr>
            <p:nvPr/>
          </p:nvSpPr>
          <p:spPr bwMode="auto">
            <a:xfrm>
              <a:off x="2160" y="1066"/>
              <a:ext cx="12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090738">
                <a:defRPr>
                  <a:solidFill>
                    <a:schemeClr val="tx1"/>
                  </a:solidFill>
                  <a:latin typeface="Arial" charset="0"/>
                </a:defRPr>
              </a:lvl1pPr>
              <a:lvl2pPr defTabSz="2090738">
                <a:defRPr>
                  <a:solidFill>
                    <a:schemeClr val="tx1"/>
                  </a:solidFill>
                  <a:latin typeface="Arial" charset="0"/>
                </a:defRPr>
              </a:lvl2pPr>
              <a:lvl3pPr defTabSz="2090738">
                <a:defRPr>
                  <a:solidFill>
                    <a:schemeClr val="tx1"/>
                  </a:solidFill>
                  <a:latin typeface="Arial" charset="0"/>
                </a:defRPr>
              </a:lvl3pPr>
              <a:lvl4pPr defTabSz="2090738">
                <a:defRPr>
                  <a:solidFill>
                    <a:schemeClr val="tx1"/>
                  </a:solidFill>
                  <a:latin typeface="Arial" charset="0"/>
                </a:defRPr>
              </a:lvl4pPr>
              <a:lvl5pPr defTabSz="2090738">
                <a:defRPr>
                  <a:solidFill>
                    <a:schemeClr val="tx1"/>
                  </a:solidFill>
                  <a:latin typeface="Arial" charset="0"/>
                </a:defRPr>
              </a:lvl5pPr>
              <a:lvl6pPr defTabSz="2090738" fontAlgn="base">
                <a:spcBef>
                  <a:spcPct val="0"/>
                </a:spcBef>
                <a:spcAft>
                  <a:spcPct val="0"/>
                </a:spcAft>
                <a:defRPr>
                  <a:solidFill>
                    <a:schemeClr val="tx1"/>
                  </a:solidFill>
                  <a:latin typeface="Arial" charset="0"/>
                </a:defRPr>
              </a:lvl6pPr>
              <a:lvl7pPr defTabSz="2090738" fontAlgn="base">
                <a:spcBef>
                  <a:spcPct val="0"/>
                </a:spcBef>
                <a:spcAft>
                  <a:spcPct val="0"/>
                </a:spcAft>
                <a:defRPr>
                  <a:solidFill>
                    <a:schemeClr val="tx1"/>
                  </a:solidFill>
                  <a:latin typeface="Arial" charset="0"/>
                </a:defRPr>
              </a:lvl7pPr>
              <a:lvl8pPr defTabSz="2090738" fontAlgn="base">
                <a:spcBef>
                  <a:spcPct val="0"/>
                </a:spcBef>
                <a:spcAft>
                  <a:spcPct val="0"/>
                </a:spcAft>
                <a:defRPr>
                  <a:solidFill>
                    <a:schemeClr val="tx1"/>
                  </a:solidFill>
                  <a:latin typeface="Arial" charset="0"/>
                </a:defRPr>
              </a:lvl8pPr>
              <a:lvl9pPr defTabSz="2090738" fontAlgn="base">
                <a:spcBef>
                  <a:spcPct val="0"/>
                </a:spcBef>
                <a:spcAft>
                  <a:spcPct val="0"/>
                </a:spcAft>
                <a:defRPr>
                  <a:solidFill>
                    <a:schemeClr val="tx1"/>
                  </a:solidFill>
                  <a:latin typeface="Arial" charset="0"/>
                </a:defRPr>
              </a:lvl9pPr>
            </a:lstStyle>
            <a:p>
              <a:pPr algn="ctr"/>
              <a:r>
                <a:rPr lang="en-US" altLang="en-US" sz="1400" b="0"/>
                <a:t>Determine STR profile and compute RMP</a:t>
              </a:r>
            </a:p>
          </p:txBody>
        </p:sp>
        <p:cxnSp>
          <p:nvCxnSpPr>
            <p:cNvPr id="366603" name="AutoShape 11"/>
            <p:cNvCxnSpPr>
              <a:cxnSpLocks noChangeShapeType="1"/>
              <a:stCxn id="366597" idx="2"/>
              <a:endCxn id="366599" idx="0"/>
            </p:cNvCxnSpPr>
            <p:nvPr/>
          </p:nvCxnSpPr>
          <p:spPr bwMode="auto">
            <a:xfrm>
              <a:off x="1134" y="2160"/>
              <a:ext cx="3" cy="24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6605" name="Text Box 13"/>
            <p:cNvSpPr txBox="1">
              <a:spLocks noChangeArrowheads="1"/>
            </p:cNvSpPr>
            <p:nvPr/>
          </p:nvSpPr>
          <p:spPr bwMode="auto">
            <a:xfrm>
              <a:off x="108" y="191"/>
              <a:ext cx="101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090738">
                <a:defRPr>
                  <a:solidFill>
                    <a:schemeClr val="tx1"/>
                  </a:solidFill>
                  <a:latin typeface="Arial" charset="0"/>
                </a:defRPr>
              </a:lvl1pPr>
              <a:lvl2pPr defTabSz="2090738">
                <a:defRPr>
                  <a:solidFill>
                    <a:schemeClr val="tx1"/>
                  </a:solidFill>
                  <a:latin typeface="Arial" charset="0"/>
                </a:defRPr>
              </a:lvl2pPr>
              <a:lvl3pPr defTabSz="2090738">
                <a:defRPr>
                  <a:solidFill>
                    <a:schemeClr val="tx1"/>
                  </a:solidFill>
                  <a:latin typeface="Arial" charset="0"/>
                </a:defRPr>
              </a:lvl3pPr>
              <a:lvl4pPr defTabSz="2090738">
                <a:defRPr>
                  <a:solidFill>
                    <a:schemeClr val="tx1"/>
                  </a:solidFill>
                  <a:latin typeface="Arial" charset="0"/>
                </a:defRPr>
              </a:lvl4pPr>
              <a:lvl5pPr defTabSz="2090738">
                <a:defRPr>
                  <a:solidFill>
                    <a:schemeClr val="tx1"/>
                  </a:solidFill>
                  <a:latin typeface="Arial" charset="0"/>
                </a:defRPr>
              </a:lvl5pPr>
              <a:lvl6pPr defTabSz="2090738" fontAlgn="base">
                <a:spcBef>
                  <a:spcPct val="0"/>
                </a:spcBef>
                <a:spcAft>
                  <a:spcPct val="0"/>
                </a:spcAft>
                <a:defRPr>
                  <a:solidFill>
                    <a:schemeClr val="tx1"/>
                  </a:solidFill>
                  <a:latin typeface="Arial" charset="0"/>
                </a:defRPr>
              </a:lvl6pPr>
              <a:lvl7pPr defTabSz="2090738" fontAlgn="base">
                <a:spcBef>
                  <a:spcPct val="0"/>
                </a:spcBef>
                <a:spcAft>
                  <a:spcPct val="0"/>
                </a:spcAft>
                <a:defRPr>
                  <a:solidFill>
                    <a:schemeClr val="tx1"/>
                  </a:solidFill>
                  <a:latin typeface="Arial" charset="0"/>
                </a:defRPr>
              </a:lvl7pPr>
              <a:lvl8pPr defTabSz="2090738" fontAlgn="base">
                <a:spcBef>
                  <a:spcPct val="0"/>
                </a:spcBef>
                <a:spcAft>
                  <a:spcPct val="0"/>
                </a:spcAft>
                <a:defRPr>
                  <a:solidFill>
                    <a:schemeClr val="tx1"/>
                  </a:solidFill>
                  <a:latin typeface="Arial" charset="0"/>
                </a:defRPr>
              </a:lvl8pPr>
              <a:lvl9pPr defTabSz="2090738" fontAlgn="base">
                <a:spcBef>
                  <a:spcPct val="0"/>
                </a:spcBef>
                <a:spcAft>
                  <a:spcPct val="0"/>
                </a:spcAft>
                <a:defRPr>
                  <a:solidFill>
                    <a:schemeClr val="tx1"/>
                  </a:solidFill>
                  <a:latin typeface="Arial" charset="0"/>
                </a:defRPr>
              </a:lvl9pPr>
            </a:lstStyle>
            <a:p>
              <a:pPr algn="ctr"/>
              <a:r>
                <a:rPr lang="en-US" altLang="en-US" sz="1600" i="1"/>
                <a:t>Is the sample a mixture?</a:t>
              </a:r>
            </a:p>
          </p:txBody>
        </p:sp>
        <p:sp>
          <p:nvSpPr>
            <p:cNvPr id="366606" name="AutoShape 14"/>
            <p:cNvSpPr>
              <a:spLocks noChangeArrowheads="1"/>
            </p:cNvSpPr>
            <p:nvPr/>
          </p:nvSpPr>
          <p:spPr bwMode="auto">
            <a:xfrm>
              <a:off x="650" y="3504"/>
              <a:ext cx="968" cy="407"/>
            </a:xfrm>
            <a:prstGeom prst="flowChartTerminator">
              <a:avLst/>
            </a:prstGeom>
            <a:noFill/>
            <a:ln w="3810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3333FF"/>
                  </a:solidFill>
                </a:rPr>
                <a:t>TYPE </a:t>
              </a:r>
              <a:r>
                <a:rPr lang="en-US" altLang="en-US" sz="2400">
                  <a:solidFill>
                    <a:srgbClr val="3333FF"/>
                  </a:solidFill>
                  <a:cs typeface="Arial" charset="0"/>
                </a:rPr>
                <a:t>B</a:t>
              </a:r>
              <a:endParaRPr lang="el-GR" altLang="en-US" sz="2400">
                <a:solidFill>
                  <a:srgbClr val="3333FF"/>
                </a:solidFill>
                <a:cs typeface="Arial" charset="0"/>
              </a:endParaRPr>
            </a:p>
          </p:txBody>
        </p:sp>
        <p:cxnSp>
          <p:nvCxnSpPr>
            <p:cNvPr id="366607" name="AutoShape 15"/>
            <p:cNvCxnSpPr>
              <a:cxnSpLocks noChangeShapeType="1"/>
              <a:stCxn id="366599" idx="2"/>
              <a:endCxn id="366606" idx="0"/>
            </p:cNvCxnSpPr>
            <p:nvPr/>
          </p:nvCxnSpPr>
          <p:spPr bwMode="auto">
            <a:xfrm flipH="1">
              <a:off x="1134" y="3217"/>
              <a:ext cx="3" cy="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6608" name="Text Box 16"/>
            <p:cNvSpPr txBox="1">
              <a:spLocks noChangeArrowheads="1"/>
            </p:cNvSpPr>
            <p:nvPr/>
          </p:nvSpPr>
          <p:spPr bwMode="auto">
            <a:xfrm>
              <a:off x="1878" y="2592"/>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NO</a:t>
              </a:r>
            </a:p>
          </p:txBody>
        </p:sp>
        <p:sp>
          <p:nvSpPr>
            <p:cNvPr id="366610" name="Text Box 18"/>
            <p:cNvSpPr txBox="1">
              <a:spLocks noChangeArrowheads="1"/>
            </p:cNvSpPr>
            <p:nvPr/>
          </p:nvSpPr>
          <p:spPr bwMode="auto">
            <a:xfrm>
              <a:off x="711" y="3196"/>
              <a:ext cx="3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YES</a:t>
              </a:r>
            </a:p>
          </p:txBody>
        </p:sp>
        <p:sp>
          <p:nvSpPr>
            <p:cNvPr id="366611" name="AutoShape 19"/>
            <p:cNvSpPr>
              <a:spLocks noChangeArrowheads="1"/>
            </p:cNvSpPr>
            <p:nvPr/>
          </p:nvSpPr>
          <p:spPr bwMode="auto">
            <a:xfrm>
              <a:off x="2256" y="2328"/>
              <a:ext cx="1352" cy="984"/>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t>Stochastic Effects ?</a:t>
              </a:r>
              <a:r>
                <a:rPr lang="en-US" altLang="en-US" sz="1200" b="0"/>
                <a:t> Possible Low Level DNA) ?</a:t>
              </a:r>
            </a:p>
          </p:txBody>
        </p:sp>
        <p:sp>
          <p:nvSpPr>
            <p:cNvPr id="366612" name="Text Box 20"/>
            <p:cNvSpPr txBox="1">
              <a:spLocks noChangeArrowheads="1"/>
            </p:cNvSpPr>
            <p:nvPr/>
          </p:nvSpPr>
          <p:spPr bwMode="auto">
            <a:xfrm>
              <a:off x="2544" y="3264"/>
              <a:ext cx="3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YES</a:t>
              </a:r>
            </a:p>
          </p:txBody>
        </p:sp>
        <p:sp>
          <p:nvSpPr>
            <p:cNvPr id="366613" name="AutoShape 21"/>
            <p:cNvSpPr>
              <a:spLocks noChangeArrowheads="1"/>
            </p:cNvSpPr>
            <p:nvPr/>
          </p:nvSpPr>
          <p:spPr bwMode="auto">
            <a:xfrm>
              <a:off x="4154" y="1496"/>
              <a:ext cx="1344" cy="809"/>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smtClean="0"/>
                <a:t>Assume number of contributors?</a:t>
              </a:r>
              <a:endParaRPr lang="en-US" altLang="en-US" sz="1200" b="0" dirty="0"/>
            </a:p>
          </p:txBody>
        </p:sp>
        <p:sp>
          <p:nvSpPr>
            <p:cNvPr id="366614" name="AutoShape 22"/>
            <p:cNvSpPr>
              <a:spLocks noChangeArrowheads="1"/>
            </p:cNvSpPr>
            <p:nvPr/>
          </p:nvSpPr>
          <p:spPr bwMode="auto">
            <a:xfrm>
              <a:off x="2448" y="3504"/>
              <a:ext cx="968" cy="407"/>
            </a:xfrm>
            <a:prstGeom prst="flowChartTerminator">
              <a:avLst/>
            </a:prstGeom>
            <a:noFill/>
            <a:ln w="3810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3333FF"/>
                  </a:solidFill>
                </a:rPr>
                <a:t>TYPE </a:t>
              </a:r>
              <a:r>
                <a:rPr lang="en-US" altLang="en-US" sz="2400">
                  <a:solidFill>
                    <a:srgbClr val="3333FF"/>
                  </a:solidFill>
                  <a:cs typeface="Arial" charset="0"/>
                </a:rPr>
                <a:t>C</a:t>
              </a:r>
              <a:endParaRPr lang="el-GR" altLang="en-US" sz="2400">
                <a:solidFill>
                  <a:srgbClr val="3333FF"/>
                </a:solidFill>
                <a:cs typeface="Arial" charset="0"/>
              </a:endParaRPr>
            </a:p>
          </p:txBody>
        </p:sp>
        <p:cxnSp>
          <p:nvCxnSpPr>
            <p:cNvPr id="366615" name="AutoShape 23"/>
            <p:cNvCxnSpPr>
              <a:cxnSpLocks noChangeShapeType="1"/>
            </p:cNvCxnSpPr>
            <p:nvPr/>
          </p:nvCxnSpPr>
          <p:spPr bwMode="auto">
            <a:xfrm>
              <a:off x="3119" y="2917"/>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616" name="AutoShape 24"/>
            <p:cNvCxnSpPr>
              <a:cxnSpLocks noChangeShapeType="1"/>
              <a:stCxn id="366611" idx="2"/>
              <a:endCxn id="366614" idx="0"/>
            </p:cNvCxnSpPr>
            <p:nvPr/>
          </p:nvCxnSpPr>
          <p:spPr bwMode="auto">
            <a:xfrm>
              <a:off x="2932" y="3312"/>
              <a:ext cx="0" cy="1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6617" name="AutoShape 25"/>
            <p:cNvSpPr>
              <a:spLocks noChangeArrowheads="1"/>
            </p:cNvSpPr>
            <p:nvPr/>
          </p:nvSpPr>
          <p:spPr bwMode="auto">
            <a:xfrm>
              <a:off x="4338" y="2617"/>
              <a:ext cx="968" cy="407"/>
            </a:xfrm>
            <a:prstGeom prst="flowChartTerminator">
              <a:avLst/>
            </a:prstGeom>
            <a:noFill/>
            <a:ln w="3810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3333FF"/>
                  </a:solidFill>
                </a:rPr>
                <a:t>TYPE </a:t>
              </a:r>
              <a:r>
                <a:rPr lang="en-US" altLang="en-US" sz="2400">
                  <a:solidFill>
                    <a:srgbClr val="3333FF"/>
                  </a:solidFill>
                  <a:cs typeface="Arial" charset="0"/>
                </a:rPr>
                <a:t>A</a:t>
              </a:r>
              <a:endParaRPr lang="el-GR" altLang="en-US" sz="2400">
                <a:solidFill>
                  <a:srgbClr val="3333FF"/>
                </a:solidFill>
                <a:cs typeface="Arial" charset="0"/>
              </a:endParaRPr>
            </a:p>
          </p:txBody>
        </p:sp>
        <p:cxnSp>
          <p:nvCxnSpPr>
            <p:cNvPr id="366618" name="AutoShape 26"/>
            <p:cNvCxnSpPr>
              <a:cxnSpLocks noChangeShapeType="1"/>
              <a:stCxn id="366611" idx="3"/>
              <a:endCxn id="366617" idx="1"/>
            </p:cNvCxnSpPr>
            <p:nvPr/>
          </p:nvCxnSpPr>
          <p:spPr bwMode="auto">
            <a:xfrm>
              <a:off x="3608" y="2820"/>
              <a:ext cx="730" cy="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6619" name="Text Box 27"/>
            <p:cNvSpPr txBox="1">
              <a:spLocks noChangeArrowheads="1"/>
            </p:cNvSpPr>
            <p:nvPr/>
          </p:nvSpPr>
          <p:spPr bwMode="auto">
            <a:xfrm>
              <a:off x="3702" y="2628"/>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NO</a:t>
              </a:r>
            </a:p>
          </p:txBody>
        </p:sp>
        <p:sp>
          <p:nvSpPr>
            <p:cNvPr id="366621" name="Text Box 29"/>
            <p:cNvSpPr txBox="1">
              <a:spLocks noChangeArrowheads="1"/>
            </p:cNvSpPr>
            <p:nvPr/>
          </p:nvSpPr>
          <p:spPr bwMode="auto">
            <a:xfrm>
              <a:off x="4154" y="3120"/>
              <a:ext cx="134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090738">
                <a:defRPr>
                  <a:solidFill>
                    <a:schemeClr val="tx1"/>
                  </a:solidFill>
                  <a:latin typeface="Arial" charset="0"/>
                </a:defRPr>
              </a:lvl1pPr>
              <a:lvl2pPr defTabSz="2090738">
                <a:defRPr>
                  <a:solidFill>
                    <a:schemeClr val="tx1"/>
                  </a:solidFill>
                  <a:latin typeface="Arial" charset="0"/>
                </a:defRPr>
              </a:lvl2pPr>
              <a:lvl3pPr defTabSz="2090738">
                <a:defRPr>
                  <a:solidFill>
                    <a:schemeClr val="tx1"/>
                  </a:solidFill>
                  <a:latin typeface="Arial" charset="0"/>
                </a:defRPr>
              </a:lvl3pPr>
              <a:lvl4pPr defTabSz="2090738">
                <a:defRPr>
                  <a:solidFill>
                    <a:schemeClr val="tx1"/>
                  </a:solidFill>
                  <a:latin typeface="Arial" charset="0"/>
                </a:defRPr>
              </a:lvl4pPr>
              <a:lvl5pPr defTabSz="2090738">
                <a:defRPr>
                  <a:solidFill>
                    <a:schemeClr val="tx1"/>
                  </a:solidFill>
                  <a:latin typeface="Arial" charset="0"/>
                </a:defRPr>
              </a:lvl5pPr>
              <a:lvl6pPr defTabSz="2090738" fontAlgn="base">
                <a:spcBef>
                  <a:spcPct val="0"/>
                </a:spcBef>
                <a:spcAft>
                  <a:spcPct val="0"/>
                </a:spcAft>
                <a:defRPr>
                  <a:solidFill>
                    <a:schemeClr val="tx1"/>
                  </a:solidFill>
                  <a:latin typeface="Arial" charset="0"/>
                </a:defRPr>
              </a:lvl6pPr>
              <a:lvl7pPr defTabSz="2090738" fontAlgn="base">
                <a:spcBef>
                  <a:spcPct val="0"/>
                </a:spcBef>
                <a:spcAft>
                  <a:spcPct val="0"/>
                </a:spcAft>
                <a:defRPr>
                  <a:solidFill>
                    <a:schemeClr val="tx1"/>
                  </a:solidFill>
                  <a:latin typeface="Arial" charset="0"/>
                </a:defRPr>
              </a:lvl7pPr>
              <a:lvl8pPr defTabSz="2090738" fontAlgn="base">
                <a:spcBef>
                  <a:spcPct val="0"/>
                </a:spcBef>
                <a:spcAft>
                  <a:spcPct val="0"/>
                </a:spcAft>
                <a:defRPr>
                  <a:solidFill>
                    <a:schemeClr val="tx1"/>
                  </a:solidFill>
                  <a:latin typeface="Arial" charset="0"/>
                </a:defRPr>
              </a:lvl8pPr>
              <a:lvl9pPr defTabSz="2090738" fontAlgn="base">
                <a:spcBef>
                  <a:spcPct val="0"/>
                </a:spcBef>
                <a:spcAft>
                  <a:spcPct val="0"/>
                </a:spcAft>
                <a:defRPr>
                  <a:solidFill>
                    <a:schemeClr val="tx1"/>
                  </a:solidFill>
                  <a:latin typeface="Arial" charset="0"/>
                </a:defRPr>
              </a:lvl9pPr>
            </a:lstStyle>
            <a:p>
              <a:pPr algn="ctr"/>
              <a:r>
                <a:rPr lang="en-US" altLang="en-US" sz="1400" b="0" dirty="0"/>
                <a:t>A biostatistical analysis must be performed</a:t>
              </a:r>
            </a:p>
          </p:txBody>
        </p:sp>
        <p:sp>
          <p:nvSpPr>
            <p:cNvPr id="366622" name="Text Box 30"/>
            <p:cNvSpPr txBox="1">
              <a:spLocks noChangeArrowheads="1"/>
            </p:cNvSpPr>
            <p:nvPr/>
          </p:nvSpPr>
          <p:spPr bwMode="auto">
            <a:xfrm>
              <a:off x="2736" y="1640"/>
              <a:ext cx="1111" cy="5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090738">
                <a:defRPr>
                  <a:solidFill>
                    <a:schemeClr val="tx1"/>
                  </a:solidFill>
                  <a:latin typeface="Arial" charset="0"/>
                </a:defRPr>
              </a:lvl1pPr>
              <a:lvl2pPr defTabSz="2090738">
                <a:defRPr>
                  <a:solidFill>
                    <a:schemeClr val="tx1"/>
                  </a:solidFill>
                  <a:latin typeface="Arial" charset="0"/>
                </a:defRPr>
              </a:lvl2pPr>
              <a:lvl3pPr defTabSz="2090738">
                <a:defRPr>
                  <a:solidFill>
                    <a:schemeClr val="tx1"/>
                  </a:solidFill>
                  <a:latin typeface="Arial" charset="0"/>
                </a:defRPr>
              </a:lvl3pPr>
              <a:lvl4pPr defTabSz="2090738">
                <a:defRPr>
                  <a:solidFill>
                    <a:schemeClr val="tx1"/>
                  </a:solidFill>
                  <a:latin typeface="Arial" charset="0"/>
                </a:defRPr>
              </a:lvl4pPr>
              <a:lvl5pPr defTabSz="2090738">
                <a:defRPr>
                  <a:solidFill>
                    <a:schemeClr val="tx1"/>
                  </a:solidFill>
                  <a:latin typeface="Arial" charset="0"/>
                </a:defRPr>
              </a:lvl5pPr>
              <a:lvl6pPr defTabSz="2090738" fontAlgn="base">
                <a:spcBef>
                  <a:spcPct val="0"/>
                </a:spcBef>
                <a:spcAft>
                  <a:spcPct val="0"/>
                </a:spcAft>
                <a:defRPr>
                  <a:solidFill>
                    <a:schemeClr val="tx1"/>
                  </a:solidFill>
                  <a:latin typeface="Arial" charset="0"/>
                </a:defRPr>
              </a:lvl6pPr>
              <a:lvl7pPr defTabSz="2090738" fontAlgn="base">
                <a:spcBef>
                  <a:spcPct val="0"/>
                </a:spcBef>
                <a:spcAft>
                  <a:spcPct val="0"/>
                </a:spcAft>
                <a:defRPr>
                  <a:solidFill>
                    <a:schemeClr val="tx1"/>
                  </a:solidFill>
                  <a:latin typeface="Arial" charset="0"/>
                </a:defRPr>
              </a:lvl7pPr>
              <a:lvl8pPr defTabSz="2090738" fontAlgn="base">
                <a:spcBef>
                  <a:spcPct val="0"/>
                </a:spcBef>
                <a:spcAft>
                  <a:spcPct val="0"/>
                </a:spcAft>
                <a:defRPr>
                  <a:solidFill>
                    <a:schemeClr val="tx1"/>
                  </a:solidFill>
                  <a:latin typeface="Arial" charset="0"/>
                </a:defRPr>
              </a:lvl8pPr>
              <a:lvl9pPr defTabSz="2090738" fontAlgn="base">
                <a:spcBef>
                  <a:spcPct val="0"/>
                </a:spcBef>
                <a:spcAft>
                  <a:spcPct val="0"/>
                </a:spcAft>
                <a:defRPr>
                  <a:solidFill>
                    <a:schemeClr val="tx1"/>
                  </a:solidFill>
                  <a:latin typeface="Arial" charset="0"/>
                </a:defRPr>
              </a:lvl9pPr>
            </a:lstStyle>
            <a:p>
              <a:pPr algn="ctr"/>
              <a:r>
                <a:rPr lang="en-US" altLang="en-US" sz="1600"/>
                <a:t>Probability of Exclusion [CPE] “RMNE”</a:t>
              </a:r>
            </a:p>
          </p:txBody>
        </p:sp>
        <p:sp>
          <p:nvSpPr>
            <p:cNvPr id="366623" name="Text Box 31"/>
            <p:cNvSpPr txBox="1">
              <a:spLocks noChangeArrowheads="1"/>
            </p:cNvSpPr>
            <p:nvPr/>
          </p:nvSpPr>
          <p:spPr bwMode="auto">
            <a:xfrm>
              <a:off x="4355" y="864"/>
              <a:ext cx="951" cy="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090738">
                <a:defRPr>
                  <a:solidFill>
                    <a:schemeClr val="tx1"/>
                  </a:solidFill>
                  <a:latin typeface="Arial" charset="0"/>
                </a:defRPr>
              </a:lvl1pPr>
              <a:lvl2pPr defTabSz="2090738">
                <a:defRPr>
                  <a:solidFill>
                    <a:schemeClr val="tx1"/>
                  </a:solidFill>
                  <a:latin typeface="Arial" charset="0"/>
                </a:defRPr>
              </a:lvl2pPr>
              <a:lvl3pPr defTabSz="2090738">
                <a:defRPr>
                  <a:solidFill>
                    <a:schemeClr val="tx1"/>
                  </a:solidFill>
                  <a:latin typeface="Arial" charset="0"/>
                </a:defRPr>
              </a:lvl3pPr>
              <a:lvl4pPr defTabSz="2090738">
                <a:defRPr>
                  <a:solidFill>
                    <a:schemeClr val="tx1"/>
                  </a:solidFill>
                  <a:latin typeface="Arial" charset="0"/>
                </a:defRPr>
              </a:lvl4pPr>
              <a:lvl5pPr defTabSz="2090738">
                <a:defRPr>
                  <a:solidFill>
                    <a:schemeClr val="tx1"/>
                  </a:solidFill>
                  <a:latin typeface="Arial" charset="0"/>
                </a:defRPr>
              </a:lvl5pPr>
              <a:lvl6pPr defTabSz="2090738" fontAlgn="base">
                <a:spcBef>
                  <a:spcPct val="0"/>
                </a:spcBef>
                <a:spcAft>
                  <a:spcPct val="0"/>
                </a:spcAft>
                <a:defRPr>
                  <a:solidFill>
                    <a:schemeClr val="tx1"/>
                  </a:solidFill>
                  <a:latin typeface="Arial" charset="0"/>
                </a:defRPr>
              </a:lvl6pPr>
              <a:lvl7pPr defTabSz="2090738" fontAlgn="base">
                <a:spcBef>
                  <a:spcPct val="0"/>
                </a:spcBef>
                <a:spcAft>
                  <a:spcPct val="0"/>
                </a:spcAft>
                <a:defRPr>
                  <a:solidFill>
                    <a:schemeClr val="tx1"/>
                  </a:solidFill>
                  <a:latin typeface="Arial" charset="0"/>
                </a:defRPr>
              </a:lvl7pPr>
              <a:lvl8pPr defTabSz="2090738" fontAlgn="base">
                <a:spcBef>
                  <a:spcPct val="0"/>
                </a:spcBef>
                <a:spcAft>
                  <a:spcPct val="0"/>
                </a:spcAft>
                <a:defRPr>
                  <a:solidFill>
                    <a:schemeClr val="tx1"/>
                  </a:solidFill>
                  <a:latin typeface="Arial" charset="0"/>
                </a:defRPr>
              </a:lvl8pPr>
              <a:lvl9pPr defTabSz="2090738" fontAlgn="base">
                <a:spcBef>
                  <a:spcPct val="0"/>
                </a:spcBef>
                <a:spcAft>
                  <a:spcPct val="0"/>
                </a:spcAft>
                <a:defRPr>
                  <a:solidFill>
                    <a:schemeClr val="tx1"/>
                  </a:solidFill>
                  <a:latin typeface="Arial" charset="0"/>
                </a:defRPr>
              </a:lvl9pPr>
            </a:lstStyle>
            <a:p>
              <a:pPr algn="ctr"/>
              <a:r>
                <a:rPr lang="en-US" altLang="en-US" sz="1600"/>
                <a:t>Likelihood Ratio [LR]</a:t>
              </a:r>
            </a:p>
          </p:txBody>
        </p:sp>
        <p:sp>
          <p:nvSpPr>
            <p:cNvPr id="366624" name="Text Box 32"/>
            <p:cNvSpPr txBox="1">
              <a:spLocks noChangeArrowheads="1"/>
            </p:cNvSpPr>
            <p:nvPr/>
          </p:nvSpPr>
          <p:spPr bwMode="auto">
            <a:xfrm>
              <a:off x="4455" y="1304"/>
              <a:ext cx="3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YES</a:t>
              </a:r>
            </a:p>
          </p:txBody>
        </p:sp>
        <p:sp>
          <p:nvSpPr>
            <p:cNvPr id="366625" name="Text Box 33"/>
            <p:cNvSpPr txBox="1">
              <a:spLocks noChangeArrowheads="1"/>
            </p:cNvSpPr>
            <p:nvPr/>
          </p:nvSpPr>
          <p:spPr bwMode="auto">
            <a:xfrm>
              <a:off x="3914" y="1708"/>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NO</a:t>
              </a:r>
            </a:p>
          </p:txBody>
        </p:sp>
        <p:cxnSp>
          <p:nvCxnSpPr>
            <p:cNvPr id="366627" name="AutoShape 35"/>
            <p:cNvCxnSpPr>
              <a:cxnSpLocks noChangeShapeType="1"/>
              <a:stCxn id="366599" idx="3"/>
              <a:endCxn id="366611" idx="1"/>
            </p:cNvCxnSpPr>
            <p:nvPr/>
          </p:nvCxnSpPr>
          <p:spPr bwMode="auto">
            <a:xfrm>
              <a:off x="1850" y="2813"/>
              <a:ext cx="406" cy="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628" name="AutoShape 36"/>
            <p:cNvCxnSpPr>
              <a:cxnSpLocks noChangeShapeType="1"/>
              <a:stCxn id="366617" idx="0"/>
              <a:endCxn id="366613" idx="2"/>
            </p:cNvCxnSpPr>
            <p:nvPr/>
          </p:nvCxnSpPr>
          <p:spPr bwMode="auto">
            <a:xfrm flipV="1">
              <a:off x="4822" y="2305"/>
              <a:ext cx="4" cy="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629" name="AutoShape 37"/>
            <p:cNvCxnSpPr>
              <a:cxnSpLocks noChangeShapeType="1"/>
              <a:stCxn id="366613" idx="1"/>
              <a:endCxn id="366622" idx="3"/>
            </p:cNvCxnSpPr>
            <p:nvPr/>
          </p:nvCxnSpPr>
          <p:spPr bwMode="auto">
            <a:xfrm flipH="1">
              <a:off x="3847" y="1901"/>
              <a:ext cx="307" cy="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630" name="AutoShape 38"/>
            <p:cNvCxnSpPr>
              <a:cxnSpLocks noChangeShapeType="1"/>
              <a:stCxn id="366613" idx="0"/>
              <a:endCxn id="366623" idx="2"/>
            </p:cNvCxnSpPr>
            <p:nvPr/>
          </p:nvCxnSpPr>
          <p:spPr bwMode="auto">
            <a:xfrm flipV="1">
              <a:off x="4826" y="1236"/>
              <a:ext cx="5" cy="2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6631" name="Text Box 39"/>
            <p:cNvSpPr txBox="1">
              <a:spLocks noChangeArrowheads="1"/>
            </p:cNvSpPr>
            <p:nvPr/>
          </p:nvSpPr>
          <p:spPr bwMode="auto">
            <a:xfrm>
              <a:off x="2208" y="3946"/>
              <a:ext cx="148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090738">
                <a:defRPr>
                  <a:solidFill>
                    <a:schemeClr val="tx1"/>
                  </a:solidFill>
                  <a:latin typeface="Arial" charset="0"/>
                </a:defRPr>
              </a:lvl1pPr>
              <a:lvl2pPr defTabSz="2090738">
                <a:defRPr>
                  <a:solidFill>
                    <a:schemeClr val="tx1"/>
                  </a:solidFill>
                  <a:latin typeface="Arial" charset="0"/>
                </a:defRPr>
              </a:lvl2pPr>
              <a:lvl3pPr defTabSz="2090738">
                <a:defRPr>
                  <a:solidFill>
                    <a:schemeClr val="tx1"/>
                  </a:solidFill>
                  <a:latin typeface="Arial" charset="0"/>
                </a:defRPr>
              </a:lvl3pPr>
              <a:lvl4pPr defTabSz="2090738">
                <a:defRPr>
                  <a:solidFill>
                    <a:schemeClr val="tx1"/>
                  </a:solidFill>
                  <a:latin typeface="Arial" charset="0"/>
                </a:defRPr>
              </a:lvl4pPr>
              <a:lvl5pPr defTabSz="2090738">
                <a:defRPr>
                  <a:solidFill>
                    <a:schemeClr val="tx1"/>
                  </a:solidFill>
                  <a:latin typeface="Arial" charset="0"/>
                </a:defRPr>
              </a:lvl5pPr>
              <a:lvl6pPr defTabSz="2090738" fontAlgn="base">
                <a:spcBef>
                  <a:spcPct val="0"/>
                </a:spcBef>
                <a:spcAft>
                  <a:spcPct val="0"/>
                </a:spcAft>
                <a:defRPr>
                  <a:solidFill>
                    <a:schemeClr val="tx1"/>
                  </a:solidFill>
                  <a:latin typeface="Arial" charset="0"/>
                </a:defRPr>
              </a:lvl6pPr>
              <a:lvl7pPr defTabSz="2090738" fontAlgn="base">
                <a:spcBef>
                  <a:spcPct val="0"/>
                </a:spcBef>
                <a:spcAft>
                  <a:spcPct val="0"/>
                </a:spcAft>
                <a:defRPr>
                  <a:solidFill>
                    <a:schemeClr val="tx1"/>
                  </a:solidFill>
                  <a:latin typeface="Arial" charset="0"/>
                </a:defRPr>
              </a:lvl7pPr>
              <a:lvl8pPr defTabSz="2090738" fontAlgn="base">
                <a:spcBef>
                  <a:spcPct val="0"/>
                </a:spcBef>
                <a:spcAft>
                  <a:spcPct val="0"/>
                </a:spcAft>
                <a:defRPr>
                  <a:solidFill>
                    <a:schemeClr val="tx1"/>
                  </a:solidFill>
                  <a:latin typeface="Arial" charset="0"/>
                </a:defRPr>
              </a:lvl8pPr>
              <a:lvl9pPr defTabSz="2090738" fontAlgn="base">
                <a:spcBef>
                  <a:spcPct val="0"/>
                </a:spcBef>
                <a:spcAft>
                  <a:spcPct val="0"/>
                </a:spcAft>
                <a:defRPr>
                  <a:solidFill>
                    <a:schemeClr val="tx1"/>
                  </a:solidFill>
                  <a:latin typeface="Arial" charset="0"/>
                </a:defRPr>
              </a:lvl9pPr>
            </a:lstStyle>
            <a:p>
              <a:pPr algn="ctr"/>
              <a:r>
                <a:rPr lang="en-US" altLang="en-US" sz="1400" b="0" dirty="0"/>
                <a:t>A biostatistical analysis should not be performed</a:t>
              </a:r>
            </a:p>
          </p:txBody>
        </p:sp>
        <p:sp>
          <p:nvSpPr>
            <p:cNvPr id="366632" name="Text Box 40"/>
            <p:cNvSpPr txBox="1">
              <a:spLocks noChangeArrowheads="1"/>
            </p:cNvSpPr>
            <p:nvPr/>
          </p:nvSpPr>
          <p:spPr bwMode="auto">
            <a:xfrm>
              <a:off x="314" y="3954"/>
              <a:ext cx="16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090738">
                <a:defRPr>
                  <a:solidFill>
                    <a:schemeClr val="tx1"/>
                  </a:solidFill>
                  <a:latin typeface="Arial" charset="0"/>
                </a:defRPr>
              </a:lvl1pPr>
              <a:lvl2pPr defTabSz="2090738">
                <a:defRPr>
                  <a:solidFill>
                    <a:schemeClr val="tx1"/>
                  </a:solidFill>
                  <a:latin typeface="Arial" charset="0"/>
                </a:defRPr>
              </a:lvl2pPr>
              <a:lvl3pPr defTabSz="2090738">
                <a:defRPr>
                  <a:solidFill>
                    <a:schemeClr val="tx1"/>
                  </a:solidFill>
                  <a:latin typeface="Arial" charset="0"/>
                </a:defRPr>
              </a:lvl3pPr>
              <a:lvl4pPr defTabSz="2090738">
                <a:defRPr>
                  <a:solidFill>
                    <a:schemeClr val="tx1"/>
                  </a:solidFill>
                  <a:latin typeface="Arial" charset="0"/>
                </a:defRPr>
              </a:lvl4pPr>
              <a:lvl5pPr defTabSz="2090738">
                <a:defRPr>
                  <a:solidFill>
                    <a:schemeClr val="tx1"/>
                  </a:solidFill>
                  <a:latin typeface="Arial" charset="0"/>
                </a:defRPr>
              </a:lvl5pPr>
              <a:lvl6pPr defTabSz="2090738" fontAlgn="base">
                <a:spcBef>
                  <a:spcPct val="0"/>
                </a:spcBef>
                <a:spcAft>
                  <a:spcPct val="0"/>
                </a:spcAft>
                <a:defRPr>
                  <a:solidFill>
                    <a:schemeClr val="tx1"/>
                  </a:solidFill>
                  <a:latin typeface="Arial" charset="0"/>
                </a:defRPr>
              </a:lvl6pPr>
              <a:lvl7pPr defTabSz="2090738" fontAlgn="base">
                <a:spcBef>
                  <a:spcPct val="0"/>
                </a:spcBef>
                <a:spcAft>
                  <a:spcPct val="0"/>
                </a:spcAft>
                <a:defRPr>
                  <a:solidFill>
                    <a:schemeClr val="tx1"/>
                  </a:solidFill>
                  <a:latin typeface="Arial" charset="0"/>
                </a:defRPr>
              </a:lvl7pPr>
              <a:lvl8pPr defTabSz="2090738" fontAlgn="base">
                <a:spcBef>
                  <a:spcPct val="0"/>
                </a:spcBef>
                <a:spcAft>
                  <a:spcPct val="0"/>
                </a:spcAft>
                <a:defRPr>
                  <a:solidFill>
                    <a:schemeClr val="tx1"/>
                  </a:solidFill>
                  <a:latin typeface="Arial" charset="0"/>
                </a:defRPr>
              </a:lvl8pPr>
              <a:lvl9pPr defTabSz="2090738" fontAlgn="base">
                <a:spcBef>
                  <a:spcPct val="0"/>
                </a:spcBef>
                <a:spcAft>
                  <a:spcPct val="0"/>
                </a:spcAft>
                <a:defRPr>
                  <a:solidFill>
                    <a:schemeClr val="tx1"/>
                  </a:solidFill>
                  <a:latin typeface="Arial" charset="0"/>
                </a:defRPr>
              </a:lvl9pPr>
            </a:lstStyle>
            <a:p>
              <a:pPr algn="ctr"/>
              <a:r>
                <a:rPr lang="en-US" altLang="en-US" sz="1400" b="0" dirty="0"/>
                <a:t>Determine component profile(s) and compute RMP for major</a:t>
              </a:r>
            </a:p>
          </p:txBody>
        </p:sp>
      </p:grpSp>
    </p:spTree>
    <p:extLst>
      <p:ext uri="{BB962C8B-B14F-4D97-AF65-F5344CB8AC3E}">
        <p14:creationId xmlns:p14="http://schemas.microsoft.com/office/powerpoint/2010/main" val="7758845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t>Chapter 7 – Low-level DNA and Complex Mixtures</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ustDataLst>
      <p:tags r:id="rId1"/>
    </p:custDataLst>
    <p:extLst>
      <p:ext uri="{BB962C8B-B14F-4D97-AF65-F5344CB8AC3E}">
        <p14:creationId xmlns:p14="http://schemas.microsoft.com/office/powerpoint/2010/main" val="374700302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rmAutofit fontScale="90000"/>
          </a:bodyPr>
          <a:lstStyle/>
          <a:p>
            <a:r>
              <a:rPr lang="en-US" dirty="0" smtClean="0"/>
              <a:t>Allele stacking with overlapping genotypes</a:t>
            </a:r>
            <a:endParaRPr lang="en-US" dirty="0"/>
          </a:p>
        </p:txBody>
      </p:sp>
      <p:sp>
        <p:nvSpPr>
          <p:cNvPr id="18" name="AutoShape 12"/>
          <p:cNvSpPr>
            <a:spLocks noChangeArrowheads="1"/>
          </p:cNvSpPr>
          <p:nvPr/>
        </p:nvSpPr>
        <p:spPr bwMode="auto">
          <a:xfrm>
            <a:off x="3733800" y="5791200"/>
            <a:ext cx="228600" cy="5334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19" name="AutoShape 17"/>
          <p:cNvSpPr>
            <a:spLocks noChangeArrowheads="1"/>
          </p:cNvSpPr>
          <p:nvPr/>
        </p:nvSpPr>
        <p:spPr bwMode="auto">
          <a:xfrm>
            <a:off x="3733800" y="4191000"/>
            <a:ext cx="228600" cy="5334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sp>
        <p:nvSpPr>
          <p:cNvPr id="20" name="AutoShape 18"/>
          <p:cNvSpPr>
            <a:spLocks noChangeArrowheads="1"/>
          </p:cNvSpPr>
          <p:nvPr/>
        </p:nvSpPr>
        <p:spPr bwMode="auto">
          <a:xfrm>
            <a:off x="3733800" y="4724400"/>
            <a:ext cx="228600" cy="533400"/>
          </a:xfrm>
          <a:prstGeom prst="triangle">
            <a:avLst>
              <a:gd name="adj" fmla="val 50000"/>
            </a:avLst>
          </a:prstGeom>
          <a:solidFill>
            <a:srgbClr val="008000"/>
          </a:solidFill>
          <a:ln w="9525">
            <a:solidFill>
              <a:schemeClr val="tx1"/>
            </a:solidFill>
            <a:miter lim="800000"/>
            <a:headEnd/>
            <a:tailEnd/>
          </a:ln>
        </p:spPr>
        <p:txBody>
          <a:bodyPr wrap="none" anchor="ctr"/>
          <a:lstStyle/>
          <a:p>
            <a:endParaRPr lang="en-US"/>
          </a:p>
        </p:txBody>
      </p:sp>
      <p:sp>
        <p:nvSpPr>
          <p:cNvPr id="21" name="AutoShape 19"/>
          <p:cNvSpPr>
            <a:spLocks noChangeArrowheads="1"/>
          </p:cNvSpPr>
          <p:nvPr/>
        </p:nvSpPr>
        <p:spPr bwMode="auto">
          <a:xfrm>
            <a:off x="3733800" y="5257800"/>
            <a:ext cx="228600" cy="5334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10" name="Text Box 20"/>
          <p:cNvSpPr txBox="1">
            <a:spLocks noChangeArrowheads="1"/>
          </p:cNvSpPr>
          <p:nvPr/>
        </p:nvSpPr>
        <p:spPr bwMode="auto">
          <a:xfrm>
            <a:off x="533400" y="4724400"/>
            <a:ext cx="2819400" cy="1569660"/>
          </a:xfrm>
          <a:prstGeom prst="rect">
            <a:avLst/>
          </a:prstGeom>
          <a:noFill/>
          <a:ln w="9525">
            <a:noFill/>
            <a:miter lim="800000"/>
            <a:headEnd/>
            <a:tailEnd/>
          </a:ln>
        </p:spPr>
        <p:txBody>
          <a:bodyPr wrap="square">
            <a:spAutoFit/>
          </a:bodyPr>
          <a:lstStyle/>
          <a:p>
            <a:pPr>
              <a:spcBef>
                <a:spcPct val="50000"/>
              </a:spcBef>
            </a:pPr>
            <a:r>
              <a:rPr lang="en-US" sz="2400" b="1" dirty="0"/>
              <a:t>o</a:t>
            </a:r>
            <a:r>
              <a:rPr lang="en-US" sz="2400" b="1" dirty="0" smtClean="0"/>
              <a:t>verlapping genotypes result in shared, stacked </a:t>
            </a:r>
            <a:r>
              <a:rPr lang="en-US" sz="2400" b="1" dirty="0"/>
              <a:t>alleles</a:t>
            </a:r>
          </a:p>
        </p:txBody>
      </p:sp>
      <p:sp>
        <p:nvSpPr>
          <p:cNvPr id="15" name="AutoShape 21"/>
          <p:cNvSpPr>
            <a:spLocks noChangeArrowheads="1"/>
          </p:cNvSpPr>
          <p:nvPr/>
        </p:nvSpPr>
        <p:spPr bwMode="auto">
          <a:xfrm>
            <a:off x="4495800" y="5257800"/>
            <a:ext cx="304800" cy="10668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3" name="AutoShape 26"/>
          <p:cNvSpPr>
            <a:spLocks noChangeArrowheads="1"/>
          </p:cNvSpPr>
          <p:nvPr/>
        </p:nvSpPr>
        <p:spPr bwMode="auto">
          <a:xfrm>
            <a:off x="5257800" y="5486400"/>
            <a:ext cx="304800" cy="8382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 name="AutoShape 28"/>
          <p:cNvSpPr>
            <a:spLocks noChangeArrowheads="1"/>
          </p:cNvSpPr>
          <p:nvPr/>
        </p:nvSpPr>
        <p:spPr bwMode="auto">
          <a:xfrm>
            <a:off x="5295900" y="5105400"/>
            <a:ext cx="228600" cy="381000"/>
          </a:xfrm>
          <a:prstGeom prst="triangle">
            <a:avLst>
              <a:gd name="adj" fmla="val 50000"/>
            </a:avLst>
          </a:prstGeom>
          <a:solidFill>
            <a:srgbClr val="008000"/>
          </a:solidFill>
          <a:ln w="9525">
            <a:solidFill>
              <a:schemeClr val="tx1"/>
            </a:solidFill>
            <a:miter lim="800000"/>
            <a:headEnd/>
            <a:tailEnd/>
          </a:ln>
        </p:spPr>
        <p:txBody>
          <a:bodyPr wrap="none" anchor="ctr"/>
          <a:lstStyle/>
          <a:p>
            <a:endParaRPr lang="en-US"/>
          </a:p>
        </p:txBody>
      </p:sp>
      <p:sp>
        <p:nvSpPr>
          <p:cNvPr id="22" name="Freeform 21"/>
          <p:cNvSpPr/>
          <p:nvPr/>
        </p:nvSpPr>
        <p:spPr>
          <a:xfrm>
            <a:off x="3048000" y="1091682"/>
            <a:ext cx="3276600" cy="2108718"/>
          </a:xfrm>
          <a:custGeom>
            <a:avLst/>
            <a:gdLst>
              <a:gd name="connsiteX0" fmla="*/ 0 w 3750907"/>
              <a:gd name="connsiteY0" fmla="*/ 2090057 h 2108718"/>
              <a:gd name="connsiteX1" fmla="*/ 783772 w 3750907"/>
              <a:gd name="connsiteY1" fmla="*/ 2090057 h 2108718"/>
              <a:gd name="connsiteX2" fmla="*/ 1007707 w 3750907"/>
              <a:gd name="connsiteY2" fmla="*/ 0 h 2108718"/>
              <a:gd name="connsiteX3" fmla="*/ 1194319 w 3750907"/>
              <a:gd name="connsiteY3" fmla="*/ 2108718 h 2108718"/>
              <a:gd name="connsiteX4" fmla="*/ 1623527 w 3750907"/>
              <a:gd name="connsiteY4" fmla="*/ 2108718 h 2108718"/>
              <a:gd name="connsiteX5" fmla="*/ 1828800 w 3750907"/>
              <a:gd name="connsiteY5" fmla="*/ 615820 h 2108718"/>
              <a:gd name="connsiteX6" fmla="*/ 2052735 w 3750907"/>
              <a:gd name="connsiteY6" fmla="*/ 2108718 h 2108718"/>
              <a:gd name="connsiteX7" fmla="*/ 2556588 w 3750907"/>
              <a:gd name="connsiteY7" fmla="*/ 2108718 h 2108718"/>
              <a:gd name="connsiteX8" fmla="*/ 2705878 w 3750907"/>
              <a:gd name="connsiteY8" fmla="*/ 858416 h 2108718"/>
              <a:gd name="connsiteX9" fmla="*/ 2892490 w 3750907"/>
              <a:gd name="connsiteY9" fmla="*/ 2108718 h 2108718"/>
              <a:gd name="connsiteX10" fmla="*/ 3750907 w 3750907"/>
              <a:gd name="connsiteY10" fmla="*/ 2108718 h 210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50907" h="2108718">
                <a:moveTo>
                  <a:pt x="0" y="2090057"/>
                </a:moveTo>
                <a:lnTo>
                  <a:pt x="783772" y="2090057"/>
                </a:lnTo>
                <a:lnTo>
                  <a:pt x="1007707" y="0"/>
                </a:lnTo>
                <a:lnTo>
                  <a:pt x="1194319" y="2108718"/>
                </a:lnTo>
                <a:lnTo>
                  <a:pt x="1623527" y="2108718"/>
                </a:lnTo>
                <a:lnTo>
                  <a:pt x="1828800" y="615820"/>
                </a:lnTo>
                <a:lnTo>
                  <a:pt x="2052735" y="2108718"/>
                </a:lnTo>
                <a:lnTo>
                  <a:pt x="2556588" y="2108718"/>
                </a:lnTo>
                <a:lnTo>
                  <a:pt x="2705878" y="858416"/>
                </a:lnTo>
                <a:lnTo>
                  <a:pt x="2892490" y="2108718"/>
                </a:lnTo>
                <a:lnTo>
                  <a:pt x="3750907" y="2108718"/>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97128" y="1752600"/>
            <a:ext cx="2555672" cy="461665"/>
          </a:xfrm>
          <a:prstGeom prst="rect">
            <a:avLst/>
          </a:prstGeom>
          <a:noFill/>
        </p:spPr>
        <p:txBody>
          <a:bodyPr wrap="square" rtlCol="0">
            <a:spAutoFit/>
          </a:bodyPr>
          <a:lstStyle/>
          <a:p>
            <a:r>
              <a:rPr lang="en-US" sz="2400" b="1" dirty="0"/>
              <a:t>o</a:t>
            </a:r>
            <a:r>
              <a:rPr lang="en-US" sz="2400" b="1" dirty="0" smtClean="0"/>
              <a:t>bserved data</a:t>
            </a:r>
            <a:endParaRPr lang="en-US" sz="2400" b="1" dirty="0"/>
          </a:p>
        </p:txBody>
      </p:sp>
      <p:sp>
        <p:nvSpPr>
          <p:cNvPr id="24" name="TextBox 23"/>
          <p:cNvSpPr txBox="1"/>
          <p:nvPr/>
        </p:nvSpPr>
        <p:spPr>
          <a:xfrm>
            <a:off x="3657600" y="685800"/>
            <a:ext cx="527709" cy="461665"/>
          </a:xfrm>
          <a:prstGeom prst="rect">
            <a:avLst/>
          </a:prstGeom>
          <a:noFill/>
        </p:spPr>
        <p:txBody>
          <a:bodyPr wrap="none" rtlCol="0">
            <a:spAutoFit/>
          </a:bodyPr>
          <a:lstStyle/>
          <a:p>
            <a:r>
              <a:rPr lang="en-US" sz="2400" b="1" dirty="0" smtClean="0"/>
              <a:t>10</a:t>
            </a:r>
            <a:endParaRPr lang="en-US" sz="2400" b="1" dirty="0"/>
          </a:p>
        </p:txBody>
      </p:sp>
      <p:sp>
        <p:nvSpPr>
          <p:cNvPr id="25" name="TextBox 24"/>
          <p:cNvSpPr txBox="1"/>
          <p:nvPr/>
        </p:nvSpPr>
        <p:spPr>
          <a:xfrm>
            <a:off x="4425291" y="1066800"/>
            <a:ext cx="510717" cy="461665"/>
          </a:xfrm>
          <a:prstGeom prst="rect">
            <a:avLst/>
          </a:prstGeom>
          <a:noFill/>
        </p:spPr>
        <p:txBody>
          <a:bodyPr wrap="none" rtlCol="0">
            <a:spAutoFit/>
          </a:bodyPr>
          <a:lstStyle/>
          <a:p>
            <a:r>
              <a:rPr lang="en-US" sz="2400" b="1" dirty="0" smtClean="0"/>
              <a:t>11</a:t>
            </a:r>
            <a:endParaRPr lang="en-US" sz="2400" b="1" dirty="0"/>
          </a:p>
        </p:txBody>
      </p:sp>
      <p:sp>
        <p:nvSpPr>
          <p:cNvPr id="26" name="TextBox 25"/>
          <p:cNvSpPr txBox="1"/>
          <p:nvPr/>
        </p:nvSpPr>
        <p:spPr>
          <a:xfrm>
            <a:off x="5105400" y="1443335"/>
            <a:ext cx="527709" cy="461665"/>
          </a:xfrm>
          <a:prstGeom prst="rect">
            <a:avLst/>
          </a:prstGeom>
          <a:noFill/>
        </p:spPr>
        <p:txBody>
          <a:bodyPr wrap="none" rtlCol="0">
            <a:spAutoFit/>
          </a:bodyPr>
          <a:lstStyle/>
          <a:p>
            <a:r>
              <a:rPr lang="en-US" sz="2400" b="1" dirty="0" smtClean="0"/>
              <a:t>12</a:t>
            </a:r>
            <a:endParaRPr lang="en-US" sz="2400" b="1" dirty="0"/>
          </a:p>
        </p:txBody>
      </p:sp>
      <p:sp>
        <p:nvSpPr>
          <p:cNvPr id="27" name="TextBox 26"/>
          <p:cNvSpPr txBox="1"/>
          <p:nvPr/>
        </p:nvSpPr>
        <p:spPr>
          <a:xfrm>
            <a:off x="5679472" y="3886200"/>
            <a:ext cx="3388328" cy="400110"/>
          </a:xfrm>
          <a:prstGeom prst="rect">
            <a:avLst/>
          </a:prstGeom>
          <a:noFill/>
        </p:spPr>
        <p:txBody>
          <a:bodyPr wrap="square" rtlCol="0">
            <a:spAutoFit/>
          </a:bodyPr>
          <a:lstStyle/>
          <a:p>
            <a:pPr algn="ctr"/>
            <a:r>
              <a:rPr lang="en-US" sz="2000" b="1" dirty="0"/>
              <a:t>c</a:t>
            </a:r>
            <a:r>
              <a:rPr lang="en-US" sz="2000" b="1" dirty="0" smtClean="0"/>
              <a:t>ontributor genotypes</a:t>
            </a:r>
            <a:endParaRPr lang="en-US" sz="2000" b="1" dirty="0"/>
          </a:p>
        </p:txBody>
      </p:sp>
      <p:sp>
        <p:nvSpPr>
          <p:cNvPr id="29" name="AutoShape 17"/>
          <p:cNvSpPr>
            <a:spLocks noChangeArrowheads="1"/>
          </p:cNvSpPr>
          <p:nvPr/>
        </p:nvSpPr>
        <p:spPr bwMode="auto">
          <a:xfrm>
            <a:off x="4533900" y="4724400"/>
            <a:ext cx="228600" cy="5334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sp>
        <p:nvSpPr>
          <p:cNvPr id="30" name="TextBox 29"/>
          <p:cNvSpPr txBox="1"/>
          <p:nvPr/>
        </p:nvSpPr>
        <p:spPr>
          <a:xfrm>
            <a:off x="6377605" y="5483424"/>
            <a:ext cx="825867" cy="400110"/>
          </a:xfrm>
          <a:prstGeom prst="rect">
            <a:avLst/>
          </a:prstGeom>
          <a:solidFill>
            <a:schemeClr val="bg1">
              <a:lumMod val="75000"/>
            </a:schemeClr>
          </a:solidFill>
        </p:spPr>
        <p:txBody>
          <a:bodyPr wrap="none" rtlCol="0">
            <a:spAutoFit/>
          </a:bodyPr>
          <a:lstStyle/>
          <a:p>
            <a:r>
              <a:rPr lang="en-US" sz="2000" b="1" dirty="0" smtClean="0">
                <a:solidFill>
                  <a:srgbClr val="FFFF00"/>
                </a:solidFill>
              </a:rPr>
              <a:t>10,10</a:t>
            </a:r>
            <a:endParaRPr lang="en-US" sz="2000" b="1" dirty="0">
              <a:solidFill>
                <a:srgbClr val="FFFF00"/>
              </a:solidFill>
            </a:endParaRPr>
          </a:p>
        </p:txBody>
      </p:sp>
      <p:sp>
        <p:nvSpPr>
          <p:cNvPr id="31" name="TextBox 30"/>
          <p:cNvSpPr txBox="1"/>
          <p:nvPr/>
        </p:nvSpPr>
        <p:spPr>
          <a:xfrm>
            <a:off x="6384690" y="5943600"/>
            <a:ext cx="811697" cy="400110"/>
          </a:xfrm>
          <a:prstGeom prst="rect">
            <a:avLst/>
          </a:prstGeom>
          <a:solidFill>
            <a:schemeClr val="bg1">
              <a:lumMod val="75000"/>
            </a:schemeClr>
          </a:solidFill>
        </p:spPr>
        <p:txBody>
          <a:bodyPr wrap="none" rtlCol="0">
            <a:spAutoFit/>
          </a:bodyPr>
          <a:lstStyle/>
          <a:p>
            <a:r>
              <a:rPr lang="en-US" sz="2000" b="1" dirty="0" smtClean="0">
                <a:solidFill>
                  <a:srgbClr val="0000FF"/>
                </a:solidFill>
              </a:rPr>
              <a:t>11,12</a:t>
            </a:r>
            <a:endParaRPr lang="en-US" sz="2000" b="1" dirty="0">
              <a:solidFill>
                <a:srgbClr val="0000FF"/>
              </a:solidFill>
            </a:endParaRPr>
          </a:p>
        </p:txBody>
      </p:sp>
      <p:sp>
        <p:nvSpPr>
          <p:cNvPr id="32" name="TextBox 31"/>
          <p:cNvSpPr txBox="1"/>
          <p:nvPr/>
        </p:nvSpPr>
        <p:spPr>
          <a:xfrm>
            <a:off x="6377605" y="5010090"/>
            <a:ext cx="825867" cy="400110"/>
          </a:xfrm>
          <a:prstGeom prst="rect">
            <a:avLst/>
          </a:prstGeom>
          <a:solidFill>
            <a:schemeClr val="bg1">
              <a:lumMod val="75000"/>
            </a:schemeClr>
          </a:solidFill>
        </p:spPr>
        <p:txBody>
          <a:bodyPr wrap="none" rtlCol="0">
            <a:spAutoFit/>
          </a:bodyPr>
          <a:lstStyle/>
          <a:p>
            <a:r>
              <a:rPr lang="en-US" sz="2000" b="1" dirty="0" smtClean="0">
                <a:solidFill>
                  <a:srgbClr val="008000"/>
                </a:solidFill>
              </a:rPr>
              <a:t>10,12</a:t>
            </a:r>
            <a:endParaRPr lang="en-US" sz="2000" b="1" dirty="0">
              <a:solidFill>
                <a:srgbClr val="008000"/>
              </a:solidFill>
            </a:endParaRPr>
          </a:p>
        </p:txBody>
      </p:sp>
      <p:sp>
        <p:nvSpPr>
          <p:cNvPr id="33" name="TextBox 32"/>
          <p:cNvSpPr txBox="1"/>
          <p:nvPr/>
        </p:nvSpPr>
        <p:spPr>
          <a:xfrm>
            <a:off x="6384690" y="4552890"/>
            <a:ext cx="811697" cy="400110"/>
          </a:xfrm>
          <a:prstGeom prst="rect">
            <a:avLst/>
          </a:prstGeom>
          <a:solidFill>
            <a:schemeClr val="bg1">
              <a:lumMod val="75000"/>
            </a:schemeClr>
          </a:solidFill>
        </p:spPr>
        <p:txBody>
          <a:bodyPr wrap="none" rtlCol="0">
            <a:spAutoFit/>
          </a:bodyPr>
          <a:lstStyle/>
          <a:p>
            <a:r>
              <a:rPr lang="en-US" sz="2000" b="1" dirty="0" smtClean="0">
                <a:solidFill>
                  <a:srgbClr val="FF0000"/>
                </a:solidFill>
              </a:rPr>
              <a:t>10,11</a:t>
            </a:r>
            <a:endParaRPr lang="en-US" sz="2000" b="1" dirty="0">
              <a:solidFill>
                <a:srgbClr val="FF0000"/>
              </a:solidFill>
            </a:endParaRPr>
          </a:p>
        </p:txBody>
      </p:sp>
      <p:sp>
        <p:nvSpPr>
          <p:cNvPr id="34" name="TextBox 33"/>
          <p:cNvSpPr txBox="1"/>
          <p:nvPr/>
        </p:nvSpPr>
        <p:spPr>
          <a:xfrm>
            <a:off x="304800" y="990600"/>
            <a:ext cx="625492" cy="523220"/>
          </a:xfrm>
          <a:prstGeom prst="rect">
            <a:avLst/>
          </a:prstGeom>
          <a:noFill/>
        </p:spPr>
        <p:txBody>
          <a:bodyPr wrap="none" rtlCol="0">
            <a:spAutoFit/>
          </a:bodyPr>
          <a:lstStyle/>
          <a:p>
            <a:r>
              <a:rPr lang="en-US" sz="2800" b="1" dirty="0" smtClean="0"/>
              <a:t>(a)</a:t>
            </a:r>
            <a:endParaRPr lang="en-US" sz="2800" b="1" dirty="0"/>
          </a:p>
        </p:txBody>
      </p:sp>
      <p:sp>
        <p:nvSpPr>
          <p:cNvPr id="35" name="TextBox 34"/>
          <p:cNvSpPr txBox="1"/>
          <p:nvPr/>
        </p:nvSpPr>
        <p:spPr>
          <a:xfrm>
            <a:off x="304800" y="3716923"/>
            <a:ext cx="644728" cy="523220"/>
          </a:xfrm>
          <a:prstGeom prst="rect">
            <a:avLst/>
          </a:prstGeom>
          <a:noFill/>
        </p:spPr>
        <p:txBody>
          <a:bodyPr wrap="none" rtlCol="0">
            <a:spAutoFit/>
          </a:bodyPr>
          <a:lstStyle/>
          <a:p>
            <a:r>
              <a:rPr lang="en-US" sz="2800" b="1" dirty="0" smtClean="0"/>
              <a:t>(b)</a:t>
            </a:r>
            <a:endParaRPr lang="en-US" sz="2800" b="1" dirty="0"/>
          </a:p>
        </p:txBody>
      </p:sp>
      <p:sp>
        <p:nvSpPr>
          <p:cNvPr id="36" name="Right Brace 35"/>
          <p:cNvSpPr/>
          <p:nvPr/>
        </p:nvSpPr>
        <p:spPr>
          <a:xfrm>
            <a:off x="7203472" y="4495800"/>
            <a:ext cx="304800" cy="19241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7584472" y="5177135"/>
            <a:ext cx="1178528" cy="461665"/>
          </a:xfrm>
          <a:prstGeom prst="rect">
            <a:avLst/>
          </a:prstGeom>
          <a:noFill/>
        </p:spPr>
        <p:txBody>
          <a:bodyPr wrap="none" rtlCol="0">
            <a:spAutoFit/>
          </a:bodyPr>
          <a:lstStyle/>
          <a:p>
            <a:r>
              <a:rPr lang="en-US" sz="2400" b="1" dirty="0" smtClean="0"/>
              <a:t>1:1:1:2</a:t>
            </a:r>
            <a:endParaRPr lang="en-US" sz="2400" b="1" dirty="0"/>
          </a:p>
        </p:txBody>
      </p:sp>
    </p:spTree>
    <p:extLst>
      <p:ext uri="{BB962C8B-B14F-4D97-AF65-F5344CB8AC3E}">
        <p14:creationId xmlns:p14="http://schemas.microsoft.com/office/powerpoint/2010/main" val="237421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28600" y="1447800"/>
            <a:ext cx="8653765" cy="4495800"/>
          </a:xfrm>
          <a:prstGeom prst="rect">
            <a:avLst/>
          </a:prstGeom>
          <a:noFill/>
          <a:ln w="9525">
            <a:noFill/>
            <a:miter lim="800000"/>
            <a:headEnd/>
            <a:tailEnd/>
          </a:ln>
        </p:spPr>
      </p:pic>
      <p:cxnSp>
        <p:nvCxnSpPr>
          <p:cNvPr id="6" name="Straight Connector 5"/>
          <p:cNvCxnSpPr/>
          <p:nvPr/>
        </p:nvCxnSpPr>
        <p:spPr>
          <a:xfrm>
            <a:off x="2286000" y="3163078"/>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57716" y="2971800"/>
            <a:ext cx="1382110" cy="400110"/>
          </a:xfrm>
          <a:prstGeom prst="rect">
            <a:avLst/>
          </a:prstGeom>
          <a:noFill/>
        </p:spPr>
        <p:txBody>
          <a:bodyPr wrap="none" rtlCol="0">
            <a:spAutoFit/>
          </a:bodyPr>
          <a:lstStyle/>
          <a:p>
            <a:r>
              <a:rPr lang="en-US" sz="2000" b="1" dirty="0" smtClean="0">
                <a:solidFill>
                  <a:srgbClr val="FF0000"/>
                </a:solidFill>
              </a:rPr>
              <a:t>60 % PHR</a:t>
            </a:r>
            <a:endParaRPr lang="en-US" sz="2000" b="1" dirty="0">
              <a:solidFill>
                <a:srgbClr val="FF0000"/>
              </a:solidFill>
            </a:endParaRPr>
          </a:p>
        </p:txBody>
      </p:sp>
      <p:sp>
        <p:nvSpPr>
          <p:cNvPr id="8" name="TextBox 7"/>
          <p:cNvSpPr txBox="1"/>
          <p:nvPr/>
        </p:nvSpPr>
        <p:spPr>
          <a:xfrm>
            <a:off x="304800" y="381000"/>
            <a:ext cx="625492" cy="523220"/>
          </a:xfrm>
          <a:prstGeom prst="rect">
            <a:avLst/>
          </a:prstGeom>
          <a:noFill/>
        </p:spPr>
        <p:txBody>
          <a:bodyPr wrap="none" rtlCol="0">
            <a:spAutoFit/>
          </a:bodyPr>
          <a:lstStyle/>
          <a:p>
            <a:r>
              <a:rPr lang="en-US" sz="2800" b="1" dirty="0" smtClean="0"/>
              <a:t>(a)</a:t>
            </a:r>
            <a:endParaRPr lang="en-US" sz="2800" b="1" dirty="0"/>
          </a:p>
        </p:txBody>
      </p:sp>
      <p:sp>
        <p:nvSpPr>
          <p:cNvPr id="9" name="TextBox 8"/>
          <p:cNvSpPr txBox="1"/>
          <p:nvPr/>
        </p:nvSpPr>
        <p:spPr>
          <a:xfrm>
            <a:off x="1600201" y="904220"/>
            <a:ext cx="2248570" cy="646331"/>
          </a:xfrm>
          <a:prstGeom prst="rect">
            <a:avLst/>
          </a:prstGeom>
          <a:noFill/>
        </p:spPr>
        <p:txBody>
          <a:bodyPr wrap="square" rtlCol="0">
            <a:spAutoFit/>
          </a:bodyPr>
          <a:lstStyle/>
          <a:p>
            <a:pPr algn="ctr"/>
            <a:r>
              <a:rPr lang="en-US" dirty="0" smtClean="0"/>
              <a:t>N = 422 heterozygous loci</a:t>
            </a:r>
            <a:endParaRPr lang="en-US" dirty="0"/>
          </a:p>
        </p:txBody>
      </p:sp>
      <p:sp>
        <p:nvSpPr>
          <p:cNvPr id="10" name="TextBox 9"/>
          <p:cNvSpPr txBox="1"/>
          <p:nvPr/>
        </p:nvSpPr>
        <p:spPr>
          <a:xfrm>
            <a:off x="5410200" y="904220"/>
            <a:ext cx="2248570" cy="646331"/>
          </a:xfrm>
          <a:prstGeom prst="rect">
            <a:avLst/>
          </a:prstGeom>
          <a:noFill/>
        </p:spPr>
        <p:txBody>
          <a:bodyPr wrap="square" rtlCol="0">
            <a:spAutoFit/>
          </a:bodyPr>
          <a:lstStyle/>
          <a:p>
            <a:pPr algn="ctr"/>
            <a:r>
              <a:rPr lang="en-US" dirty="0" smtClean="0"/>
              <a:t>N = 1688 heterozygous loci</a:t>
            </a:r>
            <a:endParaRPr lang="en-US" dirty="0"/>
          </a:p>
        </p:txBody>
      </p:sp>
      <p:sp>
        <p:nvSpPr>
          <p:cNvPr id="11" name="TextBox 10"/>
          <p:cNvSpPr txBox="1"/>
          <p:nvPr/>
        </p:nvSpPr>
        <p:spPr>
          <a:xfrm>
            <a:off x="5486400" y="4535269"/>
            <a:ext cx="2057400" cy="646331"/>
          </a:xfrm>
          <a:prstGeom prst="rect">
            <a:avLst/>
          </a:prstGeom>
          <a:noFill/>
        </p:spPr>
        <p:txBody>
          <a:bodyPr wrap="square" rtlCol="0">
            <a:spAutoFit/>
          </a:bodyPr>
          <a:lstStyle/>
          <a:p>
            <a:pPr algn="ctr"/>
            <a:r>
              <a:rPr lang="en-US" dirty="0" smtClean="0">
                <a:solidFill>
                  <a:srgbClr val="0000FF"/>
                </a:solidFill>
              </a:rPr>
              <a:t>Hb = 0 represents allele drop-out</a:t>
            </a:r>
            <a:endParaRPr lang="en-US" dirty="0">
              <a:solidFill>
                <a:srgbClr val="0000FF"/>
              </a:solidFill>
            </a:endParaRPr>
          </a:p>
        </p:txBody>
      </p:sp>
    </p:spTree>
    <p:extLst>
      <p:ext uri="{BB962C8B-B14F-4D97-AF65-F5344CB8AC3E}">
        <p14:creationId xmlns:p14="http://schemas.microsoft.com/office/powerpoint/2010/main" val="30684596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143000" y="228599"/>
            <a:ext cx="7696200" cy="6485427"/>
          </a:xfrm>
          <a:prstGeom prst="rect">
            <a:avLst/>
          </a:prstGeom>
          <a:noFill/>
          <a:ln w="9525">
            <a:noFill/>
            <a:miter lim="800000"/>
            <a:headEnd/>
            <a:tailEnd/>
          </a:ln>
        </p:spPr>
      </p:pic>
      <p:cxnSp>
        <p:nvCxnSpPr>
          <p:cNvPr id="4" name="Straight Connector 3"/>
          <p:cNvCxnSpPr/>
          <p:nvPr/>
        </p:nvCxnSpPr>
        <p:spPr>
          <a:xfrm>
            <a:off x="2743200" y="4687078"/>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14916" y="4495800"/>
            <a:ext cx="1635384" cy="400110"/>
          </a:xfrm>
          <a:prstGeom prst="rect">
            <a:avLst/>
          </a:prstGeom>
          <a:noFill/>
        </p:spPr>
        <p:txBody>
          <a:bodyPr wrap="none" rtlCol="0">
            <a:spAutoFit/>
          </a:bodyPr>
          <a:lstStyle/>
          <a:p>
            <a:r>
              <a:rPr lang="en-US" sz="2000" b="1" dirty="0" smtClean="0">
                <a:solidFill>
                  <a:srgbClr val="FF0000"/>
                </a:solidFill>
              </a:rPr>
              <a:t>15 % stutter</a:t>
            </a:r>
            <a:endParaRPr lang="en-US" sz="2000" b="1" dirty="0">
              <a:solidFill>
                <a:srgbClr val="FF0000"/>
              </a:solidFill>
            </a:endParaRPr>
          </a:p>
        </p:txBody>
      </p:sp>
      <p:sp>
        <p:nvSpPr>
          <p:cNvPr id="6" name="TextBox 5"/>
          <p:cNvSpPr txBox="1"/>
          <p:nvPr/>
        </p:nvSpPr>
        <p:spPr>
          <a:xfrm>
            <a:off x="304800" y="381000"/>
            <a:ext cx="644728" cy="523220"/>
          </a:xfrm>
          <a:prstGeom prst="rect">
            <a:avLst/>
          </a:prstGeom>
          <a:noFill/>
        </p:spPr>
        <p:txBody>
          <a:bodyPr wrap="none" rtlCol="0">
            <a:spAutoFit/>
          </a:bodyPr>
          <a:lstStyle/>
          <a:p>
            <a:r>
              <a:rPr lang="en-US" sz="2800" b="1" dirty="0" smtClean="0"/>
              <a:t>(b)</a:t>
            </a:r>
            <a:endParaRPr lang="en-US" sz="2800" b="1" dirty="0"/>
          </a:p>
        </p:txBody>
      </p:sp>
    </p:spTree>
    <p:extLst>
      <p:ext uri="{BB962C8B-B14F-4D97-AF65-F5344CB8AC3E}">
        <p14:creationId xmlns:p14="http://schemas.microsoft.com/office/powerpoint/2010/main" val="25685270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102984" y="2268662"/>
            <a:ext cx="0" cy="1608666"/>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956931" y="4097462"/>
            <a:ext cx="45" cy="103291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9866" y="2268665"/>
            <a:ext cx="16979" cy="2319863"/>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83567" y="122238"/>
            <a:ext cx="8229600" cy="944562"/>
          </a:xfrm>
        </p:spPr>
        <p:txBody>
          <a:bodyPr>
            <a:normAutofit fontScale="90000"/>
          </a:bodyPr>
          <a:lstStyle/>
          <a:p>
            <a:r>
              <a:rPr lang="en-US" dirty="0" smtClean="0"/>
              <a:t>Impact of Template DNA Amount on Variation in Peak Height Ratio</a:t>
            </a:r>
            <a:endParaRPr lang="en-US" dirty="0"/>
          </a:p>
        </p:txBody>
      </p:sp>
      <p:sp>
        <p:nvSpPr>
          <p:cNvPr id="8" name="Rectangle 7"/>
          <p:cNvSpPr/>
          <p:nvPr/>
        </p:nvSpPr>
        <p:spPr>
          <a:xfrm>
            <a:off x="1967518" y="2556530"/>
            <a:ext cx="254000" cy="575730"/>
          </a:xfrm>
          <a:prstGeom prst="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730451" y="2234795"/>
            <a:ext cx="1371600" cy="2929467"/>
          </a:xfrm>
          <a:custGeom>
            <a:avLst/>
            <a:gdLst>
              <a:gd name="connsiteX0" fmla="*/ 0 w 1727200"/>
              <a:gd name="connsiteY0" fmla="*/ 0 h 2929467"/>
              <a:gd name="connsiteX1" fmla="*/ 16934 w 1727200"/>
              <a:gd name="connsiteY1" fmla="*/ 2929467 h 2929467"/>
              <a:gd name="connsiteX2" fmla="*/ 1727200 w 1727200"/>
              <a:gd name="connsiteY2" fmla="*/ 2929467 h 2929467"/>
            </a:gdLst>
            <a:ahLst/>
            <a:cxnLst>
              <a:cxn ang="0">
                <a:pos x="connsiteX0" y="connsiteY0"/>
              </a:cxn>
              <a:cxn ang="0">
                <a:pos x="connsiteX1" y="connsiteY1"/>
              </a:cxn>
              <a:cxn ang="0">
                <a:pos x="connsiteX2" y="connsiteY2"/>
              </a:cxn>
            </a:cxnLst>
            <a:rect l="l" t="t" r="r" b="b"/>
            <a:pathLst>
              <a:path w="1727200" h="2929467">
                <a:moveTo>
                  <a:pt x="0" y="0"/>
                </a:moveTo>
                <a:cubicBezTo>
                  <a:pt x="5645" y="976489"/>
                  <a:pt x="11289" y="1952978"/>
                  <a:pt x="16934" y="2929467"/>
                </a:cubicBezTo>
                <a:lnTo>
                  <a:pt x="1727200" y="2929467"/>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flipH="1">
            <a:off x="2306183" y="4673195"/>
            <a:ext cx="8" cy="45717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27918" y="4757862"/>
            <a:ext cx="505267" cy="369332"/>
          </a:xfrm>
          <a:prstGeom prst="rect">
            <a:avLst/>
          </a:prstGeom>
          <a:noFill/>
        </p:spPr>
        <p:txBody>
          <a:bodyPr wrap="none" rtlCol="0">
            <a:spAutoFit/>
          </a:bodyPr>
          <a:lstStyle/>
          <a:p>
            <a:r>
              <a:rPr lang="en-US" dirty="0" smtClean="0"/>
              <a:t>SR</a:t>
            </a:r>
            <a:endParaRPr lang="en-US" dirty="0"/>
          </a:p>
        </p:txBody>
      </p:sp>
      <p:sp>
        <p:nvSpPr>
          <p:cNvPr id="16" name="TextBox 15"/>
          <p:cNvSpPr txBox="1"/>
          <p:nvPr/>
        </p:nvSpPr>
        <p:spPr>
          <a:xfrm>
            <a:off x="2323121" y="2573466"/>
            <a:ext cx="579005" cy="461665"/>
          </a:xfrm>
          <a:prstGeom prst="rect">
            <a:avLst/>
          </a:prstGeom>
          <a:noFill/>
        </p:spPr>
        <p:txBody>
          <a:bodyPr wrap="none" rtlCol="0">
            <a:spAutoFit/>
          </a:bodyPr>
          <a:lstStyle/>
          <a:p>
            <a:r>
              <a:rPr lang="en-US" sz="2400" i="1" dirty="0" smtClean="0"/>
              <a:t>Hb</a:t>
            </a:r>
            <a:endParaRPr lang="en-US" sz="2400" baseline="-25000" dirty="0"/>
          </a:p>
        </p:txBody>
      </p:sp>
      <p:sp>
        <p:nvSpPr>
          <p:cNvPr id="17" name="Rectangle 16"/>
          <p:cNvSpPr/>
          <p:nvPr/>
        </p:nvSpPr>
        <p:spPr>
          <a:xfrm>
            <a:off x="6601332" y="2556532"/>
            <a:ext cx="254045" cy="1032929"/>
          </a:xfrm>
          <a:prstGeom prst="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347333" y="2234798"/>
            <a:ext cx="1371600" cy="2929467"/>
          </a:xfrm>
          <a:custGeom>
            <a:avLst/>
            <a:gdLst>
              <a:gd name="connsiteX0" fmla="*/ 0 w 1727200"/>
              <a:gd name="connsiteY0" fmla="*/ 0 h 2929467"/>
              <a:gd name="connsiteX1" fmla="*/ 16934 w 1727200"/>
              <a:gd name="connsiteY1" fmla="*/ 2929467 h 2929467"/>
              <a:gd name="connsiteX2" fmla="*/ 1727200 w 1727200"/>
              <a:gd name="connsiteY2" fmla="*/ 2929467 h 2929467"/>
            </a:gdLst>
            <a:ahLst/>
            <a:cxnLst>
              <a:cxn ang="0">
                <a:pos x="connsiteX0" y="connsiteY0"/>
              </a:cxn>
              <a:cxn ang="0">
                <a:pos x="connsiteX1" y="connsiteY1"/>
              </a:cxn>
              <a:cxn ang="0">
                <a:pos x="connsiteX2" y="connsiteY2"/>
              </a:cxn>
            </a:cxnLst>
            <a:rect l="l" t="t" r="r" b="b"/>
            <a:pathLst>
              <a:path w="1727200" h="2929467">
                <a:moveTo>
                  <a:pt x="0" y="0"/>
                </a:moveTo>
                <a:cubicBezTo>
                  <a:pt x="5645" y="976489"/>
                  <a:pt x="11289" y="1952978"/>
                  <a:pt x="16934" y="2929467"/>
                </a:cubicBezTo>
                <a:lnTo>
                  <a:pt x="1727200" y="2929467"/>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855331" y="4622395"/>
            <a:ext cx="186312" cy="44027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244800" y="4757865"/>
            <a:ext cx="505267" cy="369332"/>
          </a:xfrm>
          <a:prstGeom prst="rect">
            <a:avLst/>
          </a:prstGeom>
          <a:noFill/>
        </p:spPr>
        <p:txBody>
          <a:bodyPr wrap="none" rtlCol="0">
            <a:spAutoFit/>
          </a:bodyPr>
          <a:lstStyle/>
          <a:p>
            <a:r>
              <a:rPr lang="en-US" dirty="0" smtClean="0"/>
              <a:t>SR</a:t>
            </a:r>
            <a:endParaRPr lang="en-US" dirty="0"/>
          </a:p>
        </p:txBody>
      </p:sp>
      <p:sp>
        <p:nvSpPr>
          <p:cNvPr id="23" name="TextBox 22"/>
          <p:cNvSpPr txBox="1"/>
          <p:nvPr/>
        </p:nvSpPr>
        <p:spPr>
          <a:xfrm>
            <a:off x="6940003" y="2573469"/>
            <a:ext cx="579005" cy="461665"/>
          </a:xfrm>
          <a:prstGeom prst="rect">
            <a:avLst/>
          </a:prstGeom>
          <a:noFill/>
        </p:spPr>
        <p:txBody>
          <a:bodyPr wrap="none" rtlCol="0">
            <a:spAutoFit/>
          </a:bodyPr>
          <a:lstStyle/>
          <a:p>
            <a:r>
              <a:rPr lang="en-US" sz="2400" i="1" dirty="0" smtClean="0"/>
              <a:t>H</a:t>
            </a:r>
            <a:r>
              <a:rPr lang="en-US" sz="2400" i="1" dirty="0"/>
              <a:t>b</a:t>
            </a:r>
            <a:endParaRPr lang="en-US" sz="2400" baseline="-25000" dirty="0"/>
          </a:p>
        </p:txBody>
      </p:sp>
      <p:sp>
        <p:nvSpPr>
          <p:cNvPr id="26" name="Oval 25"/>
          <p:cNvSpPr/>
          <p:nvPr/>
        </p:nvSpPr>
        <p:spPr>
          <a:xfrm>
            <a:off x="1811215" y="3928128"/>
            <a:ext cx="850545" cy="680590"/>
          </a:xfrm>
          <a:prstGeom prst="ellipse">
            <a:avLst/>
          </a:prstGeom>
          <a:solidFill>
            <a:srgbClr val="EAEAEA">
              <a:alpha val="10196"/>
            </a:srgb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5400000">
            <a:off x="3046036" y="3851927"/>
            <a:ext cx="508000" cy="863600"/>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Brace 27"/>
          <p:cNvSpPr/>
          <p:nvPr/>
        </p:nvSpPr>
        <p:spPr>
          <a:xfrm>
            <a:off x="7074888" y="4046662"/>
            <a:ext cx="220133" cy="508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5016137" y="5334000"/>
            <a:ext cx="3899263" cy="1323439"/>
          </a:xfrm>
          <a:prstGeom prst="rect">
            <a:avLst/>
          </a:prstGeom>
          <a:noFill/>
        </p:spPr>
        <p:txBody>
          <a:bodyPr wrap="square" rtlCol="0">
            <a:spAutoFit/>
          </a:bodyPr>
          <a:lstStyle/>
          <a:p>
            <a:pPr algn="ctr"/>
            <a:r>
              <a:rPr lang="en-US" sz="1600" b="1" dirty="0" smtClean="0">
                <a:solidFill>
                  <a:srgbClr val="FF0000"/>
                </a:solidFill>
              </a:rPr>
              <a:t>The overlap that occurs between </a:t>
            </a:r>
            <a:r>
              <a:rPr lang="en-US" sz="1600" b="1" i="1" dirty="0" smtClean="0">
                <a:solidFill>
                  <a:srgbClr val="FF0000"/>
                </a:solidFill>
              </a:rPr>
              <a:t>H</a:t>
            </a:r>
            <a:r>
              <a:rPr lang="en-US" sz="1600" b="1" dirty="0" smtClean="0">
                <a:solidFill>
                  <a:srgbClr val="FF0000"/>
                </a:solidFill>
              </a:rPr>
              <a:t>′</a:t>
            </a:r>
            <a:r>
              <a:rPr lang="en-US" sz="1600" b="1" baseline="-25000" dirty="0" smtClean="0">
                <a:solidFill>
                  <a:srgbClr val="FF0000"/>
                </a:solidFill>
              </a:rPr>
              <a:t>b</a:t>
            </a:r>
            <a:r>
              <a:rPr lang="en-US" sz="1600" b="1" dirty="0" smtClean="0">
                <a:solidFill>
                  <a:srgbClr val="FF0000"/>
                </a:solidFill>
              </a:rPr>
              <a:t> and SR with low level DNA (e.g., minor components in mixture results) creates greater uncertainty in reliably associating alleles into genotypes</a:t>
            </a:r>
            <a:endParaRPr lang="en-US" sz="1600" b="1" dirty="0">
              <a:solidFill>
                <a:srgbClr val="FF0000"/>
              </a:solidFill>
            </a:endParaRPr>
          </a:p>
        </p:txBody>
      </p:sp>
      <p:sp>
        <p:nvSpPr>
          <p:cNvPr id="30" name="Right Brace 29"/>
          <p:cNvSpPr/>
          <p:nvPr/>
        </p:nvSpPr>
        <p:spPr>
          <a:xfrm flipH="1">
            <a:off x="6418378" y="4040797"/>
            <a:ext cx="220133" cy="508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304800" y="5382161"/>
            <a:ext cx="4185137" cy="1323439"/>
          </a:xfrm>
          <a:prstGeom prst="rect">
            <a:avLst/>
          </a:prstGeom>
          <a:noFill/>
        </p:spPr>
        <p:txBody>
          <a:bodyPr wrap="square" rtlCol="0">
            <a:spAutoFit/>
          </a:bodyPr>
          <a:lstStyle/>
          <a:p>
            <a:r>
              <a:rPr lang="en-US" sz="1600" b="1" dirty="0" smtClean="0">
                <a:solidFill>
                  <a:schemeClr val="bg1">
                    <a:lumMod val="50000"/>
                  </a:schemeClr>
                </a:solidFill>
              </a:rPr>
              <a:t>This gap between the stutter ratio (SR) and the heterozygote balance (</a:t>
            </a:r>
            <a:r>
              <a:rPr lang="en-US" sz="1600" b="1" i="1" dirty="0" smtClean="0">
                <a:solidFill>
                  <a:schemeClr val="bg1">
                    <a:lumMod val="50000"/>
                  </a:schemeClr>
                </a:solidFill>
              </a:rPr>
              <a:t>H</a:t>
            </a:r>
            <a:r>
              <a:rPr lang="en-US" sz="1600" b="1" baseline="-25000" dirty="0" smtClean="0">
                <a:solidFill>
                  <a:schemeClr val="bg1">
                    <a:lumMod val="50000"/>
                  </a:schemeClr>
                </a:solidFill>
              </a:rPr>
              <a:t>b</a:t>
            </a:r>
            <a:r>
              <a:rPr lang="en-US" sz="1600" b="1" dirty="0" smtClean="0">
                <a:solidFill>
                  <a:schemeClr val="bg1">
                    <a:lumMod val="50000"/>
                  </a:schemeClr>
                </a:solidFill>
              </a:rPr>
              <a:t>) is what enables mixture deconvolution through assuming restricted genotype combinations</a:t>
            </a:r>
            <a:endParaRPr lang="en-US" sz="1600" b="1" dirty="0">
              <a:solidFill>
                <a:schemeClr val="bg1">
                  <a:lumMod val="50000"/>
                </a:schemeClr>
              </a:solidFill>
            </a:endParaRPr>
          </a:p>
        </p:txBody>
      </p:sp>
      <p:sp>
        <p:nvSpPr>
          <p:cNvPr id="12" name="Rectangle 11"/>
          <p:cNvSpPr/>
          <p:nvPr/>
        </p:nvSpPr>
        <p:spPr>
          <a:xfrm>
            <a:off x="2221516" y="4825594"/>
            <a:ext cx="169341" cy="237068"/>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142996" y="1295400"/>
            <a:ext cx="2866280" cy="646331"/>
          </a:xfrm>
          <a:prstGeom prst="rect">
            <a:avLst/>
          </a:prstGeom>
          <a:noFill/>
        </p:spPr>
        <p:txBody>
          <a:bodyPr wrap="square" rtlCol="0">
            <a:spAutoFit/>
          </a:bodyPr>
          <a:lstStyle/>
          <a:p>
            <a:pPr algn="ctr"/>
            <a:r>
              <a:rPr lang="en-US" b="1" dirty="0" smtClean="0"/>
              <a:t>PHRs with optimal DNA amounts (e.g., 1 ng)</a:t>
            </a:r>
            <a:endParaRPr lang="en-US" b="1" dirty="0"/>
          </a:p>
        </p:txBody>
      </p:sp>
      <p:sp>
        <p:nvSpPr>
          <p:cNvPr id="33" name="TextBox 32"/>
          <p:cNvSpPr txBox="1"/>
          <p:nvPr/>
        </p:nvSpPr>
        <p:spPr>
          <a:xfrm>
            <a:off x="5744320" y="1295400"/>
            <a:ext cx="2866280" cy="646331"/>
          </a:xfrm>
          <a:prstGeom prst="rect">
            <a:avLst/>
          </a:prstGeom>
          <a:noFill/>
        </p:spPr>
        <p:txBody>
          <a:bodyPr wrap="square" rtlCol="0">
            <a:spAutoFit/>
          </a:bodyPr>
          <a:lstStyle/>
          <a:p>
            <a:pPr algn="ctr"/>
            <a:r>
              <a:rPr lang="en-US" b="1" dirty="0" smtClean="0"/>
              <a:t>PHRs with low DNA amounts (e.g., 100 pg)</a:t>
            </a:r>
            <a:endParaRPr lang="en-US" b="1" dirty="0"/>
          </a:p>
        </p:txBody>
      </p:sp>
      <p:sp>
        <p:nvSpPr>
          <p:cNvPr id="34" name="TextBox 33"/>
          <p:cNvSpPr txBox="1"/>
          <p:nvPr/>
        </p:nvSpPr>
        <p:spPr>
          <a:xfrm>
            <a:off x="914403" y="2199615"/>
            <a:ext cx="774571" cy="369332"/>
          </a:xfrm>
          <a:prstGeom prst="rect">
            <a:avLst/>
          </a:prstGeom>
          <a:noFill/>
        </p:spPr>
        <p:txBody>
          <a:bodyPr wrap="none" rtlCol="0">
            <a:spAutoFit/>
          </a:bodyPr>
          <a:lstStyle/>
          <a:p>
            <a:r>
              <a:rPr lang="en-US" dirty="0" smtClean="0"/>
              <a:t>100%</a:t>
            </a:r>
            <a:endParaRPr lang="en-US" dirty="0"/>
          </a:p>
        </p:txBody>
      </p:sp>
      <p:sp>
        <p:nvSpPr>
          <p:cNvPr id="35" name="TextBox 34"/>
          <p:cNvSpPr txBox="1"/>
          <p:nvPr/>
        </p:nvSpPr>
        <p:spPr>
          <a:xfrm>
            <a:off x="1189898" y="4761160"/>
            <a:ext cx="518091" cy="369332"/>
          </a:xfrm>
          <a:prstGeom prst="rect">
            <a:avLst/>
          </a:prstGeom>
          <a:noFill/>
        </p:spPr>
        <p:txBody>
          <a:bodyPr wrap="none" rtlCol="0">
            <a:spAutoFit/>
          </a:bodyPr>
          <a:lstStyle/>
          <a:p>
            <a:r>
              <a:rPr lang="en-US" dirty="0" smtClean="0"/>
              <a:t>0%</a:t>
            </a:r>
            <a:endParaRPr lang="en-US" dirty="0"/>
          </a:p>
        </p:txBody>
      </p:sp>
      <p:sp>
        <p:nvSpPr>
          <p:cNvPr id="36" name="TextBox 35"/>
          <p:cNvSpPr txBox="1"/>
          <p:nvPr/>
        </p:nvSpPr>
        <p:spPr>
          <a:xfrm>
            <a:off x="5550978" y="2211335"/>
            <a:ext cx="774571" cy="369332"/>
          </a:xfrm>
          <a:prstGeom prst="rect">
            <a:avLst/>
          </a:prstGeom>
          <a:noFill/>
        </p:spPr>
        <p:txBody>
          <a:bodyPr wrap="none" rtlCol="0">
            <a:spAutoFit/>
          </a:bodyPr>
          <a:lstStyle/>
          <a:p>
            <a:r>
              <a:rPr lang="en-US" dirty="0" smtClean="0"/>
              <a:t>100%</a:t>
            </a:r>
            <a:endParaRPr lang="en-US" dirty="0"/>
          </a:p>
        </p:txBody>
      </p:sp>
      <p:sp>
        <p:nvSpPr>
          <p:cNvPr id="37" name="TextBox 36"/>
          <p:cNvSpPr txBox="1"/>
          <p:nvPr/>
        </p:nvSpPr>
        <p:spPr>
          <a:xfrm>
            <a:off x="5826473" y="4772880"/>
            <a:ext cx="518091" cy="369332"/>
          </a:xfrm>
          <a:prstGeom prst="rect">
            <a:avLst/>
          </a:prstGeom>
          <a:noFill/>
        </p:spPr>
        <p:txBody>
          <a:bodyPr wrap="none" rtlCol="0">
            <a:spAutoFit/>
          </a:bodyPr>
          <a:lstStyle/>
          <a:p>
            <a:r>
              <a:rPr lang="en-US" dirty="0" smtClean="0"/>
              <a:t>0%</a:t>
            </a:r>
            <a:endParaRPr lang="en-US" dirty="0"/>
          </a:p>
        </p:txBody>
      </p:sp>
      <p:sp>
        <p:nvSpPr>
          <p:cNvPr id="2" name="TextBox 1"/>
          <p:cNvSpPr txBox="1"/>
          <p:nvPr/>
        </p:nvSpPr>
        <p:spPr>
          <a:xfrm>
            <a:off x="304800" y="1219200"/>
            <a:ext cx="625492" cy="523220"/>
          </a:xfrm>
          <a:prstGeom prst="rect">
            <a:avLst/>
          </a:prstGeom>
          <a:noFill/>
        </p:spPr>
        <p:txBody>
          <a:bodyPr wrap="none" rtlCol="0">
            <a:spAutoFit/>
          </a:bodyPr>
          <a:lstStyle/>
          <a:p>
            <a:r>
              <a:rPr lang="en-US" sz="2800" b="1" dirty="0" smtClean="0"/>
              <a:t>(a)</a:t>
            </a:r>
            <a:endParaRPr lang="en-US" sz="2800" b="1" dirty="0"/>
          </a:p>
        </p:txBody>
      </p:sp>
      <p:sp>
        <p:nvSpPr>
          <p:cNvPr id="38" name="TextBox 37"/>
          <p:cNvSpPr txBox="1"/>
          <p:nvPr/>
        </p:nvSpPr>
        <p:spPr>
          <a:xfrm>
            <a:off x="4953000" y="1219200"/>
            <a:ext cx="644728" cy="523220"/>
          </a:xfrm>
          <a:prstGeom prst="rect">
            <a:avLst/>
          </a:prstGeom>
          <a:noFill/>
        </p:spPr>
        <p:txBody>
          <a:bodyPr wrap="none" rtlCol="0">
            <a:spAutoFit/>
          </a:bodyPr>
          <a:lstStyle/>
          <a:p>
            <a:r>
              <a:rPr lang="en-US" sz="2800" b="1" dirty="0" smtClean="0"/>
              <a:t>(b)</a:t>
            </a:r>
            <a:endParaRPr lang="en-US" sz="2800" b="1" dirty="0"/>
          </a:p>
        </p:txBody>
      </p:sp>
    </p:spTree>
    <p:extLst>
      <p:ext uri="{BB962C8B-B14F-4D97-AF65-F5344CB8AC3E}">
        <p14:creationId xmlns:p14="http://schemas.microsoft.com/office/powerpoint/2010/main" val="13576292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838200" y="76200"/>
            <a:ext cx="7391400" cy="6705600"/>
          </a:xfrm>
          <a:prstGeom prst="rect">
            <a:avLst/>
          </a:prstGeom>
          <a:noFill/>
          <a:ln w="9525">
            <a:noFill/>
            <a:miter lim="800000"/>
            <a:headEnd/>
            <a:tailEnd/>
          </a:ln>
        </p:spPr>
      </p:pic>
    </p:spTree>
    <p:extLst>
      <p:ext uri="{BB962C8B-B14F-4D97-AF65-F5344CB8AC3E}">
        <p14:creationId xmlns:p14="http://schemas.microsoft.com/office/powerpoint/2010/main" val="21147734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370538" y="391299"/>
            <a:ext cx="6325662" cy="6009501"/>
            <a:chOff x="1370538" y="391299"/>
            <a:chExt cx="6325662" cy="6009501"/>
          </a:xfrm>
        </p:grpSpPr>
        <p:sp>
          <p:nvSpPr>
            <p:cNvPr id="53" name="Rounded Rectangle 52"/>
            <p:cNvSpPr/>
            <p:nvPr/>
          </p:nvSpPr>
          <p:spPr>
            <a:xfrm>
              <a:off x="1370538" y="391299"/>
              <a:ext cx="4419600" cy="3429000"/>
            </a:xfrm>
            <a:prstGeom prst="roundRect">
              <a:avLst>
                <a:gd name="adj" fmla="val 49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3199338" y="1610499"/>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a:off x="3732738" y="772299"/>
              <a:ext cx="762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4037538" y="924699"/>
              <a:ext cx="76200"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799538" y="1343799"/>
              <a:ext cx="762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199338" y="2601099"/>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3732738" y="2181999"/>
              <a:ext cx="76200" cy="419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4037538" y="2067699"/>
              <a:ext cx="76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4799538" y="2416433"/>
              <a:ext cx="76200"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199338" y="3667899"/>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3732738" y="3298567"/>
              <a:ext cx="76200"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4037538" y="2982099"/>
              <a:ext cx="76200"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4799538" y="3401199"/>
              <a:ext cx="762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199338" y="5039499"/>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a:off x="3732738" y="4441567"/>
              <a:ext cx="76200" cy="5979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799538" y="4441567"/>
              <a:ext cx="76200" cy="5979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3199338" y="6400800"/>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a:off x="3732738" y="5802868"/>
              <a:ext cx="76200" cy="5979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4799538" y="5802868"/>
              <a:ext cx="76200" cy="5979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827738" y="1229499"/>
              <a:ext cx="1467068" cy="369332"/>
            </a:xfrm>
            <a:prstGeom prst="rect">
              <a:avLst/>
            </a:prstGeom>
            <a:noFill/>
          </p:spPr>
          <p:txBody>
            <a:bodyPr wrap="none" rtlCol="0">
              <a:spAutoFit/>
            </a:bodyPr>
            <a:lstStyle/>
            <a:p>
              <a:r>
                <a:rPr lang="en-US" dirty="0" smtClean="0"/>
                <a:t>Replicate #1</a:t>
              </a:r>
              <a:endParaRPr lang="en-US" dirty="0"/>
            </a:p>
          </p:txBody>
        </p:sp>
        <p:sp>
          <p:nvSpPr>
            <p:cNvPr id="26" name="TextBox 25"/>
            <p:cNvSpPr txBox="1"/>
            <p:nvPr/>
          </p:nvSpPr>
          <p:spPr>
            <a:xfrm>
              <a:off x="1827738" y="2231767"/>
              <a:ext cx="1467068" cy="369332"/>
            </a:xfrm>
            <a:prstGeom prst="rect">
              <a:avLst/>
            </a:prstGeom>
            <a:noFill/>
          </p:spPr>
          <p:txBody>
            <a:bodyPr wrap="none" rtlCol="0">
              <a:spAutoFit/>
            </a:bodyPr>
            <a:lstStyle/>
            <a:p>
              <a:r>
                <a:rPr lang="en-US" dirty="0" smtClean="0"/>
                <a:t>Replicate #2</a:t>
              </a:r>
              <a:endParaRPr lang="en-US" dirty="0"/>
            </a:p>
          </p:txBody>
        </p:sp>
        <p:sp>
          <p:nvSpPr>
            <p:cNvPr id="27" name="TextBox 26"/>
            <p:cNvSpPr txBox="1"/>
            <p:nvPr/>
          </p:nvSpPr>
          <p:spPr>
            <a:xfrm>
              <a:off x="1827738" y="3298567"/>
              <a:ext cx="1467068" cy="369332"/>
            </a:xfrm>
            <a:prstGeom prst="rect">
              <a:avLst/>
            </a:prstGeom>
            <a:noFill/>
          </p:spPr>
          <p:txBody>
            <a:bodyPr wrap="none" rtlCol="0">
              <a:spAutoFit/>
            </a:bodyPr>
            <a:lstStyle/>
            <a:p>
              <a:r>
                <a:rPr lang="en-US" dirty="0" smtClean="0"/>
                <a:t>Replicate #3</a:t>
              </a:r>
              <a:endParaRPr lang="en-US" dirty="0"/>
            </a:p>
          </p:txBody>
        </p:sp>
        <p:sp>
          <p:nvSpPr>
            <p:cNvPr id="28" name="Isosceles Triangle 27"/>
            <p:cNvSpPr/>
            <p:nvPr/>
          </p:nvSpPr>
          <p:spPr>
            <a:xfrm>
              <a:off x="5028138" y="3298567"/>
              <a:ext cx="76200"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85338" y="4316968"/>
              <a:ext cx="2159566" cy="646331"/>
            </a:xfrm>
            <a:prstGeom prst="rect">
              <a:avLst/>
            </a:prstGeom>
            <a:noFill/>
          </p:spPr>
          <p:txBody>
            <a:bodyPr wrap="none" rtlCol="0">
              <a:spAutoFit/>
            </a:bodyPr>
            <a:lstStyle/>
            <a:p>
              <a:pPr algn="ctr"/>
              <a:r>
                <a:rPr lang="en-US" b="1" dirty="0" smtClean="0"/>
                <a:t>Composite Profile</a:t>
              </a:r>
            </a:p>
            <a:p>
              <a:pPr algn="ctr"/>
              <a:r>
                <a:rPr lang="en-US" dirty="0" smtClean="0"/>
                <a:t>(all alleles seen)</a:t>
              </a:r>
              <a:endParaRPr lang="en-US" dirty="0"/>
            </a:p>
          </p:txBody>
        </p:sp>
        <p:sp>
          <p:nvSpPr>
            <p:cNvPr id="30" name="TextBox 29"/>
            <p:cNvSpPr txBox="1"/>
            <p:nvPr/>
          </p:nvSpPr>
          <p:spPr>
            <a:xfrm>
              <a:off x="5485338" y="5649099"/>
              <a:ext cx="2210862" cy="646331"/>
            </a:xfrm>
            <a:prstGeom prst="rect">
              <a:avLst/>
            </a:prstGeom>
            <a:noFill/>
          </p:spPr>
          <p:txBody>
            <a:bodyPr wrap="none" rtlCol="0">
              <a:spAutoFit/>
            </a:bodyPr>
            <a:lstStyle/>
            <a:p>
              <a:pPr algn="ctr"/>
              <a:r>
                <a:rPr lang="en-US" b="1" dirty="0" smtClean="0"/>
                <a:t>Consensus Profile</a:t>
              </a:r>
            </a:p>
            <a:p>
              <a:pPr algn="ctr"/>
              <a:r>
                <a:rPr lang="en-US" dirty="0" smtClean="0"/>
                <a:t>(repeated alleles)</a:t>
              </a:r>
              <a:endParaRPr lang="en-US" dirty="0"/>
            </a:p>
          </p:txBody>
        </p:sp>
        <p:sp>
          <p:nvSpPr>
            <p:cNvPr id="31" name="Isosceles Triangle 30"/>
            <p:cNvSpPr/>
            <p:nvPr/>
          </p:nvSpPr>
          <p:spPr>
            <a:xfrm>
              <a:off x="5028138" y="4441567"/>
              <a:ext cx="76200" cy="5979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4037538" y="4441567"/>
              <a:ext cx="76200" cy="5979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4037538" y="5802868"/>
              <a:ext cx="76200" cy="5979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80338" y="391299"/>
              <a:ext cx="338554" cy="369332"/>
            </a:xfrm>
            <a:prstGeom prst="rect">
              <a:avLst/>
            </a:prstGeom>
            <a:noFill/>
          </p:spPr>
          <p:txBody>
            <a:bodyPr wrap="none" rtlCol="0">
              <a:spAutoFit/>
            </a:bodyPr>
            <a:lstStyle/>
            <a:p>
              <a:r>
                <a:rPr lang="en-US" b="1" dirty="0" smtClean="0"/>
                <a:t>P</a:t>
              </a:r>
              <a:endParaRPr lang="en-US" b="1" dirty="0"/>
            </a:p>
          </p:txBody>
        </p:sp>
        <p:sp>
          <p:nvSpPr>
            <p:cNvPr id="37" name="TextBox 36"/>
            <p:cNvSpPr txBox="1"/>
            <p:nvPr/>
          </p:nvSpPr>
          <p:spPr>
            <a:xfrm>
              <a:off x="3885138" y="543699"/>
              <a:ext cx="364202" cy="369332"/>
            </a:xfrm>
            <a:prstGeom prst="rect">
              <a:avLst/>
            </a:prstGeom>
            <a:noFill/>
          </p:spPr>
          <p:txBody>
            <a:bodyPr wrap="none" rtlCol="0">
              <a:spAutoFit/>
            </a:bodyPr>
            <a:lstStyle/>
            <a:p>
              <a:r>
                <a:rPr lang="en-US" b="1" dirty="0" smtClean="0"/>
                <a:t>Q</a:t>
              </a:r>
              <a:endParaRPr lang="en-US" b="1" dirty="0"/>
            </a:p>
          </p:txBody>
        </p:sp>
        <p:sp>
          <p:nvSpPr>
            <p:cNvPr id="38" name="TextBox 37"/>
            <p:cNvSpPr txBox="1"/>
            <p:nvPr/>
          </p:nvSpPr>
          <p:spPr>
            <a:xfrm>
              <a:off x="4647138" y="936367"/>
              <a:ext cx="351378" cy="369332"/>
            </a:xfrm>
            <a:prstGeom prst="rect">
              <a:avLst/>
            </a:prstGeom>
            <a:noFill/>
          </p:spPr>
          <p:txBody>
            <a:bodyPr wrap="none" rtlCol="0">
              <a:spAutoFit/>
            </a:bodyPr>
            <a:lstStyle/>
            <a:p>
              <a:r>
                <a:rPr lang="en-US" b="1" dirty="0" smtClean="0"/>
                <a:t>R</a:t>
              </a:r>
              <a:endParaRPr lang="en-US" b="1" dirty="0"/>
            </a:p>
          </p:txBody>
        </p:sp>
        <p:sp>
          <p:nvSpPr>
            <p:cNvPr id="39" name="TextBox 38"/>
            <p:cNvSpPr txBox="1"/>
            <p:nvPr/>
          </p:nvSpPr>
          <p:spPr>
            <a:xfrm>
              <a:off x="3580338" y="1774567"/>
              <a:ext cx="338554" cy="369332"/>
            </a:xfrm>
            <a:prstGeom prst="rect">
              <a:avLst/>
            </a:prstGeom>
            <a:noFill/>
          </p:spPr>
          <p:txBody>
            <a:bodyPr wrap="none" rtlCol="0">
              <a:spAutoFit/>
            </a:bodyPr>
            <a:lstStyle/>
            <a:p>
              <a:r>
                <a:rPr lang="en-US" b="1" dirty="0" smtClean="0"/>
                <a:t>P</a:t>
              </a:r>
              <a:endParaRPr lang="en-US" b="1" dirty="0"/>
            </a:p>
          </p:txBody>
        </p:sp>
        <p:sp>
          <p:nvSpPr>
            <p:cNvPr id="40" name="TextBox 39"/>
            <p:cNvSpPr txBox="1"/>
            <p:nvPr/>
          </p:nvSpPr>
          <p:spPr>
            <a:xfrm>
              <a:off x="3885138" y="1698367"/>
              <a:ext cx="364202" cy="369332"/>
            </a:xfrm>
            <a:prstGeom prst="rect">
              <a:avLst/>
            </a:prstGeom>
            <a:noFill/>
          </p:spPr>
          <p:txBody>
            <a:bodyPr wrap="none" rtlCol="0">
              <a:spAutoFit/>
            </a:bodyPr>
            <a:lstStyle/>
            <a:p>
              <a:r>
                <a:rPr lang="en-US" b="1" dirty="0" smtClean="0"/>
                <a:t>Q</a:t>
              </a:r>
              <a:endParaRPr lang="en-US" b="1" dirty="0"/>
            </a:p>
          </p:txBody>
        </p:sp>
        <p:sp>
          <p:nvSpPr>
            <p:cNvPr id="41" name="TextBox 40"/>
            <p:cNvSpPr txBox="1"/>
            <p:nvPr/>
          </p:nvSpPr>
          <p:spPr>
            <a:xfrm>
              <a:off x="4647138" y="2003167"/>
              <a:ext cx="351378" cy="369332"/>
            </a:xfrm>
            <a:prstGeom prst="rect">
              <a:avLst/>
            </a:prstGeom>
            <a:noFill/>
          </p:spPr>
          <p:txBody>
            <a:bodyPr wrap="none" rtlCol="0">
              <a:spAutoFit/>
            </a:bodyPr>
            <a:lstStyle/>
            <a:p>
              <a:r>
                <a:rPr lang="en-US" b="1" dirty="0" smtClean="0"/>
                <a:t>R</a:t>
              </a:r>
              <a:endParaRPr lang="en-US" b="1" dirty="0"/>
            </a:p>
          </p:txBody>
        </p:sp>
        <p:sp>
          <p:nvSpPr>
            <p:cNvPr id="42" name="TextBox 41"/>
            <p:cNvSpPr txBox="1"/>
            <p:nvPr/>
          </p:nvSpPr>
          <p:spPr>
            <a:xfrm>
              <a:off x="3580338" y="2917567"/>
              <a:ext cx="338554" cy="369332"/>
            </a:xfrm>
            <a:prstGeom prst="rect">
              <a:avLst/>
            </a:prstGeom>
            <a:noFill/>
          </p:spPr>
          <p:txBody>
            <a:bodyPr wrap="none" rtlCol="0">
              <a:spAutoFit/>
            </a:bodyPr>
            <a:lstStyle/>
            <a:p>
              <a:r>
                <a:rPr lang="en-US" b="1" dirty="0" smtClean="0"/>
                <a:t>P</a:t>
              </a:r>
              <a:endParaRPr lang="en-US" b="1" dirty="0"/>
            </a:p>
          </p:txBody>
        </p:sp>
        <p:sp>
          <p:nvSpPr>
            <p:cNvPr id="43" name="TextBox 42"/>
            <p:cNvSpPr txBox="1"/>
            <p:nvPr/>
          </p:nvSpPr>
          <p:spPr>
            <a:xfrm>
              <a:off x="3885138" y="2677299"/>
              <a:ext cx="364202" cy="369332"/>
            </a:xfrm>
            <a:prstGeom prst="rect">
              <a:avLst/>
            </a:prstGeom>
            <a:noFill/>
          </p:spPr>
          <p:txBody>
            <a:bodyPr wrap="none" rtlCol="0">
              <a:spAutoFit/>
            </a:bodyPr>
            <a:lstStyle/>
            <a:p>
              <a:r>
                <a:rPr lang="en-US" b="1" dirty="0" smtClean="0"/>
                <a:t>Q</a:t>
              </a:r>
              <a:endParaRPr lang="en-US" b="1" dirty="0"/>
            </a:p>
          </p:txBody>
        </p:sp>
        <p:sp>
          <p:nvSpPr>
            <p:cNvPr id="44" name="TextBox 43"/>
            <p:cNvSpPr txBox="1"/>
            <p:nvPr/>
          </p:nvSpPr>
          <p:spPr>
            <a:xfrm>
              <a:off x="4647138" y="3069967"/>
              <a:ext cx="351378" cy="369332"/>
            </a:xfrm>
            <a:prstGeom prst="rect">
              <a:avLst/>
            </a:prstGeom>
            <a:noFill/>
          </p:spPr>
          <p:txBody>
            <a:bodyPr wrap="none" rtlCol="0">
              <a:spAutoFit/>
            </a:bodyPr>
            <a:lstStyle/>
            <a:p>
              <a:r>
                <a:rPr lang="en-US" b="1" dirty="0" smtClean="0"/>
                <a:t>R</a:t>
              </a:r>
              <a:endParaRPr lang="en-US" b="1" dirty="0"/>
            </a:p>
          </p:txBody>
        </p:sp>
        <p:sp>
          <p:nvSpPr>
            <p:cNvPr id="45" name="TextBox 44"/>
            <p:cNvSpPr txBox="1"/>
            <p:nvPr/>
          </p:nvSpPr>
          <p:spPr>
            <a:xfrm>
              <a:off x="3580338" y="3984367"/>
              <a:ext cx="338554" cy="369332"/>
            </a:xfrm>
            <a:prstGeom prst="rect">
              <a:avLst/>
            </a:prstGeom>
            <a:noFill/>
          </p:spPr>
          <p:txBody>
            <a:bodyPr wrap="none" rtlCol="0">
              <a:spAutoFit/>
            </a:bodyPr>
            <a:lstStyle/>
            <a:p>
              <a:r>
                <a:rPr lang="en-US" b="1" dirty="0" smtClean="0"/>
                <a:t>P</a:t>
              </a:r>
              <a:endParaRPr lang="en-US" b="1" dirty="0"/>
            </a:p>
          </p:txBody>
        </p:sp>
        <p:sp>
          <p:nvSpPr>
            <p:cNvPr id="46" name="TextBox 45"/>
            <p:cNvSpPr txBox="1"/>
            <p:nvPr/>
          </p:nvSpPr>
          <p:spPr>
            <a:xfrm>
              <a:off x="3885138" y="3984367"/>
              <a:ext cx="364202" cy="369332"/>
            </a:xfrm>
            <a:prstGeom prst="rect">
              <a:avLst/>
            </a:prstGeom>
            <a:noFill/>
          </p:spPr>
          <p:txBody>
            <a:bodyPr wrap="none" rtlCol="0">
              <a:spAutoFit/>
            </a:bodyPr>
            <a:lstStyle/>
            <a:p>
              <a:r>
                <a:rPr lang="en-US" b="1" dirty="0" smtClean="0"/>
                <a:t>Q</a:t>
              </a:r>
              <a:endParaRPr lang="en-US" b="1" dirty="0"/>
            </a:p>
          </p:txBody>
        </p:sp>
        <p:sp>
          <p:nvSpPr>
            <p:cNvPr id="47" name="TextBox 46"/>
            <p:cNvSpPr txBox="1"/>
            <p:nvPr/>
          </p:nvSpPr>
          <p:spPr>
            <a:xfrm>
              <a:off x="4647138" y="3984367"/>
              <a:ext cx="351378" cy="369332"/>
            </a:xfrm>
            <a:prstGeom prst="rect">
              <a:avLst/>
            </a:prstGeom>
            <a:noFill/>
          </p:spPr>
          <p:txBody>
            <a:bodyPr wrap="none" rtlCol="0">
              <a:spAutoFit/>
            </a:bodyPr>
            <a:lstStyle/>
            <a:p>
              <a:r>
                <a:rPr lang="en-US" b="1" dirty="0" smtClean="0"/>
                <a:t>R</a:t>
              </a:r>
              <a:endParaRPr lang="en-US" b="1" dirty="0"/>
            </a:p>
          </p:txBody>
        </p:sp>
        <p:sp>
          <p:nvSpPr>
            <p:cNvPr id="48" name="TextBox 47"/>
            <p:cNvSpPr txBox="1"/>
            <p:nvPr/>
          </p:nvSpPr>
          <p:spPr>
            <a:xfrm>
              <a:off x="4905360" y="2905899"/>
              <a:ext cx="351378" cy="369332"/>
            </a:xfrm>
            <a:prstGeom prst="rect">
              <a:avLst/>
            </a:prstGeom>
            <a:noFill/>
          </p:spPr>
          <p:txBody>
            <a:bodyPr wrap="none" rtlCol="0">
              <a:spAutoFit/>
            </a:bodyPr>
            <a:lstStyle/>
            <a:p>
              <a:r>
                <a:rPr lang="en-US" b="1" dirty="0" smtClean="0"/>
                <a:t>S</a:t>
              </a:r>
              <a:endParaRPr lang="en-US" b="1" dirty="0"/>
            </a:p>
          </p:txBody>
        </p:sp>
        <p:sp>
          <p:nvSpPr>
            <p:cNvPr id="49" name="TextBox 48"/>
            <p:cNvSpPr txBox="1"/>
            <p:nvPr/>
          </p:nvSpPr>
          <p:spPr>
            <a:xfrm>
              <a:off x="4905360" y="3984367"/>
              <a:ext cx="351378" cy="369332"/>
            </a:xfrm>
            <a:prstGeom prst="rect">
              <a:avLst/>
            </a:prstGeom>
            <a:noFill/>
          </p:spPr>
          <p:txBody>
            <a:bodyPr wrap="none" rtlCol="0">
              <a:spAutoFit/>
            </a:bodyPr>
            <a:lstStyle/>
            <a:p>
              <a:r>
                <a:rPr lang="en-US" b="1" dirty="0" smtClean="0"/>
                <a:t>S</a:t>
              </a:r>
              <a:endParaRPr lang="en-US" b="1" dirty="0"/>
            </a:p>
          </p:txBody>
        </p:sp>
        <p:sp>
          <p:nvSpPr>
            <p:cNvPr id="50" name="TextBox 49"/>
            <p:cNvSpPr txBox="1"/>
            <p:nvPr/>
          </p:nvSpPr>
          <p:spPr>
            <a:xfrm>
              <a:off x="3580338" y="5410200"/>
              <a:ext cx="338554" cy="369332"/>
            </a:xfrm>
            <a:prstGeom prst="rect">
              <a:avLst/>
            </a:prstGeom>
            <a:noFill/>
          </p:spPr>
          <p:txBody>
            <a:bodyPr wrap="none" rtlCol="0">
              <a:spAutoFit/>
            </a:bodyPr>
            <a:lstStyle/>
            <a:p>
              <a:r>
                <a:rPr lang="en-US" b="1" dirty="0" smtClean="0"/>
                <a:t>P</a:t>
              </a:r>
              <a:endParaRPr lang="en-US" b="1" dirty="0"/>
            </a:p>
          </p:txBody>
        </p:sp>
        <p:sp>
          <p:nvSpPr>
            <p:cNvPr id="51" name="TextBox 50"/>
            <p:cNvSpPr txBox="1"/>
            <p:nvPr/>
          </p:nvSpPr>
          <p:spPr>
            <a:xfrm>
              <a:off x="3885138" y="5410200"/>
              <a:ext cx="364202" cy="369332"/>
            </a:xfrm>
            <a:prstGeom prst="rect">
              <a:avLst/>
            </a:prstGeom>
            <a:noFill/>
          </p:spPr>
          <p:txBody>
            <a:bodyPr wrap="none" rtlCol="0">
              <a:spAutoFit/>
            </a:bodyPr>
            <a:lstStyle/>
            <a:p>
              <a:r>
                <a:rPr lang="en-US" b="1" dirty="0" smtClean="0"/>
                <a:t>Q</a:t>
              </a:r>
              <a:endParaRPr lang="en-US" b="1" dirty="0"/>
            </a:p>
          </p:txBody>
        </p:sp>
        <p:sp>
          <p:nvSpPr>
            <p:cNvPr id="52" name="TextBox 51"/>
            <p:cNvSpPr txBox="1"/>
            <p:nvPr/>
          </p:nvSpPr>
          <p:spPr>
            <a:xfrm>
              <a:off x="4647138" y="5410200"/>
              <a:ext cx="351378" cy="369332"/>
            </a:xfrm>
            <a:prstGeom prst="rect">
              <a:avLst/>
            </a:prstGeom>
            <a:noFill/>
          </p:spPr>
          <p:txBody>
            <a:bodyPr wrap="none" rtlCol="0">
              <a:spAutoFit/>
            </a:bodyPr>
            <a:lstStyle/>
            <a:p>
              <a:r>
                <a:rPr lang="en-US" b="1" dirty="0" smtClean="0"/>
                <a:t>R</a:t>
              </a:r>
              <a:endParaRPr lang="en-US" b="1" dirty="0"/>
            </a:p>
          </p:txBody>
        </p:sp>
      </p:grpSp>
    </p:spTree>
    <p:extLst>
      <p:ext uri="{BB962C8B-B14F-4D97-AF65-F5344CB8AC3E}">
        <p14:creationId xmlns:p14="http://schemas.microsoft.com/office/powerpoint/2010/main" val="8848951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
            <a:ext cx="7895914" cy="667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86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791"/>
            <a:ext cx="7467600" cy="676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8460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8 – Troubleshooting Data Collection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1336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22531" name="Picture 3" descr="DSC00578"/>
            <p:cNvPicPr>
              <a:picLocks noChangeAspect="1" noChangeArrowheads="1"/>
            </p:cNvPicPr>
            <p:nvPr/>
          </p:nvPicPr>
          <p:blipFill>
            <a:blip r:embed="rId3" cstate="print">
              <a:lum bright="10000"/>
            </a:blip>
            <a:srcRect/>
            <a:stretch>
              <a:fillRect/>
            </a:stretch>
          </p:blipFill>
          <p:spPr bwMode="auto">
            <a:xfrm>
              <a:off x="0" y="0"/>
              <a:ext cx="5760" cy="4320"/>
            </a:xfrm>
            <a:prstGeom prst="rect">
              <a:avLst/>
            </a:prstGeom>
            <a:noFill/>
            <a:ln w="9525">
              <a:noFill/>
              <a:miter lim="800000"/>
              <a:headEnd/>
              <a:tailEnd/>
            </a:ln>
          </p:spPr>
        </p:pic>
        <p:sp>
          <p:nvSpPr>
            <p:cNvPr id="22532" name="Text Box 4"/>
            <p:cNvSpPr txBox="1">
              <a:spLocks noChangeArrowheads="1"/>
            </p:cNvSpPr>
            <p:nvPr/>
          </p:nvSpPr>
          <p:spPr bwMode="auto">
            <a:xfrm>
              <a:off x="399" y="22"/>
              <a:ext cx="1324" cy="404"/>
            </a:xfrm>
            <a:prstGeom prst="rect">
              <a:avLst/>
            </a:prstGeom>
            <a:noFill/>
            <a:ln w="9525">
              <a:noFill/>
              <a:miter lim="800000"/>
              <a:headEnd/>
              <a:tailEnd/>
            </a:ln>
          </p:spPr>
          <p:txBody>
            <a:bodyPr wrap="none">
              <a:spAutoFit/>
            </a:bodyPr>
            <a:lstStyle/>
            <a:p>
              <a:r>
                <a:rPr lang="en-US" b="1"/>
                <a:t>Mechanical pump</a:t>
              </a:r>
            </a:p>
            <a:p>
              <a:r>
                <a:rPr lang="en-US" b="1"/>
                <a:t>(with polymer)</a:t>
              </a:r>
            </a:p>
          </p:txBody>
        </p:sp>
        <p:sp>
          <p:nvSpPr>
            <p:cNvPr id="22533" name="Text Box 5"/>
            <p:cNvSpPr txBox="1">
              <a:spLocks noChangeArrowheads="1"/>
            </p:cNvSpPr>
            <p:nvPr/>
          </p:nvSpPr>
          <p:spPr bwMode="auto">
            <a:xfrm>
              <a:off x="4008" y="381"/>
              <a:ext cx="724" cy="404"/>
            </a:xfrm>
            <a:prstGeom prst="rect">
              <a:avLst/>
            </a:prstGeom>
            <a:noFill/>
            <a:ln w="9525">
              <a:noFill/>
              <a:miter lim="800000"/>
              <a:headEnd/>
              <a:tailEnd/>
            </a:ln>
          </p:spPr>
          <p:txBody>
            <a:bodyPr wrap="none">
              <a:spAutoFit/>
            </a:bodyPr>
            <a:lstStyle/>
            <a:p>
              <a:pPr algn="ctr"/>
              <a:r>
                <a:rPr lang="en-US" b="1" dirty="0"/>
                <a:t>Capillary</a:t>
              </a:r>
            </a:p>
            <a:p>
              <a:pPr algn="ctr"/>
              <a:r>
                <a:rPr lang="en-US" b="1" dirty="0"/>
                <a:t>array</a:t>
              </a:r>
            </a:p>
          </p:txBody>
        </p:sp>
        <p:sp>
          <p:nvSpPr>
            <p:cNvPr id="22534" name="Text Box 6"/>
            <p:cNvSpPr txBox="1">
              <a:spLocks noChangeArrowheads="1"/>
            </p:cNvSpPr>
            <p:nvPr/>
          </p:nvSpPr>
          <p:spPr bwMode="auto">
            <a:xfrm>
              <a:off x="4877" y="591"/>
              <a:ext cx="476" cy="231"/>
            </a:xfrm>
            <a:prstGeom prst="rect">
              <a:avLst/>
            </a:prstGeom>
            <a:noFill/>
            <a:ln w="9525">
              <a:noFill/>
              <a:miter lim="800000"/>
              <a:headEnd/>
              <a:tailEnd/>
            </a:ln>
          </p:spPr>
          <p:txBody>
            <a:bodyPr wrap="none">
              <a:spAutoFit/>
            </a:bodyPr>
            <a:lstStyle/>
            <a:p>
              <a:r>
                <a:rPr lang="en-US" b="1"/>
                <a:t>Oven</a:t>
              </a:r>
            </a:p>
          </p:txBody>
        </p:sp>
        <p:sp>
          <p:nvSpPr>
            <p:cNvPr id="22535" name="Text Box 7"/>
            <p:cNvSpPr txBox="1">
              <a:spLocks noChangeArrowheads="1"/>
            </p:cNvSpPr>
            <p:nvPr/>
          </p:nvSpPr>
          <p:spPr bwMode="auto">
            <a:xfrm>
              <a:off x="2367" y="37"/>
              <a:ext cx="850" cy="404"/>
            </a:xfrm>
            <a:prstGeom prst="rect">
              <a:avLst/>
            </a:prstGeom>
            <a:noFill/>
            <a:ln w="9525">
              <a:noFill/>
              <a:miter lim="800000"/>
              <a:headEnd/>
              <a:tailEnd/>
            </a:ln>
          </p:spPr>
          <p:txBody>
            <a:bodyPr>
              <a:spAutoFit/>
            </a:bodyPr>
            <a:lstStyle/>
            <a:p>
              <a:pPr algn="ctr"/>
              <a:r>
                <a:rPr lang="en-US" b="1" dirty="0">
                  <a:solidFill>
                    <a:schemeClr val="bg1"/>
                  </a:solidFill>
                </a:rPr>
                <a:t>Detection window</a:t>
              </a:r>
            </a:p>
          </p:txBody>
        </p:sp>
        <p:sp>
          <p:nvSpPr>
            <p:cNvPr id="22536" name="Line 8"/>
            <p:cNvSpPr>
              <a:spLocks noChangeShapeType="1"/>
            </p:cNvSpPr>
            <p:nvPr/>
          </p:nvSpPr>
          <p:spPr bwMode="auto">
            <a:xfrm flipH="1">
              <a:off x="2826" y="446"/>
              <a:ext cx="22" cy="162"/>
            </a:xfrm>
            <a:prstGeom prst="line">
              <a:avLst/>
            </a:prstGeom>
            <a:noFill/>
            <a:ln w="38100">
              <a:solidFill>
                <a:schemeClr val="bg1"/>
              </a:solidFill>
              <a:round/>
              <a:headEnd/>
              <a:tailEnd type="triangle" w="med" len="med"/>
            </a:ln>
          </p:spPr>
          <p:txBody>
            <a:bodyPr/>
            <a:lstStyle/>
            <a:p>
              <a:endParaRPr lang="en-US"/>
            </a:p>
          </p:txBody>
        </p:sp>
        <p:sp>
          <p:nvSpPr>
            <p:cNvPr id="22537" name="Text Box 9"/>
            <p:cNvSpPr txBox="1">
              <a:spLocks noChangeArrowheads="1"/>
            </p:cNvSpPr>
            <p:nvPr/>
          </p:nvSpPr>
          <p:spPr bwMode="auto">
            <a:xfrm>
              <a:off x="2277" y="2331"/>
              <a:ext cx="836" cy="231"/>
            </a:xfrm>
            <a:prstGeom prst="rect">
              <a:avLst/>
            </a:prstGeom>
            <a:noFill/>
            <a:ln w="9525">
              <a:noFill/>
              <a:miter lim="800000"/>
              <a:headEnd/>
              <a:tailEnd/>
            </a:ln>
          </p:spPr>
          <p:txBody>
            <a:bodyPr wrap="none">
              <a:spAutoFit/>
            </a:bodyPr>
            <a:lstStyle/>
            <a:p>
              <a:r>
                <a:rPr lang="en-US" b="1">
                  <a:solidFill>
                    <a:schemeClr val="bg1"/>
                  </a:solidFill>
                </a:rPr>
                <a:t>electrodes</a:t>
              </a:r>
            </a:p>
          </p:txBody>
        </p:sp>
        <p:sp>
          <p:nvSpPr>
            <p:cNvPr id="22538" name="Line 10"/>
            <p:cNvSpPr>
              <a:spLocks noChangeShapeType="1"/>
            </p:cNvSpPr>
            <p:nvPr/>
          </p:nvSpPr>
          <p:spPr bwMode="auto">
            <a:xfrm flipV="1">
              <a:off x="3087" y="2435"/>
              <a:ext cx="163" cy="11"/>
            </a:xfrm>
            <a:prstGeom prst="line">
              <a:avLst/>
            </a:prstGeom>
            <a:noFill/>
            <a:ln w="38100">
              <a:solidFill>
                <a:schemeClr val="bg1"/>
              </a:solidFill>
              <a:round/>
              <a:headEnd/>
              <a:tailEnd type="triangle" w="med" len="med"/>
            </a:ln>
          </p:spPr>
          <p:txBody>
            <a:bodyPr/>
            <a:lstStyle/>
            <a:p>
              <a:endParaRPr lang="en-US"/>
            </a:p>
          </p:txBody>
        </p:sp>
        <p:sp>
          <p:nvSpPr>
            <p:cNvPr id="22539" name="Text Box 11"/>
            <p:cNvSpPr txBox="1">
              <a:spLocks noChangeArrowheads="1"/>
            </p:cNvSpPr>
            <p:nvPr/>
          </p:nvSpPr>
          <p:spPr bwMode="auto">
            <a:xfrm>
              <a:off x="3224" y="3374"/>
              <a:ext cx="996" cy="231"/>
            </a:xfrm>
            <a:prstGeom prst="rect">
              <a:avLst/>
            </a:prstGeom>
            <a:noFill/>
            <a:ln w="9525">
              <a:noFill/>
              <a:miter lim="800000"/>
              <a:headEnd/>
              <a:tailEnd/>
            </a:ln>
          </p:spPr>
          <p:txBody>
            <a:bodyPr wrap="none">
              <a:spAutoFit/>
            </a:bodyPr>
            <a:lstStyle/>
            <a:p>
              <a:r>
                <a:rPr lang="en-US" b="1"/>
                <a:t>Autosampler</a:t>
              </a:r>
            </a:p>
          </p:txBody>
        </p:sp>
        <p:sp>
          <p:nvSpPr>
            <p:cNvPr id="22540" name="Text Box 12"/>
            <p:cNvSpPr txBox="1">
              <a:spLocks noChangeArrowheads="1"/>
            </p:cNvSpPr>
            <p:nvPr/>
          </p:nvSpPr>
          <p:spPr bwMode="auto">
            <a:xfrm>
              <a:off x="175" y="1311"/>
              <a:ext cx="823" cy="404"/>
            </a:xfrm>
            <a:prstGeom prst="rect">
              <a:avLst/>
            </a:prstGeom>
            <a:noFill/>
            <a:ln w="9525">
              <a:noFill/>
              <a:miter lim="800000"/>
              <a:headEnd/>
              <a:tailEnd/>
            </a:ln>
          </p:spPr>
          <p:txBody>
            <a:bodyPr>
              <a:spAutoFit/>
            </a:bodyPr>
            <a:lstStyle/>
            <a:p>
              <a:pPr algn="ctr"/>
              <a:r>
                <a:rPr lang="en-US" b="1"/>
                <a:t>Lower gel block</a:t>
              </a:r>
            </a:p>
          </p:txBody>
        </p:sp>
        <p:sp>
          <p:nvSpPr>
            <p:cNvPr id="22541" name="Text Box 13"/>
            <p:cNvSpPr txBox="1">
              <a:spLocks noChangeArrowheads="1"/>
            </p:cNvSpPr>
            <p:nvPr/>
          </p:nvSpPr>
          <p:spPr bwMode="auto">
            <a:xfrm>
              <a:off x="99" y="2669"/>
              <a:ext cx="755" cy="404"/>
            </a:xfrm>
            <a:prstGeom prst="rect">
              <a:avLst/>
            </a:prstGeom>
            <a:noFill/>
            <a:ln w="9525">
              <a:noFill/>
              <a:miter lim="800000"/>
              <a:headEnd/>
              <a:tailEnd/>
            </a:ln>
          </p:spPr>
          <p:txBody>
            <a:bodyPr>
              <a:spAutoFit/>
            </a:bodyPr>
            <a:lstStyle/>
            <a:p>
              <a:pPr algn="ctr"/>
              <a:r>
                <a:rPr lang="en-US" b="1"/>
                <a:t>Polymer bottle </a:t>
              </a:r>
            </a:p>
          </p:txBody>
        </p:sp>
        <p:sp>
          <p:nvSpPr>
            <p:cNvPr id="22542" name="Text Box 14"/>
            <p:cNvSpPr txBox="1">
              <a:spLocks noChangeArrowheads="1"/>
            </p:cNvSpPr>
            <p:nvPr/>
          </p:nvSpPr>
          <p:spPr bwMode="auto">
            <a:xfrm>
              <a:off x="646" y="2931"/>
              <a:ext cx="1049" cy="404"/>
            </a:xfrm>
            <a:prstGeom prst="rect">
              <a:avLst/>
            </a:prstGeom>
            <a:noFill/>
            <a:ln w="9525">
              <a:noFill/>
              <a:miter lim="800000"/>
              <a:headEnd/>
              <a:tailEnd/>
            </a:ln>
          </p:spPr>
          <p:txBody>
            <a:bodyPr>
              <a:spAutoFit/>
            </a:bodyPr>
            <a:lstStyle/>
            <a:p>
              <a:pPr algn="ctr"/>
              <a:r>
                <a:rPr lang="en-US" b="1"/>
                <a:t>Outlet buffer reservoir</a:t>
              </a:r>
            </a:p>
          </p:txBody>
        </p:sp>
        <p:sp>
          <p:nvSpPr>
            <p:cNvPr id="22543" name="Text Box 15"/>
            <p:cNvSpPr txBox="1">
              <a:spLocks noChangeArrowheads="1"/>
            </p:cNvSpPr>
            <p:nvPr/>
          </p:nvSpPr>
          <p:spPr bwMode="auto">
            <a:xfrm>
              <a:off x="148" y="3513"/>
              <a:ext cx="1049" cy="404"/>
            </a:xfrm>
            <a:prstGeom prst="rect">
              <a:avLst/>
            </a:prstGeom>
            <a:noFill/>
            <a:ln w="9525">
              <a:noFill/>
              <a:miter lim="800000"/>
              <a:headEnd/>
              <a:tailEnd/>
            </a:ln>
          </p:spPr>
          <p:txBody>
            <a:bodyPr>
              <a:spAutoFit/>
            </a:bodyPr>
            <a:lstStyle/>
            <a:p>
              <a:pPr algn="ctr"/>
              <a:r>
                <a:rPr lang="en-US" b="1"/>
                <a:t>Inlet buffer reservoir</a:t>
              </a:r>
            </a:p>
          </p:txBody>
        </p:sp>
        <p:sp>
          <p:nvSpPr>
            <p:cNvPr id="22544" name="Line 16"/>
            <p:cNvSpPr>
              <a:spLocks noChangeShapeType="1"/>
            </p:cNvSpPr>
            <p:nvPr/>
          </p:nvSpPr>
          <p:spPr bwMode="auto">
            <a:xfrm>
              <a:off x="1098" y="3782"/>
              <a:ext cx="848" cy="348"/>
            </a:xfrm>
            <a:prstGeom prst="line">
              <a:avLst/>
            </a:prstGeom>
            <a:noFill/>
            <a:ln w="38100">
              <a:solidFill>
                <a:schemeClr val="tx1"/>
              </a:solidFill>
              <a:round/>
              <a:headEnd/>
              <a:tailEnd type="triangle" w="med" len="med"/>
            </a:ln>
          </p:spPr>
          <p:txBody>
            <a:bodyPr/>
            <a:lstStyle/>
            <a:p>
              <a:endParaRPr lang="en-US"/>
            </a:p>
          </p:txBody>
        </p:sp>
        <p:sp>
          <p:nvSpPr>
            <p:cNvPr id="22545" name="Text Box 17"/>
            <p:cNvSpPr txBox="1">
              <a:spLocks noChangeArrowheads="1"/>
            </p:cNvSpPr>
            <p:nvPr/>
          </p:nvSpPr>
          <p:spPr bwMode="auto">
            <a:xfrm>
              <a:off x="1886" y="3016"/>
              <a:ext cx="932" cy="231"/>
            </a:xfrm>
            <a:prstGeom prst="rect">
              <a:avLst/>
            </a:prstGeom>
            <a:noFill/>
            <a:ln w="9525">
              <a:noFill/>
              <a:miter lim="800000"/>
              <a:headEnd/>
              <a:tailEnd/>
            </a:ln>
          </p:spPr>
          <p:txBody>
            <a:bodyPr wrap="none">
              <a:spAutoFit/>
            </a:bodyPr>
            <a:lstStyle/>
            <a:p>
              <a:r>
                <a:rPr lang="en-US" b="1"/>
                <a:t>Sample tray</a:t>
              </a:r>
            </a:p>
          </p:txBody>
        </p:sp>
        <p:sp>
          <p:nvSpPr>
            <p:cNvPr id="22546" name="Line 18"/>
            <p:cNvSpPr>
              <a:spLocks noChangeShapeType="1"/>
            </p:cNvSpPr>
            <p:nvPr/>
          </p:nvSpPr>
          <p:spPr bwMode="auto">
            <a:xfrm>
              <a:off x="814" y="1585"/>
              <a:ext cx="174" cy="619"/>
            </a:xfrm>
            <a:prstGeom prst="line">
              <a:avLst/>
            </a:prstGeom>
            <a:noFill/>
            <a:ln w="38100">
              <a:solidFill>
                <a:schemeClr val="tx1"/>
              </a:solidFill>
              <a:round/>
              <a:headEnd/>
              <a:tailEnd type="triangle" w="med" len="med"/>
            </a:ln>
          </p:spPr>
          <p:txBody>
            <a:bodyPr/>
            <a:lstStyle/>
            <a:p>
              <a:endParaRPr lang="en-US"/>
            </a:p>
          </p:txBody>
        </p:sp>
        <p:sp>
          <p:nvSpPr>
            <p:cNvPr id="22547" name="Text Box 19"/>
            <p:cNvSpPr txBox="1">
              <a:spLocks noChangeArrowheads="1"/>
            </p:cNvSpPr>
            <p:nvPr/>
          </p:nvSpPr>
          <p:spPr bwMode="auto">
            <a:xfrm>
              <a:off x="4734" y="1264"/>
              <a:ext cx="372" cy="231"/>
            </a:xfrm>
            <a:prstGeom prst="rect">
              <a:avLst/>
            </a:prstGeom>
            <a:noFill/>
            <a:ln w="9525">
              <a:noFill/>
              <a:miter lim="800000"/>
              <a:headEnd/>
              <a:tailEnd/>
            </a:ln>
          </p:spPr>
          <p:txBody>
            <a:bodyPr wrap="none">
              <a:spAutoFit/>
            </a:bodyPr>
            <a:lstStyle/>
            <a:p>
              <a:r>
                <a:rPr lang="en-US" b="1">
                  <a:solidFill>
                    <a:schemeClr val="bg1"/>
                  </a:solidFill>
                </a:rPr>
                <a:t>Fan</a:t>
              </a:r>
            </a:p>
          </p:txBody>
        </p:sp>
      </p:grpSp>
    </p:spTree>
    <p:extLst>
      <p:ext uri="{BB962C8B-B14F-4D97-AF65-F5344CB8AC3E}">
        <p14:creationId xmlns:p14="http://schemas.microsoft.com/office/powerpoint/2010/main" val="21105998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Documents and Settings\jmbutler\My Documents\My Pictures\NIST Photos\ABI 3500\IMG_05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 y="-1"/>
            <a:ext cx="9148864" cy="6862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685800" y="1668462"/>
            <a:ext cx="1811338" cy="922338"/>
          </a:xfrm>
          <a:prstGeom prst="rect">
            <a:avLst/>
          </a:prstGeom>
          <a:noFill/>
          <a:ln w="9525">
            <a:noFill/>
            <a:miter lim="800000"/>
            <a:headEnd/>
            <a:tailEnd/>
          </a:ln>
        </p:spPr>
        <p:txBody>
          <a:bodyPr>
            <a:spAutoFit/>
          </a:bodyPr>
          <a:lstStyle/>
          <a:p>
            <a:pPr algn="ctr"/>
            <a:r>
              <a:rPr lang="en-US" b="1" dirty="0">
                <a:solidFill>
                  <a:srgbClr val="0000FF"/>
                </a:solidFill>
              </a:rPr>
              <a:t>Mechanical pump</a:t>
            </a:r>
          </a:p>
          <a:p>
            <a:pPr algn="ctr"/>
            <a:r>
              <a:rPr lang="en-US" b="1" dirty="0">
                <a:solidFill>
                  <a:srgbClr val="0000FF"/>
                </a:solidFill>
              </a:rPr>
              <a:t>(with polymer)</a:t>
            </a:r>
          </a:p>
        </p:txBody>
      </p:sp>
      <p:sp>
        <p:nvSpPr>
          <p:cNvPr id="4" name="Text Box 13"/>
          <p:cNvSpPr txBox="1">
            <a:spLocks noChangeArrowheads="1"/>
          </p:cNvSpPr>
          <p:nvPr/>
        </p:nvSpPr>
        <p:spPr bwMode="auto">
          <a:xfrm>
            <a:off x="1298576" y="5867400"/>
            <a:ext cx="1198562" cy="641350"/>
          </a:xfrm>
          <a:prstGeom prst="rect">
            <a:avLst/>
          </a:prstGeom>
          <a:noFill/>
          <a:ln w="9525">
            <a:noFill/>
            <a:miter lim="800000"/>
            <a:headEnd/>
            <a:tailEnd/>
          </a:ln>
        </p:spPr>
        <p:txBody>
          <a:bodyPr>
            <a:spAutoFit/>
          </a:bodyPr>
          <a:lstStyle/>
          <a:p>
            <a:pPr algn="ctr"/>
            <a:r>
              <a:rPr lang="en-US" b="1" dirty="0">
                <a:solidFill>
                  <a:srgbClr val="0000FF"/>
                </a:solidFill>
              </a:rPr>
              <a:t>Polymer pack </a:t>
            </a:r>
          </a:p>
        </p:txBody>
      </p:sp>
      <p:sp>
        <p:nvSpPr>
          <p:cNvPr id="5" name="Text Box 14"/>
          <p:cNvSpPr txBox="1">
            <a:spLocks noChangeArrowheads="1"/>
          </p:cNvSpPr>
          <p:nvPr/>
        </p:nvSpPr>
        <p:spPr bwMode="auto">
          <a:xfrm>
            <a:off x="124619" y="5588000"/>
            <a:ext cx="1466850" cy="1200150"/>
          </a:xfrm>
          <a:prstGeom prst="rect">
            <a:avLst/>
          </a:prstGeom>
          <a:noFill/>
          <a:ln w="9525">
            <a:noFill/>
            <a:miter lim="800000"/>
            <a:headEnd/>
            <a:tailEnd/>
          </a:ln>
        </p:spPr>
        <p:txBody>
          <a:bodyPr>
            <a:spAutoFit/>
          </a:bodyPr>
          <a:lstStyle/>
          <a:p>
            <a:pPr algn="ctr"/>
            <a:r>
              <a:rPr lang="en-US" b="1" dirty="0">
                <a:solidFill>
                  <a:srgbClr val="0000FF"/>
                </a:solidFill>
              </a:rPr>
              <a:t>Outlet buffer reservoir (with RFID)</a:t>
            </a:r>
          </a:p>
        </p:txBody>
      </p:sp>
      <p:sp>
        <p:nvSpPr>
          <p:cNvPr id="6" name="Text Box 15"/>
          <p:cNvSpPr txBox="1">
            <a:spLocks noChangeArrowheads="1"/>
          </p:cNvSpPr>
          <p:nvPr/>
        </p:nvSpPr>
        <p:spPr bwMode="auto">
          <a:xfrm>
            <a:off x="6335712" y="5211966"/>
            <a:ext cx="1665288" cy="641350"/>
          </a:xfrm>
          <a:prstGeom prst="rect">
            <a:avLst/>
          </a:prstGeom>
          <a:noFill/>
          <a:ln w="9525">
            <a:noFill/>
            <a:miter lim="800000"/>
            <a:headEnd/>
            <a:tailEnd/>
          </a:ln>
        </p:spPr>
        <p:txBody>
          <a:bodyPr>
            <a:spAutoFit/>
          </a:bodyPr>
          <a:lstStyle/>
          <a:p>
            <a:pPr algn="ctr"/>
            <a:r>
              <a:rPr lang="en-US" b="1" dirty="0">
                <a:solidFill>
                  <a:srgbClr val="0000FF"/>
                </a:solidFill>
              </a:rPr>
              <a:t>Inlet buffer reservoir</a:t>
            </a:r>
          </a:p>
        </p:txBody>
      </p:sp>
      <p:sp>
        <p:nvSpPr>
          <p:cNvPr id="7" name="Text Box 5"/>
          <p:cNvSpPr txBox="1">
            <a:spLocks noChangeArrowheads="1"/>
          </p:cNvSpPr>
          <p:nvPr/>
        </p:nvSpPr>
        <p:spPr bwMode="auto">
          <a:xfrm>
            <a:off x="6776244" y="1808956"/>
            <a:ext cx="1149350" cy="641350"/>
          </a:xfrm>
          <a:prstGeom prst="rect">
            <a:avLst/>
          </a:prstGeom>
          <a:noFill/>
          <a:ln w="9525">
            <a:noFill/>
            <a:miter lim="800000"/>
            <a:headEnd/>
            <a:tailEnd/>
          </a:ln>
        </p:spPr>
        <p:txBody>
          <a:bodyPr wrap="none">
            <a:spAutoFit/>
          </a:bodyPr>
          <a:lstStyle/>
          <a:p>
            <a:pPr algn="ctr"/>
            <a:r>
              <a:rPr lang="en-US" b="1" dirty="0">
                <a:solidFill>
                  <a:srgbClr val="0000FF"/>
                </a:solidFill>
              </a:rPr>
              <a:t>Capillary</a:t>
            </a:r>
          </a:p>
          <a:p>
            <a:pPr algn="ctr"/>
            <a:r>
              <a:rPr lang="en-US" b="1" dirty="0">
                <a:solidFill>
                  <a:srgbClr val="0000FF"/>
                </a:solidFill>
              </a:rPr>
              <a:t>array</a:t>
            </a:r>
          </a:p>
        </p:txBody>
      </p:sp>
      <p:sp>
        <p:nvSpPr>
          <p:cNvPr id="8" name="Text Box 11"/>
          <p:cNvSpPr txBox="1">
            <a:spLocks noChangeArrowheads="1"/>
          </p:cNvSpPr>
          <p:nvPr/>
        </p:nvSpPr>
        <p:spPr bwMode="auto">
          <a:xfrm>
            <a:off x="4038600" y="4648200"/>
            <a:ext cx="1581150" cy="366712"/>
          </a:xfrm>
          <a:prstGeom prst="rect">
            <a:avLst/>
          </a:prstGeom>
          <a:noFill/>
          <a:ln w="9525">
            <a:noFill/>
            <a:miter lim="800000"/>
            <a:headEnd/>
            <a:tailEnd/>
          </a:ln>
        </p:spPr>
        <p:txBody>
          <a:bodyPr wrap="none">
            <a:spAutoFit/>
          </a:bodyPr>
          <a:lstStyle/>
          <a:p>
            <a:r>
              <a:rPr lang="en-US" b="1" dirty="0">
                <a:solidFill>
                  <a:schemeClr val="bg1"/>
                </a:solidFill>
              </a:rPr>
              <a:t>Autosampler</a:t>
            </a:r>
          </a:p>
        </p:txBody>
      </p:sp>
      <p:sp>
        <p:nvSpPr>
          <p:cNvPr id="2" name="TextBox 1"/>
          <p:cNvSpPr txBox="1"/>
          <p:nvPr/>
        </p:nvSpPr>
        <p:spPr>
          <a:xfrm>
            <a:off x="4419600" y="5403334"/>
            <a:ext cx="1415772" cy="369332"/>
          </a:xfrm>
          <a:prstGeom prst="rect">
            <a:avLst/>
          </a:prstGeom>
          <a:noFill/>
        </p:spPr>
        <p:txBody>
          <a:bodyPr wrap="none" rtlCol="0">
            <a:spAutoFit/>
          </a:bodyPr>
          <a:lstStyle/>
          <a:p>
            <a:r>
              <a:rPr lang="en-US" dirty="0" smtClean="0">
                <a:solidFill>
                  <a:srgbClr val="FFFF00"/>
                </a:solidFill>
              </a:rPr>
              <a:t>Sample tray</a:t>
            </a:r>
            <a:endParaRPr lang="en-US" dirty="0">
              <a:solidFill>
                <a:srgbClr val="FFFF00"/>
              </a:solidFill>
            </a:endParaRPr>
          </a:p>
        </p:txBody>
      </p:sp>
      <p:cxnSp>
        <p:nvCxnSpPr>
          <p:cNvPr id="10" name="Straight Arrow Connector 9"/>
          <p:cNvCxnSpPr/>
          <p:nvPr/>
        </p:nvCxnSpPr>
        <p:spPr>
          <a:xfrm flipV="1">
            <a:off x="5835372" y="4648200"/>
            <a:ext cx="0" cy="939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Text Box 7"/>
          <p:cNvSpPr txBox="1">
            <a:spLocks noChangeArrowheads="1"/>
          </p:cNvSpPr>
          <p:nvPr/>
        </p:nvSpPr>
        <p:spPr bwMode="auto">
          <a:xfrm>
            <a:off x="3527425" y="911918"/>
            <a:ext cx="1349375" cy="584775"/>
          </a:xfrm>
          <a:prstGeom prst="rect">
            <a:avLst/>
          </a:prstGeom>
          <a:noFill/>
          <a:ln w="9525">
            <a:noFill/>
            <a:miter lim="800000"/>
            <a:headEnd/>
            <a:tailEnd/>
          </a:ln>
        </p:spPr>
        <p:txBody>
          <a:bodyPr>
            <a:spAutoFit/>
          </a:bodyPr>
          <a:lstStyle/>
          <a:p>
            <a:pPr algn="ctr"/>
            <a:r>
              <a:rPr lang="en-US" sz="1600" b="1" dirty="0">
                <a:solidFill>
                  <a:srgbClr val="FF0000"/>
                </a:solidFill>
              </a:rPr>
              <a:t>Detection window</a:t>
            </a:r>
          </a:p>
        </p:txBody>
      </p:sp>
      <p:sp>
        <p:nvSpPr>
          <p:cNvPr id="13" name="Line 8"/>
          <p:cNvSpPr>
            <a:spLocks noChangeShapeType="1"/>
          </p:cNvSpPr>
          <p:nvPr/>
        </p:nvSpPr>
        <p:spPr bwMode="auto">
          <a:xfrm>
            <a:off x="4243387" y="1561205"/>
            <a:ext cx="0" cy="724795"/>
          </a:xfrm>
          <a:prstGeom prst="line">
            <a:avLst/>
          </a:prstGeom>
          <a:noFill/>
          <a:ln w="38100">
            <a:solidFill>
              <a:srgbClr val="FF0000"/>
            </a:solidFill>
            <a:round/>
            <a:headEnd/>
            <a:tailEnd type="triangle" w="med" len="med"/>
          </a:ln>
        </p:spPr>
        <p:txBody>
          <a:bodyPr/>
          <a:lstStyle/>
          <a:p>
            <a:endParaRPr lang="en-US">
              <a:solidFill>
                <a:srgbClr val="FF0000"/>
              </a:solidFill>
            </a:endParaRPr>
          </a:p>
        </p:txBody>
      </p:sp>
    </p:spTree>
    <p:extLst>
      <p:ext uri="{BB962C8B-B14F-4D97-AF65-F5344CB8AC3E}">
        <p14:creationId xmlns:p14="http://schemas.microsoft.com/office/powerpoint/2010/main" val="12341934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p:cNvPicPr>
            <a:picLocks noChangeAspect="1" noChangeArrowheads="1"/>
          </p:cNvPicPr>
          <p:nvPr/>
        </p:nvPicPr>
        <p:blipFill>
          <a:blip r:embed="rId4" cstate="print"/>
          <a:srcRect l="63143" t="52757" r="7016" b="26811"/>
          <a:stretch>
            <a:fillRect/>
          </a:stretch>
        </p:blipFill>
        <p:spPr bwMode="auto">
          <a:xfrm>
            <a:off x="1828800" y="762000"/>
            <a:ext cx="5943600" cy="2751138"/>
          </a:xfrm>
          <a:prstGeom prst="rect">
            <a:avLst/>
          </a:prstGeom>
          <a:noFill/>
          <a:ln w="9525">
            <a:solidFill>
              <a:schemeClr val="bg1">
                <a:lumMod val="50000"/>
              </a:schemeClr>
            </a:solidFill>
            <a:miter lim="800000"/>
            <a:headEnd/>
            <a:tailEnd/>
          </a:ln>
        </p:spPr>
      </p:pic>
      <p:pic>
        <p:nvPicPr>
          <p:cNvPr id="6" name="Picture 2"/>
          <p:cNvPicPr>
            <a:picLocks noChangeAspect="1" noChangeArrowheads="1"/>
          </p:cNvPicPr>
          <p:nvPr/>
        </p:nvPicPr>
        <p:blipFill>
          <a:blip r:embed="rId5" cstate="print"/>
          <a:srcRect l="62069" t="52852" r="5911" b="26859"/>
          <a:stretch>
            <a:fillRect/>
          </a:stretch>
        </p:blipFill>
        <p:spPr bwMode="auto">
          <a:xfrm>
            <a:off x="1828800" y="3962400"/>
            <a:ext cx="5910263" cy="2555875"/>
          </a:xfrm>
          <a:prstGeom prst="rect">
            <a:avLst/>
          </a:prstGeom>
          <a:noFill/>
          <a:ln w="9525">
            <a:solidFill>
              <a:schemeClr val="bg1">
                <a:lumMod val="50000"/>
              </a:schemeClr>
            </a:solidFill>
            <a:miter lim="800000"/>
            <a:headEnd/>
            <a:tailEnd/>
          </a:ln>
        </p:spPr>
      </p:pic>
      <p:sp>
        <p:nvSpPr>
          <p:cNvPr id="19460" name="TextBox 4"/>
          <p:cNvSpPr txBox="1">
            <a:spLocks noChangeArrowheads="1"/>
          </p:cNvSpPr>
          <p:nvPr/>
        </p:nvSpPr>
        <p:spPr bwMode="auto">
          <a:xfrm>
            <a:off x="914400" y="609600"/>
            <a:ext cx="749300" cy="646113"/>
          </a:xfrm>
          <a:prstGeom prst="rect">
            <a:avLst/>
          </a:prstGeom>
          <a:noFill/>
          <a:ln w="9525">
            <a:noFill/>
            <a:miter lim="800000"/>
            <a:headEnd/>
            <a:tailEnd/>
          </a:ln>
        </p:spPr>
        <p:txBody>
          <a:bodyPr wrap="none">
            <a:spAutoFit/>
          </a:bodyPr>
          <a:lstStyle/>
          <a:p>
            <a:r>
              <a:rPr lang="en-US" sz="3600" b="1"/>
              <a:t>(a)</a:t>
            </a:r>
          </a:p>
        </p:txBody>
      </p:sp>
      <p:sp>
        <p:nvSpPr>
          <p:cNvPr id="19461" name="TextBox 6"/>
          <p:cNvSpPr txBox="1">
            <a:spLocks noChangeArrowheads="1"/>
          </p:cNvSpPr>
          <p:nvPr/>
        </p:nvSpPr>
        <p:spPr bwMode="auto">
          <a:xfrm>
            <a:off x="914400" y="3962400"/>
            <a:ext cx="774700" cy="646113"/>
          </a:xfrm>
          <a:prstGeom prst="rect">
            <a:avLst/>
          </a:prstGeom>
          <a:noFill/>
          <a:ln w="9525">
            <a:noFill/>
            <a:miter lim="800000"/>
            <a:headEnd/>
            <a:tailEnd/>
          </a:ln>
        </p:spPr>
        <p:txBody>
          <a:bodyPr wrap="none">
            <a:spAutoFit/>
          </a:bodyPr>
          <a:lstStyle/>
          <a:p>
            <a:r>
              <a:rPr lang="en-US" sz="3600" b="1"/>
              <a:t>(b)</a:t>
            </a:r>
          </a:p>
        </p:txBody>
      </p:sp>
    </p:spTree>
    <p:custDataLst>
      <p:tags r:id="rId1"/>
    </p:custDataLst>
    <p:extLst>
      <p:ext uri="{BB962C8B-B14F-4D97-AF65-F5344CB8AC3E}">
        <p14:creationId xmlns:p14="http://schemas.microsoft.com/office/powerpoint/2010/main" val="24978931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l="3125" t="13542" r="4688" b="11458"/>
          <a:stretch>
            <a:fillRect/>
          </a:stretch>
        </p:blipFill>
        <p:spPr bwMode="auto">
          <a:xfrm>
            <a:off x="76200" y="762000"/>
            <a:ext cx="8991600" cy="5486400"/>
          </a:xfrm>
          <a:prstGeom prst="rect">
            <a:avLst/>
          </a:prstGeom>
          <a:noFill/>
          <a:ln w="9525">
            <a:noFill/>
            <a:miter lim="800000"/>
            <a:headEnd/>
            <a:tailEnd/>
          </a:ln>
        </p:spPr>
      </p:pic>
      <p:sp>
        <p:nvSpPr>
          <p:cNvPr id="5" name="Rounded Rectangle 4"/>
          <p:cNvSpPr/>
          <p:nvPr/>
        </p:nvSpPr>
        <p:spPr>
          <a:xfrm>
            <a:off x="5705946" y="5257800"/>
            <a:ext cx="152400" cy="304800"/>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076497" y="5287978"/>
            <a:ext cx="287681" cy="293015"/>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31421" y="5292504"/>
            <a:ext cx="460322" cy="320019"/>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18432" y="5400392"/>
            <a:ext cx="153155" cy="178806"/>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717201" y="5454713"/>
            <a:ext cx="76201" cy="119958"/>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544433" y="5426043"/>
            <a:ext cx="86008" cy="141837"/>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994635" y="1598117"/>
            <a:ext cx="462456" cy="341042"/>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607271" y="1613884"/>
            <a:ext cx="304800" cy="325275"/>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992414" y="3474214"/>
            <a:ext cx="460322" cy="320019"/>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314497" y="1676946"/>
            <a:ext cx="460322" cy="320019"/>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640691" y="3316558"/>
            <a:ext cx="45719" cy="404103"/>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4368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38442" t="20003" r="29066" b="47506"/>
          <a:stretch>
            <a:fillRect/>
          </a:stretch>
        </p:blipFill>
        <p:spPr bwMode="auto">
          <a:xfrm>
            <a:off x="457200" y="381000"/>
            <a:ext cx="8229564" cy="6172200"/>
          </a:xfrm>
          <a:prstGeom prst="rect">
            <a:avLst/>
          </a:prstGeom>
          <a:noFill/>
          <a:ln w="9525">
            <a:noFill/>
            <a:miter lim="800000"/>
            <a:headEnd/>
            <a:tailEnd/>
          </a:ln>
        </p:spPr>
      </p:pic>
    </p:spTree>
    <p:extLst>
      <p:ext uri="{BB962C8B-B14F-4D97-AF65-F5344CB8AC3E}">
        <p14:creationId xmlns:p14="http://schemas.microsoft.com/office/powerpoint/2010/main" val="29349781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rot="5400000">
            <a:off x="3848100" y="1714500"/>
            <a:ext cx="1828800" cy="381000"/>
            <a:chOff x="1872" y="2448"/>
            <a:chExt cx="1152" cy="240"/>
          </a:xfrm>
        </p:grpSpPr>
        <p:sp>
          <p:nvSpPr>
            <p:cNvPr id="24616" name="Line 5"/>
            <p:cNvSpPr>
              <a:spLocks noChangeShapeType="1"/>
            </p:cNvSpPr>
            <p:nvPr/>
          </p:nvSpPr>
          <p:spPr bwMode="auto">
            <a:xfrm>
              <a:off x="1872" y="2592"/>
              <a:ext cx="912" cy="0"/>
            </a:xfrm>
            <a:prstGeom prst="line">
              <a:avLst/>
            </a:prstGeom>
            <a:noFill/>
            <a:ln w="57150">
              <a:solidFill>
                <a:srgbClr val="FF0000"/>
              </a:solidFill>
              <a:round/>
              <a:headEnd/>
              <a:tailEnd/>
            </a:ln>
          </p:spPr>
          <p:txBody>
            <a:bodyPr/>
            <a:lstStyle/>
            <a:p>
              <a:endParaRPr lang="en-US"/>
            </a:p>
          </p:txBody>
        </p:sp>
        <p:sp>
          <p:nvSpPr>
            <p:cNvPr id="24617" name="Oval 6"/>
            <p:cNvSpPr>
              <a:spLocks noChangeArrowheads="1"/>
            </p:cNvSpPr>
            <p:nvPr/>
          </p:nvSpPr>
          <p:spPr bwMode="auto">
            <a:xfrm>
              <a:off x="2784" y="2448"/>
              <a:ext cx="240" cy="240"/>
            </a:xfrm>
            <a:prstGeom prst="ellipse">
              <a:avLst/>
            </a:prstGeom>
            <a:solidFill>
              <a:srgbClr val="FFFF00"/>
            </a:solidFill>
            <a:ln w="9525">
              <a:noFill/>
              <a:round/>
              <a:headEnd/>
              <a:tailEnd/>
            </a:ln>
          </p:spPr>
          <p:txBody>
            <a:bodyPr wrap="none" anchor="ctr"/>
            <a:lstStyle/>
            <a:p>
              <a:endParaRPr lang="en-US"/>
            </a:p>
          </p:txBody>
        </p:sp>
      </p:grpSp>
      <p:sp>
        <p:nvSpPr>
          <p:cNvPr id="24581" name="Freeform 7"/>
          <p:cNvSpPr>
            <a:spLocks/>
          </p:cNvSpPr>
          <p:nvPr/>
        </p:nvSpPr>
        <p:spPr bwMode="auto">
          <a:xfrm>
            <a:off x="2971800" y="4124980"/>
            <a:ext cx="3200400" cy="1371600"/>
          </a:xfrm>
          <a:custGeom>
            <a:avLst/>
            <a:gdLst>
              <a:gd name="T0" fmla="*/ 0 w 2784"/>
              <a:gd name="T1" fmla="*/ 1152 h 1152"/>
              <a:gd name="T2" fmla="*/ 240 w 2784"/>
              <a:gd name="T3" fmla="*/ 1152 h 1152"/>
              <a:gd name="T4" fmla="*/ 288 w 2784"/>
              <a:gd name="T5" fmla="*/ 1008 h 1152"/>
              <a:gd name="T6" fmla="*/ 336 w 2784"/>
              <a:gd name="T7" fmla="*/ 1152 h 1152"/>
              <a:gd name="T8" fmla="*/ 1200 w 2784"/>
              <a:gd name="T9" fmla="*/ 1152 h 1152"/>
              <a:gd name="T10" fmla="*/ 1248 w 2784"/>
              <a:gd name="T11" fmla="*/ 1008 h 1152"/>
              <a:gd name="T12" fmla="*/ 1296 w 2784"/>
              <a:gd name="T13" fmla="*/ 1152 h 1152"/>
              <a:gd name="T14" fmla="*/ 1440 w 2784"/>
              <a:gd name="T15" fmla="*/ 1152 h 1152"/>
              <a:gd name="T16" fmla="*/ 1536 w 2784"/>
              <a:gd name="T17" fmla="*/ 0 h 1152"/>
              <a:gd name="T18" fmla="*/ 1584 w 2784"/>
              <a:gd name="T19" fmla="*/ 1152 h 1152"/>
              <a:gd name="T20" fmla="*/ 2784 w 2784"/>
              <a:gd name="T21" fmla="*/ 1152 h 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4"/>
              <a:gd name="T34" fmla="*/ 0 h 1152"/>
              <a:gd name="T35" fmla="*/ 2784 w 2784"/>
              <a:gd name="T36" fmla="*/ 1152 h 1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4" h="1152">
                <a:moveTo>
                  <a:pt x="0" y="1152"/>
                </a:moveTo>
                <a:lnTo>
                  <a:pt x="240" y="1152"/>
                </a:lnTo>
                <a:lnTo>
                  <a:pt x="288" y="1008"/>
                </a:lnTo>
                <a:lnTo>
                  <a:pt x="336" y="1152"/>
                </a:lnTo>
                <a:lnTo>
                  <a:pt x="1200" y="1152"/>
                </a:lnTo>
                <a:lnTo>
                  <a:pt x="1248" y="1008"/>
                </a:lnTo>
                <a:lnTo>
                  <a:pt x="1296" y="1152"/>
                </a:lnTo>
                <a:lnTo>
                  <a:pt x="1440" y="1152"/>
                </a:lnTo>
                <a:lnTo>
                  <a:pt x="1536" y="0"/>
                </a:lnTo>
                <a:lnTo>
                  <a:pt x="1584" y="1152"/>
                </a:lnTo>
                <a:lnTo>
                  <a:pt x="2784" y="1152"/>
                </a:lnTo>
              </a:path>
            </a:pathLst>
          </a:custGeom>
          <a:noFill/>
          <a:ln w="57150" cmpd="sng">
            <a:solidFill>
              <a:schemeClr val="tx1"/>
            </a:solidFill>
            <a:round/>
            <a:headEnd/>
            <a:tailEnd/>
          </a:ln>
        </p:spPr>
        <p:txBody>
          <a:bodyPr/>
          <a:lstStyle/>
          <a:p>
            <a:endParaRPr lang="en-US"/>
          </a:p>
        </p:txBody>
      </p:sp>
      <p:sp>
        <p:nvSpPr>
          <p:cNvPr id="24582" name="Text Box 8"/>
          <p:cNvSpPr txBox="1">
            <a:spLocks noChangeArrowheads="1"/>
          </p:cNvSpPr>
          <p:nvPr/>
        </p:nvSpPr>
        <p:spPr bwMode="auto">
          <a:xfrm>
            <a:off x="4114800" y="3439180"/>
            <a:ext cx="1276350" cy="641350"/>
          </a:xfrm>
          <a:prstGeom prst="rect">
            <a:avLst/>
          </a:prstGeom>
          <a:noFill/>
          <a:ln w="9525">
            <a:noFill/>
            <a:miter lim="800000"/>
            <a:headEnd/>
            <a:tailEnd/>
          </a:ln>
        </p:spPr>
        <p:txBody>
          <a:bodyPr wrap="none">
            <a:spAutoFit/>
          </a:bodyPr>
          <a:lstStyle/>
          <a:p>
            <a:pPr algn="ctr"/>
            <a:r>
              <a:rPr lang="en-US" b="1"/>
              <a:t>STR allele</a:t>
            </a:r>
          </a:p>
          <a:p>
            <a:pPr algn="ctr"/>
            <a:r>
              <a:rPr lang="en-US" b="1"/>
              <a:t>(</a:t>
            </a:r>
            <a:r>
              <a:rPr lang="en-US" b="1">
                <a:solidFill>
                  <a:srgbClr val="FF0000"/>
                </a:solidFill>
              </a:rPr>
              <a:t>ssDNA</a:t>
            </a:r>
            <a:r>
              <a:rPr lang="en-US" b="1"/>
              <a:t>)</a:t>
            </a:r>
          </a:p>
        </p:txBody>
      </p:sp>
      <p:sp>
        <p:nvSpPr>
          <p:cNvPr id="24583" name="Text Box 9"/>
          <p:cNvSpPr txBox="1">
            <a:spLocks noChangeArrowheads="1"/>
          </p:cNvSpPr>
          <p:nvPr/>
        </p:nvSpPr>
        <p:spPr bwMode="auto">
          <a:xfrm>
            <a:off x="3733800" y="4734580"/>
            <a:ext cx="842962" cy="517525"/>
          </a:xfrm>
          <a:prstGeom prst="rect">
            <a:avLst/>
          </a:prstGeom>
          <a:noFill/>
          <a:ln w="9525">
            <a:noFill/>
            <a:miter lim="800000"/>
            <a:headEnd/>
            <a:tailEnd/>
          </a:ln>
        </p:spPr>
        <p:txBody>
          <a:bodyPr wrap="none">
            <a:spAutoFit/>
          </a:bodyPr>
          <a:lstStyle/>
          <a:p>
            <a:pPr algn="ctr"/>
            <a:r>
              <a:rPr lang="en-US" sz="1400" b="1" dirty="0"/>
              <a:t>Stutter</a:t>
            </a:r>
          </a:p>
          <a:p>
            <a:pPr algn="ctr"/>
            <a:r>
              <a:rPr lang="en-US" sz="1400" b="1" dirty="0"/>
              <a:t>product</a:t>
            </a:r>
          </a:p>
        </p:txBody>
      </p:sp>
      <p:sp>
        <p:nvSpPr>
          <p:cNvPr id="24584" name="Text Box 10"/>
          <p:cNvSpPr txBox="1">
            <a:spLocks noChangeArrowheads="1"/>
          </p:cNvSpPr>
          <p:nvPr/>
        </p:nvSpPr>
        <p:spPr bwMode="auto">
          <a:xfrm>
            <a:off x="2622550" y="4048780"/>
            <a:ext cx="1339850" cy="641350"/>
          </a:xfrm>
          <a:prstGeom prst="rect">
            <a:avLst/>
          </a:prstGeom>
          <a:noFill/>
          <a:ln w="9525">
            <a:noFill/>
            <a:miter lim="800000"/>
            <a:headEnd/>
            <a:tailEnd/>
          </a:ln>
        </p:spPr>
        <p:txBody>
          <a:bodyPr wrap="none">
            <a:spAutoFit/>
          </a:bodyPr>
          <a:lstStyle/>
          <a:p>
            <a:pPr algn="ctr"/>
            <a:r>
              <a:rPr lang="en-US" b="1"/>
              <a:t>STR allele </a:t>
            </a:r>
          </a:p>
          <a:p>
            <a:pPr algn="ctr"/>
            <a:r>
              <a:rPr lang="en-US" b="1"/>
              <a:t>(</a:t>
            </a:r>
            <a:r>
              <a:rPr lang="en-US" b="1">
                <a:solidFill>
                  <a:srgbClr val="0000FF"/>
                </a:solidFill>
              </a:rPr>
              <a:t>dsDNA</a:t>
            </a:r>
            <a:r>
              <a:rPr lang="en-US" b="1"/>
              <a:t>)</a:t>
            </a:r>
          </a:p>
        </p:txBody>
      </p:sp>
      <p:sp>
        <p:nvSpPr>
          <p:cNvPr id="24585" name="Line 11"/>
          <p:cNvSpPr>
            <a:spLocks noChangeShapeType="1"/>
          </p:cNvSpPr>
          <p:nvPr/>
        </p:nvSpPr>
        <p:spPr bwMode="auto">
          <a:xfrm>
            <a:off x="3276600" y="4734580"/>
            <a:ext cx="0" cy="381000"/>
          </a:xfrm>
          <a:prstGeom prst="line">
            <a:avLst/>
          </a:prstGeom>
          <a:noFill/>
          <a:ln w="57150">
            <a:solidFill>
              <a:srgbClr val="0000FF"/>
            </a:solidFill>
            <a:round/>
            <a:headEnd/>
            <a:tailEnd type="triangle" w="med" len="med"/>
          </a:ln>
        </p:spPr>
        <p:txBody>
          <a:bodyPr/>
          <a:lstStyle/>
          <a:p>
            <a:endParaRPr lang="en-US"/>
          </a:p>
        </p:txBody>
      </p:sp>
      <p:grpSp>
        <p:nvGrpSpPr>
          <p:cNvPr id="89" name="Group 88"/>
          <p:cNvGrpSpPr/>
          <p:nvPr/>
        </p:nvGrpSpPr>
        <p:grpSpPr>
          <a:xfrm rot="5400000">
            <a:off x="2324100" y="2324100"/>
            <a:ext cx="1828800" cy="381000"/>
            <a:chOff x="1905000" y="3048000"/>
            <a:chExt cx="1828800" cy="381000"/>
          </a:xfrm>
        </p:grpSpPr>
        <p:grpSp>
          <p:nvGrpSpPr>
            <p:cNvPr id="74" name="Group 42"/>
            <p:cNvGrpSpPr>
              <a:grpSpLocks/>
            </p:cNvGrpSpPr>
            <p:nvPr/>
          </p:nvGrpSpPr>
          <p:grpSpPr bwMode="auto">
            <a:xfrm>
              <a:off x="1905000" y="3048000"/>
              <a:ext cx="1828800" cy="381000"/>
              <a:chOff x="1872" y="2448"/>
              <a:chExt cx="1152" cy="240"/>
            </a:xfrm>
          </p:grpSpPr>
          <p:sp>
            <p:nvSpPr>
              <p:cNvPr id="75" name="Line 5"/>
              <p:cNvSpPr>
                <a:spLocks noChangeShapeType="1"/>
              </p:cNvSpPr>
              <p:nvPr/>
            </p:nvSpPr>
            <p:spPr bwMode="auto">
              <a:xfrm>
                <a:off x="1872" y="2592"/>
                <a:ext cx="912" cy="0"/>
              </a:xfrm>
              <a:prstGeom prst="line">
                <a:avLst/>
              </a:prstGeom>
              <a:noFill/>
              <a:ln w="57150">
                <a:solidFill>
                  <a:srgbClr val="FF0000"/>
                </a:solidFill>
                <a:round/>
                <a:headEnd/>
                <a:tailEnd/>
              </a:ln>
            </p:spPr>
            <p:txBody>
              <a:bodyPr/>
              <a:lstStyle/>
              <a:p>
                <a:endParaRPr lang="en-US"/>
              </a:p>
            </p:txBody>
          </p:sp>
          <p:sp>
            <p:nvSpPr>
              <p:cNvPr id="76" name="Oval 6"/>
              <p:cNvSpPr>
                <a:spLocks noChangeArrowheads="1"/>
              </p:cNvSpPr>
              <p:nvPr/>
            </p:nvSpPr>
            <p:spPr bwMode="auto">
              <a:xfrm>
                <a:off x="2784" y="2448"/>
                <a:ext cx="240" cy="240"/>
              </a:xfrm>
              <a:prstGeom prst="ellipse">
                <a:avLst/>
              </a:prstGeom>
              <a:solidFill>
                <a:srgbClr val="FFFF00"/>
              </a:solidFill>
              <a:ln w="9525">
                <a:noFill/>
                <a:round/>
                <a:headEnd/>
                <a:tailEnd/>
              </a:ln>
            </p:spPr>
            <p:txBody>
              <a:bodyPr wrap="none" anchor="ctr"/>
              <a:lstStyle/>
              <a:p>
                <a:endParaRPr lang="en-US"/>
              </a:p>
            </p:txBody>
          </p:sp>
        </p:grpSp>
        <p:sp>
          <p:nvSpPr>
            <p:cNvPr id="77" name="Line 13"/>
            <p:cNvSpPr>
              <a:spLocks noChangeShapeType="1"/>
            </p:cNvSpPr>
            <p:nvPr/>
          </p:nvSpPr>
          <p:spPr bwMode="auto">
            <a:xfrm>
              <a:off x="1905000" y="3048000"/>
              <a:ext cx="1447800" cy="0"/>
            </a:xfrm>
            <a:prstGeom prst="line">
              <a:avLst/>
            </a:prstGeom>
            <a:noFill/>
            <a:ln w="76200">
              <a:solidFill>
                <a:srgbClr val="0000FF"/>
              </a:solidFill>
              <a:round/>
              <a:headEnd/>
              <a:tailEnd/>
            </a:ln>
          </p:spPr>
          <p:txBody>
            <a:bodyPr/>
            <a:lstStyle/>
            <a:p>
              <a:endParaRPr lang="en-US"/>
            </a:p>
          </p:txBody>
        </p:sp>
        <p:sp>
          <p:nvSpPr>
            <p:cNvPr id="78" name="Line 17"/>
            <p:cNvSpPr>
              <a:spLocks noChangeShapeType="1"/>
            </p:cNvSpPr>
            <p:nvPr/>
          </p:nvSpPr>
          <p:spPr bwMode="auto">
            <a:xfrm>
              <a:off x="2057400" y="3086100"/>
              <a:ext cx="0" cy="114300"/>
            </a:xfrm>
            <a:prstGeom prst="line">
              <a:avLst/>
            </a:prstGeom>
            <a:noFill/>
            <a:ln w="28575">
              <a:solidFill>
                <a:srgbClr val="B2B2B2"/>
              </a:solidFill>
              <a:round/>
              <a:headEnd/>
              <a:tailEnd/>
            </a:ln>
          </p:spPr>
          <p:txBody>
            <a:bodyPr/>
            <a:lstStyle/>
            <a:p>
              <a:endParaRPr lang="en-US"/>
            </a:p>
          </p:txBody>
        </p:sp>
        <p:sp>
          <p:nvSpPr>
            <p:cNvPr id="79" name="Line 17"/>
            <p:cNvSpPr>
              <a:spLocks noChangeShapeType="1"/>
            </p:cNvSpPr>
            <p:nvPr/>
          </p:nvSpPr>
          <p:spPr bwMode="auto">
            <a:xfrm>
              <a:off x="2209800" y="3086100"/>
              <a:ext cx="0" cy="114300"/>
            </a:xfrm>
            <a:prstGeom prst="line">
              <a:avLst/>
            </a:prstGeom>
            <a:noFill/>
            <a:ln w="28575">
              <a:solidFill>
                <a:srgbClr val="B2B2B2"/>
              </a:solidFill>
              <a:round/>
              <a:headEnd/>
              <a:tailEnd/>
            </a:ln>
          </p:spPr>
          <p:txBody>
            <a:bodyPr/>
            <a:lstStyle/>
            <a:p>
              <a:endParaRPr lang="en-US"/>
            </a:p>
          </p:txBody>
        </p:sp>
        <p:sp>
          <p:nvSpPr>
            <p:cNvPr id="80" name="Line 17"/>
            <p:cNvSpPr>
              <a:spLocks noChangeShapeType="1"/>
            </p:cNvSpPr>
            <p:nvPr/>
          </p:nvSpPr>
          <p:spPr bwMode="auto">
            <a:xfrm>
              <a:off x="2362200" y="3086100"/>
              <a:ext cx="0" cy="114300"/>
            </a:xfrm>
            <a:prstGeom prst="line">
              <a:avLst/>
            </a:prstGeom>
            <a:noFill/>
            <a:ln w="28575">
              <a:solidFill>
                <a:srgbClr val="B2B2B2"/>
              </a:solidFill>
              <a:round/>
              <a:headEnd/>
              <a:tailEnd/>
            </a:ln>
          </p:spPr>
          <p:txBody>
            <a:bodyPr/>
            <a:lstStyle/>
            <a:p>
              <a:endParaRPr lang="en-US"/>
            </a:p>
          </p:txBody>
        </p:sp>
        <p:sp>
          <p:nvSpPr>
            <p:cNvPr id="83" name="Line 17"/>
            <p:cNvSpPr>
              <a:spLocks noChangeShapeType="1"/>
            </p:cNvSpPr>
            <p:nvPr/>
          </p:nvSpPr>
          <p:spPr bwMode="auto">
            <a:xfrm>
              <a:off x="2514600" y="3086100"/>
              <a:ext cx="0" cy="114300"/>
            </a:xfrm>
            <a:prstGeom prst="line">
              <a:avLst/>
            </a:prstGeom>
            <a:noFill/>
            <a:ln w="28575">
              <a:solidFill>
                <a:srgbClr val="B2B2B2"/>
              </a:solidFill>
              <a:round/>
              <a:headEnd/>
              <a:tailEnd/>
            </a:ln>
          </p:spPr>
          <p:txBody>
            <a:bodyPr/>
            <a:lstStyle/>
            <a:p>
              <a:endParaRPr lang="en-US"/>
            </a:p>
          </p:txBody>
        </p:sp>
        <p:sp>
          <p:nvSpPr>
            <p:cNvPr id="84" name="Line 17"/>
            <p:cNvSpPr>
              <a:spLocks noChangeShapeType="1"/>
            </p:cNvSpPr>
            <p:nvPr/>
          </p:nvSpPr>
          <p:spPr bwMode="auto">
            <a:xfrm>
              <a:off x="2667000" y="3086100"/>
              <a:ext cx="0" cy="114300"/>
            </a:xfrm>
            <a:prstGeom prst="line">
              <a:avLst/>
            </a:prstGeom>
            <a:noFill/>
            <a:ln w="28575">
              <a:solidFill>
                <a:srgbClr val="B2B2B2"/>
              </a:solidFill>
              <a:round/>
              <a:headEnd/>
              <a:tailEnd/>
            </a:ln>
          </p:spPr>
          <p:txBody>
            <a:bodyPr/>
            <a:lstStyle/>
            <a:p>
              <a:endParaRPr lang="en-US"/>
            </a:p>
          </p:txBody>
        </p:sp>
        <p:sp>
          <p:nvSpPr>
            <p:cNvPr id="85" name="Line 17"/>
            <p:cNvSpPr>
              <a:spLocks noChangeShapeType="1"/>
            </p:cNvSpPr>
            <p:nvPr/>
          </p:nvSpPr>
          <p:spPr bwMode="auto">
            <a:xfrm>
              <a:off x="2819400" y="3086100"/>
              <a:ext cx="0" cy="114300"/>
            </a:xfrm>
            <a:prstGeom prst="line">
              <a:avLst/>
            </a:prstGeom>
            <a:noFill/>
            <a:ln w="28575">
              <a:solidFill>
                <a:srgbClr val="B2B2B2"/>
              </a:solidFill>
              <a:round/>
              <a:headEnd/>
              <a:tailEnd/>
            </a:ln>
          </p:spPr>
          <p:txBody>
            <a:bodyPr/>
            <a:lstStyle/>
            <a:p>
              <a:endParaRPr lang="en-US"/>
            </a:p>
          </p:txBody>
        </p:sp>
        <p:sp>
          <p:nvSpPr>
            <p:cNvPr id="86" name="Line 17"/>
            <p:cNvSpPr>
              <a:spLocks noChangeShapeType="1"/>
            </p:cNvSpPr>
            <p:nvPr/>
          </p:nvSpPr>
          <p:spPr bwMode="auto">
            <a:xfrm>
              <a:off x="2971800" y="3086100"/>
              <a:ext cx="0" cy="114300"/>
            </a:xfrm>
            <a:prstGeom prst="line">
              <a:avLst/>
            </a:prstGeom>
            <a:noFill/>
            <a:ln w="28575">
              <a:solidFill>
                <a:srgbClr val="B2B2B2"/>
              </a:solidFill>
              <a:round/>
              <a:headEnd/>
              <a:tailEnd/>
            </a:ln>
          </p:spPr>
          <p:txBody>
            <a:bodyPr/>
            <a:lstStyle/>
            <a:p>
              <a:endParaRPr lang="en-US"/>
            </a:p>
          </p:txBody>
        </p:sp>
        <p:sp>
          <p:nvSpPr>
            <p:cNvPr id="87" name="Line 17"/>
            <p:cNvSpPr>
              <a:spLocks noChangeShapeType="1"/>
            </p:cNvSpPr>
            <p:nvPr/>
          </p:nvSpPr>
          <p:spPr bwMode="auto">
            <a:xfrm>
              <a:off x="3124200" y="3086100"/>
              <a:ext cx="0" cy="114300"/>
            </a:xfrm>
            <a:prstGeom prst="line">
              <a:avLst/>
            </a:prstGeom>
            <a:noFill/>
            <a:ln w="28575">
              <a:solidFill>
                <a:srgbClr val="B2B2B2"/>
              </a:solidFill>
              <a:round/>
              <a:headEnd/>
              <a:tailEnd/>
            </a:ln>
          </p:spPr>
          <p:txBody>
            <a:bodyPr/>
            <a:lstStyle/>
            <a:p>
              <a:endParaRPr lang="en-US"/>
            </a:p>
          </p:txBody>
        </p:sp>
        <p:sp>
          <p:nvSpPr>
            <p:cNvPr id="88" name="Line 17"/>
            <p:cNvSpPr>
              <a:spLocks noChangeShapeType="1"/>
            </p:cNvSpPr>
            <p:nvPr/>
          </p:nvSpPr>
          <p:spPr bwMode="auto">
            <a:xfrm>
              <a:off x="3276600" y="3086100"/>
              <a:ext cx="0" cy="114300"/>
            </a:xfrm>
            <a:prstGeom prst="line">
              <a:avLst/>
            </a:prstGeom>
            <a:noFill/>
            <a:ln w="28575">
              <a:solidFill>
                <a:srgbClr val="B2B2B2"/>
              </a:solidFill>
              <a:round/>
              <a:headEnd/>
              <a:tailEnd/>
            </a:ln>
          </p:spPr>
          <p:txBody>
            <a:bodyPr/>
            <a:lstStyle/>
            <a:p>
              <a:endParaRPr lang="en-US"/>
            </a:p>
          </p:txBody>
        </p:sp>
      </p:grpSp>
      <p:sp>
        <p:nvSpPr>
          <p:cNvPr id="91" name="Text Box 9"/>
          <p:cNvSpPr txBox="1">
            <a:spLocks noChangeArrowheads="1"/>
          </p:cNvSpPr>
          <p:nvPr/>
        </p:nvSpPr>
        <p:spPr bwMode="auto">
          <a:xfrm>
            <a:off x="2729478" y="5572780"/>
            <a:ext cx="1156722" cy="584775"/>
          </a:xfrm>
          <a:prstGeom prst="rect">
            <a:avLst/>
          </a:prstGeom>
          <a:noFill/>
          <a:ln w="9525">
            <a:noFill/>
            <a:miter lim="800000"/>
            <a:headEnd/>
            <a:tailEnd/>
          </a:ln>
        </p:spPr>
        <p:txBody>
          <a:bodyPr wrap="square">
            <a:spAutoFit/>
          </a:bodyPr>
          <a:lstStyle/>
          <a:p>
            <a:pPr algn="ctr"/>
            <a:r>
              <a:rPr lang="en-US" sz="1600" b="1" dirty="0" smtClean="0"/>
              <a:t>Shadow peak</a:t>
            </a:r>
            <a:endParaRPr lang="en-US" sz="1600" b="1" dirty="0"/>
          </a:p>
        </p:txBody>
      </p:sp>
      <p:sp>
        <p:nvSpPr>
          <p:cNvPr id="92" name="Text Box 9"/>
          <p:cNvSpPr txBox="1">
            <a:spLocks noChangeArrowheads="1"/>
          </p:cNvSpPr>
          <p:nvPr/>
        </p:nvSpPr>
        <p:spPr bwMode="auto">
          <a:xfrm>
            <a:off x="4114800" y="5562600"/>
            <a:ext cx="1143000" cy="584775"/>
          </a:xfrm>
          <a:prstGeom prst="rect">
            <a:avLst/>
          </a:prstGeom>
          <a:noFill/>
          <a:ln w="9525">
            <a:noFill/>
            <a:miter lim="800000"/>
            <a:headEnd/>
            <a:tailEnd/>
          </a:ln>
        </p:spPr>
        <p:txBody>
          <a:bodyPr wrap="square">
            <a:spAutoFit/>
          </a:bodyPr>
          <a:lstStyle/>
          <a:p>
            <a:pPr algn="ctr"/>
            <a:r>
              <a:rPr lang="en-US" sz="1600" b="1" dirty="0" smtClean="0"/>
              <a:t>STR amplicon</a:t>
            </a:r>
            <a:endParaRPr lang="en-US" sz="1600" b="1" dirty="0"/>
          </a:p>
        </p:txBody>
      </p:sp>
      <p:sp>
        <p:nvSpPr>
          <p:cNvPr id="93" name="TextBox 92"/>
          <p:cNvSpPr txBox="1"/>
          <p:nvPr/>
        </p:nvSpPr>
        <p:spPr>
          <a:xfrm>
            <a:off x="5324350" y="2286000"/>
            <a:ext cx="1457450" cy="307777"/>
          </a:xfrm>
          <a:prstGeom prst="rect">
            <a:avLst/>
          </a:prstGeom>
          <a:noFill/>
        </p:spPr>
        <p:txBody>
          <a:bodyPr wrap="none" rtlCol="0">
            <a:spAutoFit/>
          </a:bodyPr>
          <a:lstStyle/>
          <a:p>
            <a:r>
              <a:rPr lang="en-US" sz="1400" i="1" dirty="0" smtClean="0"/>
              <a:t>Fluorescent dye</a:t>
            </a:r>
            <a:endParaRPr lang="en-US" sz="1400" i="1" dirty="0"/>
          </a:p>
        </p:txBody>
      </p:sp>
      <p:sp>
        <p:nvSpPr>
          <p:cNvPr id="94" name="TextBox 93"/>
          <p:cNvSpPr txBox="1"/>
          <p:nvPr/>
        </p:nvSpPr>
        <p:spPr>
          <a:xfrm>
            <a:off x="4876800" y="533400"/>
            <a:ext cx="1787412" cy="307777"/>
          </a:xfrm>
          <a:prstGeom prst="rect">
            <a:avLst/>
          </a:prstGeom>
          <a:noFill/>
        </p:spPr>
        <p:txBody>
          <a:bodyPr wrap="none" rtlCol="0">
            <a:spAutoFit/>
          </a:bodyPr>
          <a:lstStyle/>
          <a:p>
            <a:r>
              <a:rPr lang="en-US" sz="1400" dirty="0" smtClean="0"/>
              <a:t>Labeled DNA strand</a:t>
            </a:r>
            <a:endParaRPr lang="en-US" sz="1400" dirty="0"/>
          </a:p>
        </p:txBody>
      </p:sp>
      <p:sp>
        <p:nvSpPr>
          <p:cNvPr id="96" name="TextBox 95"/>
          <p:cNvSpPr txBox="1"/>
          <p:nvPr/>
        </p:nvSpPr>
        <p:spPr>
          <a:xfrm>
            <a:off x="2286000" y="404336"/>
            <a:ext cx="1828799" cy="738664"/>
          </a:xfrm>
          <a:prstGeom prst="rect">
            <a:avLst/>
          </a:prstGeom>
          <a:noFill/>
        </p:spPr>
        <p:txBody>
          <a:bodyPr wrap="square" rtlCol="0">
            <a:spAutoFit/>
          </a:bodyPr>
          <a:lstStyle/>
          <a:p>
            <a:pPr algn="ctr"/>
            <a:r>
              <a:rPr lang="en-US" sz="1400" dirty="0" smtClean="0"/>
              <a:t>Re-hybridized complementary DNA strand</a:t>
            </a:r>
            <a:endParaRPr lang="en-US" sz="1400" dirty="0"/>
          </a:p>
        </p:txBody>
      </p:sp>
      <p:cxnSp>
        <p:nvCxnSpPr>
          <p:cNvPr id="114" name="Elbow Connector 113"/>
          <p:cNvCxnSpPr>
            <a:stCxn id="96" idx="3"/>
          </p:cNvCxnSpPr>
          <p:nvPr/>
        </p:nvCxnSpPr>
        <p:spPr>
          <a:xfrm flipH="1">
            <a:off x="3429000" y="773668"/>
            <a:ext cx="685799" cy="826532"/>
          </a:xfrm>
          <a:prstGeom prst="bentConnector4">
            <a:avLst>
              <a:gd name="adj1" fmla="val -33333"/>
              <a:gd name="adj2" fmla="val 72342"/>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94" idx="1"/>
          </p:cNvCxnSpPr>
          <p:nvPr/>
        </p:nvCxnSpPr>
        <p:spPr>
          <a:xfrm rot="10800000" flipV="1">
            <a:off x="4724400" y="687288"/>
            <a:ext cx="152400" cy="303311"/>
          </a:xfrm>
          <a:prstGeom prst="bentConnector2">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93" idx="1"/>
            <a:endCxn id="24617" idx="0"/>
          </p:cNvCxnSpPr>
          <p:nvPr/>
        </p:nvCxnSpPr>
        <p:spPr>
          <a:xfrm rot="10800000" flipV="1">
            <a:off x="4953000" y="2439888"/>
            <a:ext cx="371350" cy="189011"/>
          </a:xfrm>
          <a:prstGeom prst="bentConnector3">
            <a:avLst>
              <a:gd name="adj1" fmla="val 50000"/>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62880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7" name="Object 3"/>
          <p:cNvGraphicFramePr>
            <a:graphicFrameLocks noChangeAspect="1"/>
          </p:cNvGraphicFramePr>
          <p:nvPr/>
        </p:nvGraphicFramePr>
        <p:xfrm>
          <a:off x="381000" y="1422400"/>
          <a:ext cx="8382000" cy="2082800"/>
        </p:xfrm>
        <a:graphic>
          <a:graphicData uri="http://schemas.openxmlformats.org/presentationml/2006/ole">
            <mc:AlternateContent xmlns:mc="http://schemas.openxmlformats.org/markup-compatibility/2006">
              <mc:Choice xmlns:v="urn:schemas-microsoft-com:vml" Requires="v">
                <p:oleObj spid="_x0000_s4122" name="Bitmap Image" r:id="rId4" imgW="5133333" imgH="1276190" progId="PBrush">
                  <p:embed/>
                </p:oleObj>
              </mc:Choice>
              <mc:Fallback>
                <p:oleObj name="Bitmap Image" r:id="rId4" imgW="5133333" imgH="127619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22400"/>
                        <a:ext cx="8382000" cy="208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1" name="Object 6"/>
          <p:cNvGraphicFramePr>
            <a:graphicFrameLocks noChangeAspect="1"/>
          </p:cNvGraphicFramePr>
          <p:nvPr/>
        </p:nvGraphicFramePr>
        <p:xfrm>
          <a:off x="457200" y="4176713"/>
          <a:ext cx="8382000" cy="2068513"/>
        </p:xfrm>
        <a:graphic>
          <a:graphicData uri="http://schemas.openxmlformats.org/presentationml/2006/ole">
            <mc:AlternateContent xmlns:mc="http://schemas.openxmlformats.org/markup-compatibility/2006">
              <mc:Choice xmlns:v="urn:schemas-microsoft-com:vml" Requires="v">
                <p:oleObj spid="_x0000_s4123" name="Bitmap Image" r:id="rId6" imgW="5172797" imgH="1276190" progId="PBrush">
                  <p:embed/>
                </p:oleObj>
              </mc:Choice>
              <mc:Fallback>
                <p:oleObj name="Bitmap Image" r:id="rId6" imgW="5172797" imgH="1276190"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176713"/>
                        <a:ext cx="8382000" cy="2068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81000" y="895290"/>
            <a:ext cx="7641836" cy="400110"/>
          </a:xfrm>
          <a:prstGeom prst="rect">
            <a:avLst/>
          </a:prstGeom>
          <a:noFill/>
        </p:spPr>
        <p:txBody>
          <a:bodyPr wrap="none" rtlCol="0">
            <a:spAutoFit/>
          </a:bodyPr>
          <a:lstStyle/>
          <a:p>
            <a:r>
              <a:rPr lang="en-US" sz="2000" b="1" dirty="0" smtClean="0"/>
              <a:t>(a) Poor quality data due to loss of resolution – a “meltdown”</a:t>
            </a:r>
            <a:endParaRPr lang="en-US" sz="2000" b="1" dirty="0"/>
          </a:p>
        </p:txBody>
      </p:sp>
      <p:sp>
        <p:nvSpPr>
          <p:cNvPr id="12" name="TextBox 11"/>
          <p:cNvSpPr txBox="1"/>
          <p:nvPr/>
        </p:nvSpPr>
        <p:spPr>
          <a:xfrm>
            <a:off x="381000" y="3714690"/>
            <a:ext cx="2646878" cy="400110"/>
          </a:xfrm>
          <a:prstGeom prst="rect">
            <a:avLst/>
          </a:prstGeom>
          <a:noFill/>
        </p:spPr>
        <p:txBody>
          <a:bodyPr wrap="none" rtlCol="0">
            <a:spAutoFit/>
          </a:bodyPr>
          <a:lstStyle/>
          <a:p>
            <a:r>
              <a:rPr lang="en-US" sz="2000" b="1" dirty="0" smtClean="0"/>
              <a:t>(b) High quality data</a:t>
            </a:r>
            <a:endParaRPr lang="en-US" sz="2000" b="1" dirty="0"/>
          </a:p>
        </p:txBody>
      </p:sp>
    </p:spTree>
    <p:extLst>
      <p:ext uri="{BB962C8B-B14F-4D97-AF65-F5344CB8AC3E}">
        <p14:creationId xmlns:p14="http://schemas.microsoft.com/office/powerpoint/2010/main" val="331105184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5"/>
          <p:cNvPicPr>
            <a:picLocks noChangeAspect="1" noChangeArrowheads="1"/>
          </p:cNvPicPr>
          <p:nvPr/>
        </p:nvPicPr>
        <p:blipFill>
          <a:blip r:embed="rId3" cstate="print"/>
          <a:srcRect/>
          <a:stretch>
            <a:fillRect/>
          </a:stretch>
        </p:blipFill>
        <p:spPr bwMode="auto">
          <a:xfrm>
            <a:off x="156864" y="641350"/>
            <a:ext cx="8834736" cy="5759450"/>
          </a:xfrm>
          <a:prstGeom prst="rect">
            <a:avLst/>
          </a:prstGeom>
          <a:noFill/>
          <a:ln w="9525">
            <a:noFill/>
            <a:miter lim="800000"/>
            <a:headEnd/>
            <a:tailEnd/>
          </a:ln>
        </p:spPr>
      </p:pic>
    </p:spTree>
    <p:extLst>
      <p:ext uri="{BB962C8B-B14F-4D97-AF65-F5344CB8AC3E}">
        <p14:creationId xmlns:p14="http://schemas.microsoft.com/office/powerpoint/2010/main" val="25824409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495425" y="1668463"/>
          <a:ext cx="2514600" cy="2362200"/>
        </p:xfrm>
        <a:graphic>
          <a:graphicData uri="http://schemas.openxmlformats.org/presentationml/2006/ole">
            <mc:AlternateContent xmlns:mc="http://schemas.openxmlformats.org/markup-compatibility/2006">
              <mc:Choice xmlns:v="urn:schemas-microsoft-com:vml" Requires="v">
                <p:oleObj spid="_x0000_s5146" name="Bitmap Image" r:id="rId4" imgW="1085714" imgH="1019048" progId="PBrush">
                  <p:embed/>
                </p:oleObj>
              </mc:Choice>
              <mc:Fallback>
                <p:oleObj name="Bitmap Image" r:id="rId4" imgW="1085714" imgH="1019048"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1668463"/>
                        <a:ext cx="2514600" cy="23622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686425" y="1668463"/>
          <a:ext cx="2341563" cy="2362200"/>
        </p:xfrm>
        <a:graphic>
          <a:graphicData uri="http://schemas.openxmlformats.org/presentationml/2006/ole">
            <mc:AlternateContent xmlns:mc="http://schemas.openxmlformats.org/markup-compatibility/2006">
              <mc:Choice xmlns:v="urn:schemas-microsoft-com:vml" Requires="v">
                <p:oleObj spid="_x0000_s5147" name="Bitmap Image" r:id="rId6" imgW="1104762" imgH="838095" progId="PBrush">
                  <p:embed/>
                </p:oleObj>
              </mc:Choice>
              <mc:Fallback>
                <p:oleObj name="Bitmap Image" r:id="rId6" imgW="1104762" imgH="838095"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24831"/>
                      <a:stretch>
                        <a:fillRect/>
                      </a:stretch>
                    </p:blipFill>
                    <p:spPr bwMode="auto">
                      <a:xfrm>
                        <a:off x="5686425" y="1668463"/>
                        <a:ext cx="2341563" cy="2362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18"/>
          <p:cNvSpPr txBox="1">
            <a:spLocks noChangeArrowheads="1"/>
          </p:cNvSpPr>
          <p:nvPr/>
        </p:nvSpPr>
        <p:spPr bwMode="auto">
          <a:xfrm>
            <a:off x="1252538" y="4106863"/>
            <a:ext cx="2833687" cy="769937"/>
          </a:xfrm>
          <a:prstGeom prst="rect">
            <a:avLst/>
          </a:prstGeom>
          <a:noFill/>
          <a:ln w="9525">
            <a:noFill/>
            <a:miter lim="800000"/>
            <a:headEnd/>
            <a:tailEnd/>
          </a:ln>
        </p:spPr>
        <p:txBody>
          <a:bodyPr wrap="none">
            <a:spAutoFit/>
          </a:bodyPr>
          <a:lstStyle/>
          <a:p>
            <a:pPr algn="ctr"/>
            <a:r>
              <a:rPr lang="en-US" sz="2400" b="1"/>
              <a:t>ABI 3100 </a:t>
            </a:r>
          </a:p>
          <a:p>
            <a:pPr algn="ctr"/>
            <a:r>
              <a:rPr lang="en-US" sz="2000" b="1"/>
              <a:t>Data Collection v1.0.1</a:t>
            </a:r>
          </a:p>
        </p:txBody>
      </p:sp>
      <p:sp>
        <p:nvSpPr>
          <p:cNvPr id="1029" name="Text Box 19"/>
          <p:cNvSpPr txBox="1">
            <a:spLocks noChangeArrowheads="1"/>
          </p:cNvSpPr>
          <p:nvPr/>
        </p:nvSpPr>
        <p:spPr bwMode="auto">
          <a:xfrm>
            <a:off x="5534025" y="4106863"/>
            <a:ext cx="2619375" cy="769937"/>
          </a:xfrm>
          <a:prstGeom prst="rect">
            <a:avLst/>
          </a:prstGeom>
          <a:noFill/>
          <a:ln w="9525">
            <a:noFill/>
            <a:miter lim="800000"/>
            <a:headEnd/>
            <a:tailEnd/>
          </a:ln>
        </p:spPr>
        <p:txBody>
          <a:bodyPr wrap="none">
            <a:spAutoFit/>
          </a:bodyPr>
          <a:lstStyle/>
          <a:p>
            <a:pPr algn="ctr"/>
            <a:r>
              <a:rPr lang="en-US" sz="2400" b="1"/>
              <a:t>ABI 3130xl</a:t>
            </a:r>
            <a:endParaRPr lang="en-US" sz="2000" b="1"/>
          </a:p>
          <a:p>
            <a:pPr algn="ctr"/>
            <a:r>
              <a:rPr lang="en-US" sz="2000" b="1"/>
              <a:t>Data Collection v3.0</a:t>
            </a:r>
          </a:p>
        </p:txBody>
      </p:sp>
      <p:sp>
        <p:nvSpPr>
          <p:cNvPr id="1030" name="TextBox 5"/>
          <p:cNvSpPr txBox="1">
            <a:spLocks noChangeArrowheads="1"/>
          </p:cNvSpPr>
          <p:nvPr/>
        </p:nvSpPr>
        <p:spPr bwMode="auto">
          <a:xfrm>
            <a:off x="698500" y="838200"/>
            <a:ext cx="749300" cy="646113"/>
          </a:xfrm>
          <a:prstGeom prst="rect">
            <a:avLst/>
          </a:prstGeom>
          <a:noFill/>
          <a:ln w="9525">
            <a:noFill/>
            <a:miter lim="800000"/>
            <a:headEnd/>
            <a:tailEnd/>
          </a:ln>
        </p:spPr>
        <p:txBody>
          <a:bodyPr wrap="none">
            <a:spAutoFit/>
          </a:bodyPr>
          <a:lstStyle/>
          <a:p>
            <a:r>
              <a:rPr lang="en-US" sz="3600" b="1"/>
              <a:t>(a)</a:t>
            </a:r>
          </a:p>
        </p:txBody>
      </p:sp>
      <p:sp>
        <p:nvSpPr>
          <p:cNvPr id="1031" name="TextBox 6"/>
          <p:cNvSpPr txBox="1">
            <a:spLocks noChangeArrowheads="1"/>
          </p:cNvSpPr>
          <p:nvPr/>
        </p:nvSpPr>
        <p:spPr bwMode="auto">
          <a:xfrm>
            <a:off x="4876800" y="838200"/>
            <a:ext cx="774700" cy="646113"/>
          </a:xfrm>
          <a:prstGeom prst="rect">
            <a:avLst/>
          </a:prstGeom>
          <a:noFill/>
          <a:ln w="9525">
            <a:noFill/>
            <a:miter lim="800000"/>
            <a:headEnd/>
            <a:tailEnd/>
          </a:ln>
        </p:spPr>
        <p:txBody>
          <a:bodyPr wrap="none">
            <a:spAutoFit/>
          </a:bodyPr>
          <a:lstStyle/>
          <a:p>
            <a:r>
              <a:rPr lang="en-US" sz="3600" b="1"/>
              <a:t>(b)</a:t>
            </a:r>
          </a:p>
        </p:txBody>
      </p:sp>
    </p:spTree>
    <p:extLst>
      <p:ext uri="{BB962C8B-B14F-4D97-AF65-F5344CB8AC3E}">
        <p14:creationId xmlns:p14="http://schemas.microsoft.com/office/powerpoint/2010/main" val="284702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157"/>
          <p:cNvSpPr txBox="1">
            <a:spLocks noChangeArrowheads="1"/>
          </p:cNvSpPr>
          <p:nvPr/>
        </p:nvSpPr>
        <p:spPr bwMode="auto">
          <a:xfrm>
            <a:off x="108661" y="105501"/>
            <a:ext cx="8882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600" b="1" dirty="0" smtClean="0">
                <a:latin typeface="Arial" pitchFamily="34" charset="0"/>
                <a:cs typeface="Arial" pitchFamily="34" charset="0"/>
              </a:rPr>
              <a:t>Life Technologies/ABI STR Kits </a:t>
            </a:r>
            <a:r>
              <a:rPr lang="en-US" sz="1400" dirty="0" smtClean="0">
                <a:latin typeface="Arial" pitchFamily="34" charset="0"/>
                <a:cs typeface="Arial" pitchFamily="34" charset="0"/>
              </a:rPr>
              <a:t>(Internal Size Standard  LIZ GS500 – 5-dye; LIZ GS600 – 6-dye)</a:t>
            </a:r>
            <a:endParaRPr lang="en-US" sz="1600" dirty="0">
              <a:latin typeface="Arial" pitchFamily="34" charset="0"/>
              <a:cs typeface="Arial" pitchFamily="34" charset="0"/>
            </a:endParaRPr>
          </a:p>
        </p:txBody>
      </p:sp>
      <p:grpSp>
        <p:nvGrpSpPr>
          <p:cNvPr id="227" name="Group 222"/>
          <p:cNvGrpSpPr/>
          <p:nvPr/>
        </p:nvGrpSpPr>
        <p:grpSpPr>
          <a:xfrm>
            <a:off x="-9525" y="436582"/>
            <a:ext cx="9180513" cy="433080"/>
            <a:chOff x="-9525" y="436582"/>
            <a:chExt cx="9180513" cy="433080"/>
          </a:xfrm>
        </p:grpSpPr>
        <p:sp>
          <p:nvSpPr>
            <p:cNvPr id="57" name="Line 20"/>
            <p:cNvSpPr>
              <a:spLocks noChangeShapeType="1"/>
            </p:cNvSpPr>
            <p:nvPr/>
          </p:nvSpPr>
          <p:spPr bwMode="auto">
            <a:xfrm flipV="1">
              <a:off x="-9525" y="452459"/>
              <a:ext cx="9180513"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58" name="Line 21"/>
            <p:cNvSpPr>
              <a:spLocks noChangeShapeType="1"/>
            </p:cNvSpPr>
            <p:nvPr/>
          </p:nvSpPr>
          <p:spPr bwMode="auto">
            <a:xfrm>
              <a:off x="329565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59" name="Line 22"/>
            <p:cNvSpPr>
              <a:spLocks noChangeShapeType="1"/>
            </p:cNvSpPr>
            <p:nvPr/>
          </p:nvSpPr>
          <p:spPr bwMode="auto">
            <a:xfrm>
              <a:off x="121920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0" name="Line 23"/>
            <p:cNvSpPr>
              <a:spLocks noChangeShapeType="1"/>
            </p:cNvSpPr>
            <p:nvPr/>
          </p:nvSpPr>
          <p:spPr bwMode="auto">
            <a:xfrm>
              <a:off x="7419975"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1" name="Line 24"/>
            <p:cNvSpPr>
              <a:spLocks noChangeShapeType="1"/>
            </p:cNvSpPr>
            <p:nvPr/>
          </p:nvSpPr>
          <p:spPr bwMode="auto">
            <a:xfrm>
              <a:off x="5372100" y="455634"/>
              <a:ext cx="0" cy="1047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2" name="Text Box 25"/>
            <p:cNvSpPr txBox="1">
              <a:spLocks noChangeArrowheads="1"/>
            </p:cNvSpPr>
            <p:nvPr/>
          </p:nvSpPr>
          <p:spPr bwMode="auto">
            <a:xfrm>
              <a:off x="857250" y="608052"/>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100 bp</a:t>
              </a:r>
            </a:p>
          </p:txBody>
        </p:sp>
        <p:sp>
          <p:nvSpPr>
            <p:cNvPr id="63" name="Text Box 26"/>
            <p:cNvSpPr txBox="1">
              <a:spLocks noChangeArrowheads="1"/>
            </p:cNvSpPr>
            <p:nvPr/>
          </p:nvSpPr>
          <p:spPr bwMode="auto">
            <a:xfrm>
              <a:off x="7058025"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400 bp</a:t>
              </a:r>
            </a:p>
          </p:txBody>
        </p:sp>
        <p:sp>
          <p:nvSpPr>
            <p:cNvPr id="64" name="Text Box 27"/>
            <p:cNvSpPr txBox="1">
              <a:spLocks noChangeArrowheads="1"/>
            </p:cNvSpPr>
            <p:nvPr/>
          </p:nvSpPr>
          <p:spPr bwMode="auto">
            <a:xfrm>
              <a:off x="4991100"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300 bp</a:t>
              </a:r>
            </a:p>
          </p:txBody>
        </p:sp>
        <p:sp>
          <p:nvSpPr>
            <p:cNvPr id="65" name="Text Box 28"/>
            <p:cNvSpPr txBox="1">
              <a:spLocks noChangeArrowheads="1"/>
            </p:cNvSpPr>
            <p:nvPr/>
          </p:nvSpPr>
          <p:spPr bwMode="auto">
            <a:xfrm>
              <a:off x="2914650" y="569948"/>
              <a:ext cx="733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100">
                  <a:latin typeface="Arial" pitchFamily="34" charset="0"/>
                  <a:cs typeface="Arial" pitchFamily="34" charset="0"/>
                </a:rPr>
                <a:t>200 bp</a:t>
              </a:r>
            </a:p>
          </p:txBody>
        </p:sp>
        <p:grpSp>
          <p:nvGrpSpPr>
            <p:cNvPr id="228" name="Group 29"/>
            <p:cNvGrpSpPr>
              <a:grpSpLocks/>
            </p:cNvGrpSpPr>
            <p:nvPr/>
          </p:nvGrpSpPr>
          <p:grpSpPr bwMode="auto">
            <a:xfrm>
              <a:off x="1685925" y="455634"/>
              <a:ext cx="1104900" cy="123840"/>
              <a:chOff x="1194" y="1530"/>
              <a:chExt cx="696" cy="78"/>
            </a:xfrm>
          </p:grpSpPr>
          <p:sp>
            <p:nvSpPr>
              <p:cNvPr id="67" name="Line 30"/>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8" name="Line 31"/>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69" name="Line 32"/>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229" name="Group 33"/>
            <p:cNvGrpSpPr>
              <a:grpSpLocks/>
            </p:cNvGrpSpPr>
            <p:nvPr/>
          </p:nvGrpSpPr>
          <p:grpSpPr bwMode="auto">
            <a:xfrm>
              <a:off x="3810000" y="455634"/>
              <a:ext cx="1104900" cy="123840"/>
              <a:chOff x="1194" y="1530"/>
              <a:chExt cx="696" cy="78"/>
            </a:xfrm>
          </p:grpSpPr>
          <p:sp>
            <p:nvSpPr>
              <p:cNvPr id="71" name="Line 34"/>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2" name="Line 35"/>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3" name="Line 36"/>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230" name="Group 37"/>
            <p:cNvGrpSpPr>
              <a:grpSpLocks/>
            </p:cNvGrpSpPr>
            <p:nvPr/>
          </p:nvGrpSpPr>
          <p:grpSpPr bwMode="auto">
            <a:xfrm>
              <a:off x="5848350" y="436582"/>
              <a:ext cx="1104900" cy="123840"/>
              <a:chOff x="1194" y="1530"/>
              <a:chExt cx="696" cy="78"/>
            </a:xfrm>
          </p:grpSpPr>
          <p:sp>
            <p:nvSpPr>
              <p:cNvPr id="75" name="Line 38"/>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6" name="Line 39"/>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77" name="Line 40"/>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231" name="Group 41"/>
            <p:cNvGrpSpPr>
              <a:grpSpLocks/>
            </p:cNvGrpSpPr>
            <p:nvPr/>
          </p:nvGrpSpPr>
          <p:grpSpPr bwMode="auto">
            <a:xfrm>
              <a:off x="109538" y="474687"/>
              <a:ext cx="533400" cy="114314"/>
              <a:chOff x="1194" y="1536"/>
              <a:chExt cx="336" cy="72"/>
            </a:xfrm>
          </p:grpSpPr>
          <p:sp>
            <p:nvSpPr>
              <p:cNvPr id="79" name="Line 42"/>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80" name="Line 44"/>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nvGrpSpPr>
            <p:cNvPr id="232" name="Group 60"/>
            <p:cNvGrpSpPr>
              <a:grpSpLocks/>
            </p:cNvGrpSpPr>
            <p:nvPr/>
          </p:nvGrpSpPr>
          <p:grpSpPr bwMode="auto">
            <a:xfrm>
              <a:off x="7900988" y="446108"/>
              <a:ext cx="1104900" cy="123840"/>
              <a:chOff x="1194" y="1530"/>
              <a:chExt cx="696" cy="78"/>
            </a:xfrm>
          </p:grpSpPr>
          <p:sp>
            <p:nvSpPr>
              <p:cNvPr id="82" name="Line 61"/>
              <p:cNvSpPr>
                <a:spLocks noChangeShapeType="1"/>
              </p:cNvSpPr>
              <p:nvPr/>
            </p:nvSpPr>
            <p:spPr bwMode="auto">
              <a:xfrm>
                <a:off x="1194" y="1542"/>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83" name="Line 62"/>
              <p:cNvSpPr>
                <a:spLocks noChangeShapeType="1"/>
              </p:cNvSpPr>
              <p:nvPr/>
            </p:nvSpPr>
            <p:spPr bwMode="auto">
              <a:xfrm>
                <a:off x="1890" y="1530"/>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sp>
            <p:nvSpPr>
              <p:cNvPr id="84" name="Line 63"/>
              <p:cNvSpPr>
                <a:spLocks noChangeShapeType="1"/>
              </p:cNvSpPr>
              <p:nvPr/>
            </p:nvSpPr>
            <p:spPr bwMode="auto">
              <a:xfrm>
                <a:off x="1530" y="1536"/>
                <a:ext cx="0"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a:latin typeface="Arial" pitchFamily="34" charset="0"/>
                  <a:cs typeface="Arial" pitchFamily="34" charset="0"/>
                </a:endParaRPr>
              </a:p>
            </p:txBody>
          </p:sp>
        </p:grpSp>
      </p:grpSp>
      <p:grpSp>
        <p:nvGrpSpPr>
          <p:cNvPr id="233" name="Group 191"/>
          <p:cNvGrpSpPr/>
          <p:nvPr/>
        </p:nvGrpSpPr>
        <p:grpSpPr>
          <a:xfrm>
            <a:off x="68241" y="4827680"/>
            <a:ext cx="8264229" cy="1825545"/>
            <a:chOff x="68241" y="4827680"/>
            <a:chExt cx="8264229" cy="1825545"/>
          </a:xfrm>
        </p:grpSpPr>
        <p:grpSp>
          <p:nvGrpSpPr>
            <p:cNvPr id="234" name="Group 54"/>
            <p:cNvGrpSpPr/>
            <p:nvPr/>
          </p:nvGrpSpPr>
          <p:grpSpPr>
            <a:xfrm>
              <a:off x="990600" y="4827680"/>
              <a:ext cx="6035040" cy="320040"/>
              <a:chOff x="990600" y="4145280"/>
              <a:chExt cx="6035040" cy="320040"/>
            </a:xfrm>
          </p:grpSpPr>
          <p:cxnSp>
            <p:nvCxnSpPr>
              <p:cNvPr id="2" name="Straight Connector 1"/>
              <p:cNvCxnSpPr/>
              <p:nvPr/>
            </p:nvCxnSpPr>
            <p:spPr>
              <a:xfrm>
                <a:off x="990600" y="4465320"/>
                <a:ext cx="115824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0" y="4465320"/>
                <a:ext cx="13411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810000" y="4465320"/>
                <a:ext cx="108204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998720" y="4465320"/>
                <a:ext cx="8382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65520" y="4465320"/>
                <a:ext cx="9601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82040" y="4145280"/>
                <a:ext cx="931665" cy="307777"/>
              </a:xfrm>
              <a:prstGeom prst="rect">
                <a:avLst/>
              </a:prstGeom>
              <a:noFill/>
            </p:spPr>
            <p:txBody>
              <a:bodyPr wrap="none" rtlCol="0">
                <a:spAutoFit/>
              </a:bodyPr>
              <a:lstStyle/>
              <a:p>
                <a:pPr algn="ctr"/>
                <a:r>
                  <a:rPr lang="en-US" sz="1400" b="1" dirty="0" smtClean="0">
                    <a:solidFill>
                      <a:srgbClr val="0000FF"/>
                    </a:solidFill>
                  </a:rPr>
                  <a:t>D3S1358</a:t>
                </a:r>
                <a:endParaRPr lang="en-US" sz="1400" b="1" dirty="0">
                  <a:solidFill>
                    <a:srgbClr val="0000FF"/>
                  </a:solidFill>
                </a:endParaRPr>
              </a:p>
            </p:txBody>
          </p:sp>
          <p:sp>
            <p:nvSpPr>
              <p:cNvPr id="8" name="TextBox 7"/>
              <p:cNvSpPr txBox="1"/>
              <p:nvPr/>
            </p:nvSpPr>
            <p:spPr>
              <a:xfrm>
                <a:off x="2662982" y="4145280"/>
                <a:ext cx="573940" cy="307777"/>
              </a:xfrm>
              <a:prstGeom prst="rect">
                <a:avLst/>
              </a:prstGeom>
              <a:noFill/>
            </p:spPr>
            <p:txBody>
              <a:bodyPr wrap="none" rtlCol="0">
                <a:spAutoFit/>
              </a:bodyPr>
              <a:lstStyle/>
              <a:p>
                <a:pPr algn="ctr"/>
                <a:r>
                  <a:rPr lang="en-US" sz="1400" b="1" dirty="0" smtClean="0">
                    <a:solidFill>
                      <a:srgbClr val="0000FF"/>
                    </a:solidFill>
                  </a:rPr>
                  <a:t>vWA</a:t>
                </a:r>
                <a:endParaRPr lang="en-US" sz="1400" b="1" dirty="0">
                  <a:solidFill>
                    <a:srgbClr val="0000FF"/>
                  </a:solidFill>
                </a:endParaRPr>
              </a:p>
            </p:txBody>
          </p:sp>
          <p:sp>
            <p:nvSpPr>
              <p:cNvPr id="9" name="TextBox 8"/>
              <p:cNvSpPr txBox="1"/>
              <p:nvPr/>
            </p:nvSpPr>
            <p:spPr>
              <a:xfrm>
                <a:off x="3870962" y="4145280"/>
                <a:ext cx="931665" cy="307777"/>
              </a:xfrm>
              <a:prstGeom prst="rect">
                <a:avLst/>
              </a:prstGeom>
              <a:noFill/>
            </p:spPr>
            <p:txBody>
              <a:bodyPr wrap="none" rtlCol="0">
                <a:spAutoFit/>
              </a:bodyPr>
              <a:lstStyle/>
              <a:p>
                <a:pPr algn="ctr"/>
                <a:r>
                  <a:rPr lang="en-US" sz="1400" b="1" dirty="0" smtClean="0">
                    <a:solidFill>
                      <a:srgbClr val="0000FF"/>
                    </a:solidFill>
                  </a:rPr>
                  <a:t>D16S539</a:t>
                </a:r>
                <a:endParaRPr lang="en-US" sz="1400" b="1" dirty="0">
                  <a:solidFill>
                    <a:srgbClr val="0000FF"/>
                  </a:solidFill>
                </a:endParaRPr>
              </a:p>
            </p:txBody>
          </p:sp>
          <p:sp>
            <p:nvSpPr>
              <p:cNvPr id="10" name="TextBox 9"/>
              <p:cNvSpPr txBox="1"/>
              <p:nvPr/>
            </p:nvSpPr>
            <p:spPr>
              <a:xfrm>
                <a:off x="4952188" y="4145280"/>
                <a:ext cx="902812" cy="307777"/>
              </a:xfrm>
              <a:prstGeom prst="rect">
                <a:avLst/>
              </a:prstGeom>
              <a:noFill/>
            </p:spPr>
            <p:txBody>
              <a:bodyPr wrap="none" rtlCol="0">
                <a:spAutoFit/>
              </a:bodyPr>
              <a:lstStyle/>
              <a:p>
                <a:pPr algn="ctr"/>
                <a:r>
                  <a:rPr lang="en-US" sz="1400" b="1" dirty="0" smtClean="0">
                    <a:solidFill>
                      <a:srgbClr val="0000FF"/>
                    </a:solidFill>
                  </a:rPr>
                  <a:t>CSF1PO</a:t>
                </a:r>
                <a:endParaRPr lang="en-US" sz="1400" b="1" dirty="0">
                  <a:solidFill>
                    <a:srgbClr val="0000FF"/>
                  </a:solidFill>
                </a:endParaRPr>
              </a:p>
            </p:txBody>
          </p:sp>
          <p:sp>
            <p:nvSpPr>
              <p:cNvPr id="11" name="TextBox 10"/>
              <p:cNvSpPr txBox="1"/>
              <p:nvPr/>
            </p:nvSpPr>
            <p:spPr>
              <a:xfrm>
                <a:off x="6194562" y="4145280"/>
                <a:ext cx="673582" cy="307777"/>
              </a:xfrm>
              <a:prstGeom prst="rect">
                <a:avLst/>
              </a:prstGeom>
              <a:noFill/>
            </p:spPr>
            <p:txBody>
              <a:bodyPr wrap="none" rtlCol="0">
                <a:spAutoFit/>
              </a:bodyPr>
              <a:lstStyle/>
              <a:p>
                <a:pPr algn="ctr"/>
                <a:r>
                  <a:rPr lang="en-US" sz="1400" b="1" dirty="0" smtClean="0">
                    <a:solidFill>
                      <a:srgbClr val="0000FF"/>
                    </a:solidFill>
                  </a:rPr>
                  <a:t>TPOX</a:t>
                </a:r>
                <a:endParaRPr lang="en-US" sz="1400" b="1" dirty="0">
                  <a:solidFill>
                    <a:srgbClr val="0000FF"/>
                  </a:solidFill>
                </a:endParaRPr>
              </a:p>
            </p:txBody>
          </p:sp>
        </p:grpSp>
        <p:grpSp>
          <p:nvGrpSpPr>
            <p:cNvPr id="235" name="Group 50"/>
            <p:cNvGrpSpPr/>
            <p:nvPr/>
          </p:nvGrpSpPr>
          <p:grpSpPr>
            <a:xfrm>
              <a:off x="759210" y="6318403"/>
              <a:ext cx="5736840" cy="334822"/>
              <a:chOff x="759210" y="6263811"/>
              <a:chExt cx="5736840" cy="334822"/>
            </a:xfrm>
          </p:grpSpPr>
          <p:cxnSp>
            <p:nvCxnSpPr>
              <p:cNvPr id="27" name="Straight Connector 26"/>
              <p:cNvCxnSpPr/>
              <p:nvPr/>
            </p:nvCxnSpPr>
            <p:spPr>
              <a:xfrm>
                <a:off x="759210" y="6591735"/>
                <a:ext cx="1196590" cy="5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61010" y="6591735"/>
                <a:ext cx="1031490" cy="54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04010" y="6591735"/>
                <a:ext cx="1183890" cy="689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88310" y="6591735"/>
                <a:ext cx="1507740" cy="54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48249" y="6263811"/>
                <a:ext cx="1031051" cy="307777"/>
              </a:xfrm>
              <a:prstGeom prst="rect">
                <a:avLst/>
              </a:prstGeom>
              <a:noFill/>
            </p:spPr>
            <p:txBody>
              <a:bodyPr wrap="none" rtlCol="0">
                <a:spAutoFit/>
              </a:bodyPr>
              <a:lstStyle/>
              <a:p>
                <a:pPr algn="ctr"/>
                <a:r>
                  <a:rPr lang="en-US" sz="1400" b="1" dirty="0" smtClean="0">
                    <a:solidFill>
                      <a:srgbClr val="7030A0"/>
                    </a:solidFill>
                  </a:rPr>
                  <a:t>D10S1248</a:t>
                </a:r>
                <a:endParaRPr lang="en-US" sz="1400" b="1" dirty="0">
                  <a:solidFill>
                    <a:srgbClr val="7030A0"/>
                  </a:solidFill>
                </a:endParaRPr>
              </a:p>
            </p:txBody>
          </p:sp>
          <p:sp>
            <p:nvSpPr>
              <p:cNvPr id="32" name="TextBox 31"/>
              <p:cNvSpPr txBox="1"/>
              <p:nvPr/>
            </p:nvSpPr>
            <p:spPr>
              <a:xfrm>
                <a:off x="2484122" y="6263811"/>
                <a:ext cx="931665" cy="307777"/>
              </a:xfrm>
              <a:prstGeom prst="rect">
                <a:avLst/>
              </a:prstGeom>
              <a:noFill/>
            </p:spPr>
            <p:txBody>
              <a:bodyPr wrap="none" rtlCol="0">
                <a:spAutoFit/>
              </a:bodyPr>
              <a:lstStyle/>
              <a:p>
                <a:pPr algn="ctr"/>
                <a:r>
                  <a:rPr lang="en-US" sz="1400" b="1" dirty="0" smtClean="0">
                    <a:solidFill>
                      <a:srgbClr val="7030A0"/>
                    </a:solidFill>
                  </a:rPr>
                  <a:t>D1S1656</a:t>
                </a:r>
                <a:endParaRPr lang="en-US" sz="1400" b="1" dirty="0">
                  <a:solidFill>
                    <a:srgbClr val="7030A0"/>
                  </a:solidFill>
                </a:endParaRPr>
              </a:p>
            </p:txBody>
          </p:sp>
          <p:sp>
            <p:nvSpPr>
              <p:cNvPr id="33" name="TextBox 32"/>
              <p:cNvSpPr txBox="1"/>
              <p:nvPr/>
            </p:nvSpPr>
            <p:spPr>
              <a:xfrm>
                <a:off x="3713075" y="6263811"/>
                <a:ext cx="931665" cy="307777"/>
              </a:xfrm>
              <a:prstGeom prst="rect">
                <a:avLst/>
              </a:prstGeom>
              <a:noFill/>
            </p:spPr>
            <p:txBody>
              <a:bodyPr wrap="none" rtlCol="0">
                <a:spAutoFit/>
              </a:bodyPr>
              <a:lstStyle/>
              <a:p>
                <a:pPr algn="ctr"/>
                <a:r>
                  <a:rPr lang="en-US" sz="1400" b="1" dirty="0" smtClean="0">
                    <a:solidFill>
                      <a:srgbClr val="7030A0"/>
                    </a:solidFill>
                  </a:rPr>
                  <a:t>D12S391</a:t>
                </a:r>
                <a:endParaRPr lang="en-US" sz="1400" b="1" dirty="0">
                  <a:solidFill>
                    <a:srgbClr val="7030A0"/>
                  </a:solidFill>
                </a:endParaRPr>
              </a:p>
            </p:txBody>
          </p:sp>
          <p:sp>
            <p:nvSpPr>
              <p:cNvPr id="34" name="TextBox 33"/>
              <p:cNvSpPr txBox="1"/>
              <p:nvPr/>
            </p:nvSpPr>
            <p:spPr>
              <a:xfrm>
                <a:off x="5263899" y="6263811"/>
                <a:ext cx="931665" cy="307777"/>
              </a:xfrm>
              <a:prstGeom prst="rect">
                <a:avLst/>
              </a:prstGeom>
              <a:noFill/>
            </p:spPr>
            <p:txBody>
              <a:bodyPr wrap="none" rtlCol="0">
                <a:spAutoFit/>
              </a:bodyPr>
              <a:lstStyle/>
              <a:p>
                <a:pPr algn="ctr"/>
                <a:r>
                  <a:rPr lang="en-US" sz="1400" b="1" dirty="0" smtClean="0">
                    <a:solidFill>
                      <a:srgbClr val="7030A0"/>
                    </a:solidFill>
                  </a:rPr>
                  <a:t>D2S1338</a:t>
                </a:r>
                <a:endParaRPr lang="en-US" sz="1400" b="1" dirty="0">
                  <a:solidFill>
                    <a:srgbClr val="7030A0"/>
                  </a:solidFill>
                </a:endParaRPr>
              </a:p>
            </p:txBody>
          </p:sp>
        </p:grpSp>
        <p:grpSp>
          <p:nvGrpSpPr>
            <p:cNvPr id="236" name="Group 53"/>
            <p:cNvGrpSpPr/>
            <p:nvPr/>
          </p:nvGrpSpPr>
          <p:grpSpPr>
            <a:xfrm>
              <a:off x="597957" y="5210105"/>
              <a:ext cx="6779972" cy="339278"/>
              <a:chOff x="597957" y="4691481"/>
              <a:chExt cx="6779972" cy="339278"/>
            </a:xfrm>
          </p:grpSpPr>
          <p:cxnSp>
            <p:nvCxnSpPr>
              <p:cNvPr id="12" name="Straight Connector 11"/>
              <p:cNvCxnSpPr/>
              <p:nvPr/>
            </p:nvCxnSpPr>
            <p:spPr>
              <a:xfrm flipV="1">
                <a:off x="1495810" y="5026295"/>
                <a:ext cx="1300245" cy="1"/>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5026295"/>
                <a:ext cx="1343410" cy="87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24941" y="5026295"/>
                <a:ext cx="249302" cy="87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3441" y="5026295"/>
                <a:ext cx="237309" cy="446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81265" y="5026295"/>
                <a:ext cx="1914249" cy="88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565900" y="5025542"/>
                <a:ext cx="785876" cy="754"/>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700235" y="4691481"/>
                <a:ext cx="921792" cy="307777"/>
              </a:xfrm>
              <a:prstGeom prst="rect">
                <a:avLst/>
              </a:prstGeom>
              <a:noFill/>
            </p:spPr>
            <p:txBody>
              <a:bodyPr wrap="none" rtlCol="0">
                <a:spAutoFit/>
              </a:bodyPr>
              <a:lstStyle/>
              <a:p>
                <a:pPr algn="ctr"/>
                <a:r>
                  <a:rPr lang="en-US" sz="1400" b="1" dirty="0" smtClean="0">
                    <a:solidFill>
                      <a:srgbClr val="008000"/>
                    </a:solidFill>
                  </a:rPr>
                  <a:t>D8S1179</a:t>
                </a:r>
                <a:endParaRPr lang="en-US" sz="1400" b="1" dirty="0">
                  <a:solidFill>
                    <a:srgbClr val="008000"/>
                  </a:solidFill>
                </a:endParaRPr>
              </a:p>
            </p:txBody>
          </p:sp>
          <p:sp>
            <p:nvSpPr>
              <p:cNvPr id="36" name="TextBox 35"/>
              <p:cNvSpPr txBox="1"/>
              <p:nvPr/>
            </p:nvSpPr>
            <p:spPr>
              <a:xfrm>
                <a:off x="3153228" y="4691481"/>
                <a:ext cx="822405" cy="307777"/>
              </a:xfrm>
              <a:prstGeom prst="rect">
                <a:avLst/>
              </a:prstGeom>
              <a:noFill/>
            </p:spPr>
            <p:txBody>
              <a:bodyPr wrap="none" rtlCol="0">
                <a:spAutoFit/>
              </a:bodyPr>
              <a:lstStyle/>
              <a:p>
                <a:pPr algn="ctr"/>
                <a:r>
                  <a:rPr lang="en-US" sz="1400" b="1" dirty="0" smtClean="0">
                    <a:solidFill>
                      <a:srgbClr val="008000"/>
                    </a:solidFill>
                  </a:rPr>
                  <a:t>D21S11</a:t>
                </a:r>
                <a:endParaRPr lang="en-US" sz="1400" b="1" dirty="0">
                  <a:solidFill>
                    <a:srgbClr val="008000"/>
                  </a:solidFill>
                </a:endParaRPr>
              </a:p>
            </p:txBody>
          </p:sp>
          <p:sp>
            <p:nvSpPr>
              <p:cNvPr id="37" name="TextBox 36"/>
              <p:cNvSpPr txBox="1"/>
              <p:nvPr/>
            </p:nvSpPr>
            <p:spPr>
              <a:xfrm>
                <a:off x="5020985" y="4691481"/>
                <a:ext cx="832280" cy="307777"/>
              </a:xfrm>
              <a:prstGeom prst="rect">
                <a:avLst/>
              </a:prstGeom>
              <a:noFill/>
            </p:spPr>
            <p:txBody>
              <a:bodyPr wrap="none" rtlCol="0">
                <a:spAutoFit/>
              </a:bodyPr>
              <a:lstStyle/>
              <a:p>
                <a:pPr algn="ctr"/>
                <a:r>
                  <a:rPr lang="en-US" sz="1400" b="1" dirty="0" smtClean="0">
                    <a:solidFill>
                      <a:srgbClr val="008000"/>
                    </a:solidFill>
                  </a:rPr>
                  <a:t>D18S51</a:t>
                </a:r>
                <a:endParaRPr lang="en-US" sz="1400" b="1" dirty="0">
                  <a:solidFill>
                    <a:srgbClr val="008000"/>
                  </a:solidFill>
                </a:endParaRPr>
              </a:p>
            </p:txBody>
          </p:sp>
          <p:sp>
            <p:nvSpPr>
              <p:cNvPr id="38" name="TextBox 37"/>
              <p:cNvSpPr txBox="1"/>
              <p:nvPr/>
            </p:nvSpPr>
            <p:spPr>
              <a:xfrm>
                <a:off x="6524810" y="4691481"/>
                <a:ext cx="853119" cy="307777"/>
              </a:xfrm>
              <a:prstGeom prst="rect">
                <a:avLst/>
              </a:prstGeom>
              <a:noFill/>
            </p:spPr>
            <p:txBody>
              <a:bodyPr wrap="none" rtlCol="0">
                <a:spAutoFit/>
              </a:bodyPr>
              <a:lstStyle/>
              <a:p>
                <a:pPr algn="ctr"/>
                <a:r>
                  <a:rPr lang="en-US" sz="1400" b="1" dirty="0" smtClean="0">
                    <a:solidFill>
                      <a:srgbClr val="008000"/>
                    </a:solidFill>
                  </a:rPr>
                  <a:t>DYS391</a:t>
                </a:r>
                <a:endParaRPr lang="en-US" sz="1400" b="1" dirty="0">
                  <a:solidFill>
                    <a:srgbClr val="008000"/>
                  </a:solidFill>
                </a:endParaRPr>
              </a:p>
            </p:txBody>
          </p:sp>
          <p:sp>
            <p:nvSpPr>
              <p:cNvPr id="39" name="TextBox 38"/>
              <p:cNvSpPr txBox="1"/>
              <p:nvPr/>
            </p:nvSpPr>
            <p:spPr>
              <a:xfrm>
                <a:off x="999090" y="4691481"/>
                <a:ext cx="463588" cy="307777"/>
              </a:xfrm>
              <a:prstGeom prst="rect">
                <a:avLst/>
              </a:prstGeom>
              <a:noFill/>
            </p:spPr>
            <p:txBody>
              <a:bodyPr wrap="none" rtlCol="0">
                <a:spAutoFit/>
              </a:bodyPr>
              <a:lstStyle/>
              <a:p>
                <a:pPr algn="ctr"/>
                <a:r>
                  <a:rPr lang="en-US" sz="1400" b="1" dirty="0" smtClean="0">
                    <a:solidFill>
                      <a:srgbClr val="008000"/>
                    </a:solidFill>
                  </a:rPr>
                  <a:t>AM</a:t>
                </a:r>
                <a:endParaRPr lang="en-US" sz="1400" b="1" dirty="0">
                  <a:solidFill>
                    <a:srgbClr val="008000"/>
                  </a:solidFill>
                </a:endParaRPr>
              </a:p>
            </p:txBody>
          </p:sp>
          <p:sp>
            <p:nvSpPr>
              <p:cNvPr id="40" name="TextBox 39"/>
              <p:cNvSpPr txBox="1"/>
              <p:nvPr/>
            </p:nvSpPr>
            <p:spPr>
              <a:xfrm>
                <a:off x="597957" y="4691481"/>
                <a:ext cx="402674" cy="307777"/>
              </a:xfrm>
              <a:prstGeom prst="rect">
                <a:avLst/>
              </a:prstGeom>
              <a:noFill/>
            </p:spPr>
            <p:txBody>
              <a:bodyPr wrap="none" rtlCol="0">
                <a:spAutoFit/>
              </a:bodyPr>
              <a:lstStyle/>
              <a:p>
                <a:pPr algn="ctr"/>
                <a:r>
                  <a:rPr lang="en-US" sz="1400" b="1" dirty="0" smtClean="0">
                    <a:solidFill>
                      <a:srgbClr val="008000"/>
                    </a:solidFill>
                  </a:rPr>
                  <a:t>Y±</a:t>
                </a:r>
                <a:endParaRPr lang="en-US" sz="1400" b="1" dirty="0">
                  <a:solidFill>
                    <a:srgbClr val="008000"/>
                  </a:solidFill>
                </a:endParaRPr>
              </a:p>
            </p:txBody>
          </p:sp>
        </p:grpSp>
        <p:grpSp>
          <p:nvGrpSpPr>
            <p:cNvPr id="237" name="Group 52"/>
            <p:cNvGrpSpPr/>
            <p:nvPr/>
          </p:nvGrpSpPr>
          <p:grpSpPr>
            <a:xfrm>
              <a:off x="625860" y="5573787"/>
              <a:ext cx="6422971" cy="342087"/>
              <a:chOff x="625860" y="5259883"/>
              <a:chExt cx="6422971" cy="342087"/>
            </a:xfrm>
          </p:grpSpPr>
          <p:cxnSp>
            <p:nvCxnSpPr>
              <p:cNvPr id="18" name="Straight Connector 17"/>
              <p:cNvCxnSpPr/>
              <p:nvPr/>
            </p:nvCxnSpPr>
            <p:spPr>
              <a:xfrm>
                <a:off x="1591060" y="5601421"/>
                <a:ext cx="11965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05840" y="5601421"/>
                <a:ext cx="9425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00860" y="5601421"/>
                <a:ext cx="3247971" cy="4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5860" y="5601421"/>
                <a:ext cx="87274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56225" y="5259883"/>
                <a:ext cx="931665" cy="307777"/>
              </a:xfrm>
              <a:prstGeom prst="rect">
                <a:avLst/>
              </a:prstGeom>
              <a:noFill/>
            </p:spPr>
            <p:txBody>
              <a:bodyPr wrap="none" rtlCol="0">
                <a:spAutoFit/>
              </a:bodyPr>
              <a:lstStyle/>
              <a:p>
                <a:pPr algn="ctr"/>
                <a:r>
                  <a:rPr lang="en-US" sz="1400" b="1" dirty="0" smtClean="0"/>
                  <a:t>D19S433</a:t>
                </a:r>
                <a:endParaRPr lang="en-US" sz="1400" b="1" dirty="0"/>
              </a:p>
            </p:txBody>
          </p:sp>
          <p:sp>
            <p:nvSpPr>
              <p:cNvPr id="42" name="TextBox 41"/>
              <p:cNvSpPr txBox="1"/>
              <p:nvPr/>
            </p:nvSpPr>
            <p:spPr>
              <a:xfrm>
                <a:off x="634485" y="5259883"/>
                <a:ext cx="832280" cy="307777"/>
              </a:xfrm>
              <a:prstGeom prst="rect">
                <a:avLst/>
              </a:prstGeom>
              <a:noFill/>
            </p:spPr>
            <p:txBody>
              <a:bodyPr wrap="none" rtlCol="0">
                <a:spAutoFit/>
              </a:bodyPr>
              <a:lstStyle/>
              <a:p>
                <a:pPr algn="ctr"/>
                <a:r>
                  <a:rPr lang="en-US" sz="1400" b="1" dirty="0" smtClean="0"/>
                  <a:t>D2S441</a:t>
                </a:r>
                <a:endParaRPr lang="en-US" sz="1400" b="1" dirty="0"/>
              </a:p>
            </p:txBody>
          </p:sp>
          <p:sp>
            <p:nvSpPr>
              <p:cNvPr id="43" name="TextBox 42"/>
              <p:cNvSpPr txBox="1"/>
              <p:nvPr/>
            </p:nvSpPr>
            <p:spPr>
              <a:xfrm>
                <a:off x="2991362" y="5259883"/>
                <a:ext cx="622286" cy="307777"/>
              </a:xfrm>
              <a:prstGeom prst="rect">
                <a:avLst/>
              </a:prstGeom>
              <a:noFill/>
            </p:spPr>
            <p:txBody>
              <a:bodyPr wrap="none" rtlCol="0">
                <a:spAutoFit/>
              </a:bodyPr>
              <a:lstStyle/>
              <a:p>
                <a:pPr algn="ctr"/>
                <a:r>
                  <a:rPr lang="en-US" sz="1400" b="1" dirty="0" smtClean="0"/>
                  <a:t>TH01</a:t>
                </a:r>
                <a:endParaRPr lang="en-US" sz="1400" b="1" dirty="0"/>
              </a:p>
            </p:txBody>
          </p:sp>
          <p:sp>
            <p:nvSpPr>
              <p:cNvPr id="44" name="TextBox 43"/>
              <p:cNvSpPr txBox="1"/>
              <p:nvPr/>
            </p:nvSpPr>
            <p:spPr>
              <a:xfrm>
                <a:off x="4972642" y="5259883"/>
                <a:ext cx="562976" cy="307777"/>
              </a:xfrm>
              <a:prstGeom prst="rect">
                <a:avLst/>
              </a:prstGeom>
              <a:noFill/>
            </p:spPr>
            <p:txBody>
              <a:bodyPr wrap="none" rtlCol="0">
                <a:spAutoFit/>
              </a:bodyPr>
              <a:lstStyle/>
              <a:p>
                <a:pPr algn="ctr"/>
                <a:r>
                  <a:rPr lang="en-US" sz="1400" b="1" dirty="0" smtClean="0"/>
                  <a:t>FGA</a:t>
                </a:r>
                <a:endParaRPr lang="en-US" sz="1400" b="1" dirty="0"/>
              </a:p>
            </p:txBody>
          </p:sp>
        </p:grpSp>
        <p:grpSp>
          <p:nvGrpSpPr>
            <p:cNvPr id="238" name="Group 51"/>
            <p:cNvGrpSpPr/>
            <p:nvPr/>
          </p:nvGrpSpPr>
          <p:grpSpPr>
            <a:xfrm>
              <a:off x="673853" y="5944548"/>
              <a:ext cx="7658617" cy="319092"/>
              <a:chOff x="673853" y="5821716"/>
              <a:chExt cx="7658617" cy="319092"/>
            </a:xfrm>
          </p:grpSpPr>
          <p:cxnSp>
            <p:nvCxnSpPr>
              <p:cNvPr id="22" name="Straight Connector 21"/>
              <p:cNvCxnSpPr/>
              <p:nvPr/>
            </p:nvCxnSpPr>
            <p:spPr>
              <a:xfrm>
                <a:off x="765560" y="6139901"/>
                <a:ext cx="879090" cy="5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7610" y="6139901"/>
                <a:ext cx="1107690" cy="5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86510" y="6139901"/>
                <a:ext cx="1050540" cy="5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80310" y="6139901"/>
                <a:ext cx="1031490" cy="5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15940" y="6140808"/>
                <a:ext cx="27165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053852" y="5821716"/>
                <a:ext cx="832280" cy="307777"/>
              </a:xfrm>
              <a:prstGeom prst="rect">
                <a:avLst/>
              </a:prstGeom>
              <a:noFill/>
            </p:spPr>
            <p:txBody>
              <a:bodyPr wrap="none" rtlCol="0">
                <a:spAutoFit/>
              </a:bodyPr>
              <a:lstStyle/>
              <a:p>
                <a:pPr algn="ctr"/>
                <a:r>
                  <a:rPr lang="en-US" sz="1400" b="1" dirty="0" smtClean="0">
                    <a:solidFill>
                      <a:srgbClr val="FF0000"/>
                    </a:solidFill>
                  </a:rPr>
                  <a:t>D5S818</a:t>
                </a:r>
                <a:endParaRPr lang="en-US" sz="1400" b="1" dirty="0">
                  <a:solidFill>
                    <a:srgbClr val="FF0000"/>
                  </a:solidFill>
                </a:endParaRPr>
              </a:p>
            </p:txBody>
          </p:sp>
          <p:sp>
            <p:nvSpPr>
              <p:cNvPr id="46" name="TextBox 45"/>
              <p:cNvSpPr txBox="1"/>
              <p:nvPr/>
            </p:nvSpPr>
            <p:spPr>
              <a:xfrm>
                <a:off x="673853" y="5821716"/>
                <a:ext cx="1031051" cy="307777"/>
              </a:xfrm>
              <a:prstGeom prst="rect">
                <a:avLst/>
              </a:prstGeom>
              <a:noFill/>
            </p:spPr>
            <p:txBody>
              <a:bodyPr wrap="none" rtlCol="0">
                <a:spAutoFit/>
              </a:bodyPr>
              <a:lstStyle/>
              <a:p>
                <a:pPr algn="ctr"/>
                <a:r>
                  <a:rPr lang="en-US" sz="1400" b="1" dirty="0" smtClean="0">
                    <a:solidFill>
                      <a:srgbClr val="FF0000"/>
                    </a:solidFill>
                  </a:rPr>
                  <a:t>D22S1045</a:t>
                </a:r>
                <a:endParaRPr lang="en-US" sz="1400" b="1" dirty="0">
                  <a:solidFill>
                    <a:srgbClr val="FF0000"/>
                  </a:solidFill>
                </a:endParaRPr>
              </a:p>
            </p:txBody>
          </p:sp>
          <p:sp>
            <p:nvSpPr>
              <p:cNvPr id="47" name="TextBox 46"/>
              <p:cNvSpPr txBox="1"/>
              <p:nvPr/>
            </p:nvSpPr>
            <p:spPr>
              <a:xfrm>
                <a:off x="3357564" y="5821716"/>
                <a:ext cx="931665" cy="307777"/>
              </a:xfrm>
              <a:prstGeom prst="rect">
                <a:avLst/>
              </a:prstGeom>
              <a:noFill/>
            </p:spPr>
            <p:txBody>
              <a:bodyPr wrap="none" rtlCol="0">
                <a:spAutoFit/>
              </a:bodyPr>
              <a:lstStyle/>
              <a:p>
                <a:pPr algn="ctr"/>
                <a:r>
                  <a:rPr lang="en-US" sz="1400" b="1" dirty="0" smtClean="0">
                    <a:solidFill>
                      <a:srgbClr val="FF0000"/>
                    </a:solidFill>
                  </a:rPr>
                  <a:t>D13S317</a:t>
                </a:r>
                <a:endParaRPr lang="en-US" sz="1400" b="1" dirty="0">
                  <a:solidFill>
                    <a:srgbClr val="FF0000"/>
                  </a:solidFill>
                </a:endParaRPr>
              </a:p>
            </p:txBody>
          </p:sp>
          <p:sp>
            <p:nvSpPr>
              <p:cNvPr id="48" name="TextBox 47"/>
              <p:cNvSpPr txBox="1"/>
              <p:nvPr/>
            </p:nvSpPr>
            <p:spPr>
              <a:xfrm>
                <a:off x="4580964" y="5821716"/>
                <a:ext cx="832280" cy="307777"/>
              </a:xfrm>
              <a:prstGeom prst="rect">
                <a:avLst/>
              </a:prstGeom>
              <a:noFill/>
            </p:spPr>
            <p:txBody>
              <a:bodyPr wrap="none" rtlCol="0">
                <a:spAutoFit/>
              </a:bodyPr>
              <a:lstStyle/>
              <a:p>
                <a:pPr algn="ctr"/>
                <a:r>
                  <a:rPr lang="en-US" sz="1400" b="1" dirty="0" smtClean="0">
                    <a:solidFill>
                      <a:srgbClr val="FF0000"/>
                    </a:solidFill>
                  </a:rPr>
                  <a:t>D7S820</a:t>
                </a:r>
                <a:endParaRPr lang="en-US" sz="1400" b="1" dirty="0">
                  <a:solidFill>
                    <a:srgbClr val="FF0000"/>
                  </a:solidFill>
                </a:endParaRPr>
              </a:p>
            </p:txBody>
          </p:sp>
          <p:sp>
            <p:nvSpPr>
              <p:cNvPr id="49" name="TextBox 48"/>
              <p:cNvSpPr txBox="1"/>
              <p:nvPr/>
            </p:nvSpPr>
            <p:spPr>
              <a:xfrm>
                <a:off x="6677730" y="5821716"/>
                <a:ext cx="623890" cy="307777"/>
              </a:xfrm>
              <a:prstGeom prst="rect">
                <a:avLst/>
              </a:prstGeom>
              <a:noFill/>
            </p:spPr>
            <p:txBody>
              <a:bodyPr wrap="none" rtlCol="0">
                <a:spAutoFit/>
              </a:bodyPr>
              <a:lstStyle/>
              <a:p>
                <a:pPr algn="ctr"/>
                <a:r>
                  <a:rPr lang="en-US" sz="1400" b="1" dirty="0" smtClean="0">
                    <a:solidFill>
                      <a:srgbClr val="FF0000"/>
                    </a:solidFill>
                  </a:rPr>
                  <a:t>SE33</a:t>
                </a:r>
                <a:endParaRPr lang="en-US" sz="1400" b="1" dirty="0">
                  <a:solidFill>
                    <a:srgbClr val="FF0000"/>
                  </a:solidFill>
                </a:endParaRPr>
              </a:p>
            </p:txBody>
          </p:sp>
        </p:grpSp>
        <p:sp>
          <p:nvSpPr>
            <p:cNvPr id="87" name="Rectangle 86"/>
            <p:cNvSpPr/>
            <p:nvPr/>
          </p:nvSpPr>
          <p:spPr>
            <a:xfrm rot="16200000">
              <a:off x="-442155" y="5745746"/>
              <a:ext cx="1390124" cy="369332"/>
            </a:xfrm>
            <a:prstGeom prst="rect">
              <a:avLst/>
            </a:prstGeom>
            <a:ln>
              <a:solidFill>
                <a:schemeClr val="tx1"/>
              </a:solidFill>
            </a:ln>
          </p:spPr>
          <p:txBody>
            <a:bodyPr wrap="none">
              <a:spAutoFit/>
            </a:bodyPr>
            <a:lstStyle/>
            <a:p>
              <a:r>
                <a:rPr lang="en-US" b="1" dirty="0" smtClean="0"/>
                <a:t>GlobalFiler</a:t>
              </a:r>
              <a:endParaRPr lang="en-US" dirty="0"/>
            </a:p>
          </p:txBody>
        </p:sp>
      </p:grpSp>
      <p:grpSp>
        <p:nvGrpSpPr>
          <p:cNvPr id="240" name="Group 220"/>
          <p:cNvGrpSpPr/>
          <p:nvPr/>
        </p:nvGrpSpPr>
        <p:grpSpPr>
          <a:xfrm>
            <a:off x="68241" y="950208"/>
            <a:ext cx="7200411" cy="1477110"/>
            <a:chOff x="68241" y="950208"/>
            <a:chExt cx="7200411" cy="1477110"/>
          </a:xfrm>
        </p:grpSpPr>
        <p:sp>
          <p:nvSpPr>
            <p:cNvPr id="103" name="Rectangle 102"/>
            <p:cNvSpPr/>
            <p:nvPr/>
          </p:nvSpPr>
          <p:spPr>
            <a:xfrm rot="16200000">
              <a:off x="-358799" y="1630946"/>
              <a:ext cx="1223412" cy="369332"/>
            </a:xfrm>
            <a:prstGeom prst="rect">
              <a:avLst/>
            </a:prstGeom>
            <a:ln>
              <a:solidFill>
                <a:schemeClr val="tx1"/>
              </a:solidFill>
            </a:ln>
          </p:spPr>
          <p:txBody>
            <a:bodyPr wrap="none">
              <a:spAutoFit/>
            </a:bodyPr>
            <a:lstStyle/>
            <a:p>
              <a:r>
                <a:rPr lang="en-US" b="1" dirty="0" smtClean="0"/>
                <a:t>Identifiler</a:t>
              </a:r>
              <a:endParaRPr lang="en-US" dirty="0"/>
            </a:p>
          </p:txBody>
        </p:sp>
        <p:cxnSp>
          <p:nvCxnSpPr>
            <p:cNvPr id="162" name="Straight Connector 161"/>
            <p:cNvCxnSpPr/>
            <p:nvPr/>
          </p:nvCxnSpPr>
          <p:spPr>
            <a:xfrm>
              <a:off x="1307814" y="2382260"/>
              <a:ext cx="249302" cy="8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181963" y="2047446"/>
              <a:ext cx="463588" cy="307777"/>
            </a:xfrm>
            <a:prstGeom prst="rect">
              <a:avLst/>
            </a:prstGeom>
            <a:noFill/>
          </p:spPr>
          <p:txBody>
            <a:bodyPr wrap="none" rtlCol="0">
              <a:spAutoFit/>
            </a:bodyPr>
            <a:lstStyle/>
            <a:p>
              <a:pPr algn="ctr"/>
              <a:r>
                <a:rPr lang="en-US" sz="1400" b="1" dirty="0" smtClean="0">
                  <a:solidFill>
                    <a:srgbClr val="FF0000"/>
                  </a:solidFill>
                </a:rPr>
                <a:t>AM</a:t>
              </a:r>
              <a:endParaRPr lang="en-US" sz="1400" b="1" dirty="0">
                <a:solidFill>
                  <a:srgbClr val="FF0000"/>
                </a:solidFill>
              </a:endParaRPr>
            </a:p>
          </p:txBody>
        </p:sp>
        <p:cxnSp>
          <p:nvCxnSpPr>
            <p:cNvPr id="175" name="Straight Connector 174"/>
            <p:cNvCxnSpPr/>
            <p:nvPr/>
          </p:nvCxnSpPr>
          <p:spPr>
            <a:xfrm>
              <a:off x="3800860" y="2371018"/>
              <a:ext cx="3247971" cy="4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1" name="Group 202"/>
            <p:cNvGrpSpPr/>
            <p:nvPr/>
          </p:nvGrpSpPr>
          <p:grpSpPr>
            <a:xfrm>
              <a:off x="1013118" y="1704806"/>
              <a:ext cx="5410542" cy="324868"/>
              <a:chOff x="1013118" y="1704806"/>
              <a:chExt cx="5410542" cy="324868"/>
            </a:xfrm>
          </p:grpSpPr>
          <p:cxnSp>
            <p:nvCxnSpPr>
              <p:cNvPr id="150" name="Straight Connector 149"/>
              <p:cNvCxnSpPr/>
              <p:nvPr/>
            </p:nvCxnSpPr>
            <p:spPr>
              <a:xfrm>
                <a:off x="2286000" y="2029674"/>
                <a:ext cx="13411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687406" y="2029386"/>
                <a:ext cx="742926" cy="2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2662982" y="1704806"/>
                <a:ext cx="573940" cy="307777"/>
              </a:xfrm>
              <a:prstGeom prst="rect">
                <a:avLst/>
              </a:prstGeom>
              <a:noFill/>
            </p:spPr>
            <p:txBody>
              <a:bodyPr wrap="none" rtlCol="0">
                <a:spAutoFit/>
              </a:bodyPr>
              <a:lstStyle/>
              <a:p>
                <a:pPr algn="ctr"/>
                <a:r>
                  <a:rPr lang="en-US" sz="1400" b="1" dirty="0" smtClean="0"/>
                  <a:t>vWA</a:t>
                </a:r>
                <a:endParaRPr lang="en-US" sz="1400" b="1" dirty="0"/>
              </a:p>
            </p:txBody>
          </p:sp>
          <p:sp>
            <p:nvSpPr>
              <p:cNvPr id="158" name="TextBox 157"/>
              <p:cNvSpPr txBox="1"/>
              <p:nvPr/>
            </p:nvSpPr>
            <p:spPr>
              <a:xfrm>
                <a:off x="3727186" y="1704806"/>
                <a:ext cx="673582" cy="307777"/>
              </a:xfrm>
              <a:prstGeom prst="rect">
                <a:avLst/>
              </a:prstGeom>
              <a:noFill/>
            </p:spPr>
            <p:txBody>
              <a:bodyPr wrap="none" rtlCol="0">
                <a:spAutoFit/>
              </a:bodyPr>
              <a:lstStyle/>
              <a:p>
                <a:pPr algn="ctr"/>
                <a:r>
                  <a:rPr lang="en-US" sz="1400" b="1" dirty="0" smtClean="0"/>
                  <a:t>TPOX</a:t>
                </a:r>
                <a:endParaRPr lang="en-US" sz="1400" b="1" dirty="0"/>
              </a:p>
            </p:txBody>
          </p:sp>
          <p:cxnSp>
            <p:nvCxnSpPr>
              <p:cNvPr id="164" name="Straight Connector 163"/>
              <p:cNvCxnSpPr/>
              <p:nvPr/>
            </p:nvCxnSpPr>
            <p:spPr>
              <a:xfrm>
                <a:off x="4509411" y="2028794"/>
                <a:ext cx="1914249" cy="8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5020985" y="1704806"/>
                <a:ext cx="832280" cy="307777"/>
              </a:xfrm>
              <a:prstGeom prst="rect">
                <a:avLst/>
              </a:prstGeom>
              <a:noFill/>
            </p:spPr>
            <p:txBody>
              <a:bodyPr wrap="none" rtlCol="0">
                <a:spAutoFit/>
              </a:bodyPr>
              <a:lstStyle/>
              <a:p>
                <a:pPr algn="ctr"/>
                <a:r>
                  <a:rPr lang="en-US" sz="1400" b="1" dirty="0" smtClean="0"/>
                  <a:t>D18S51</a:t>
                </a:r>
                <a:endParaRPr lang="en-US" sz="1400" b="1" dirty="0"/>
              </a:p>
            </p:txBody>
          </p:sp>
          <p:cxnSp>
            <p:nvCxnSpPr>
              <p:cNvPr id="173" name="Straight Connector 172"/>
              <p:cNvCxnSpPr/>
              <p:nvPr/>
            </p:nvCxnSpPr>
            <p:spPr>
              <a:xfrm>
                <a:off x="1013118" y="2029125"/>
                <a:ext cx="11965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1178283" y="1704806"/>
                <a:ext cx="931665" cy="307777"/>
              </a:xfrm>
              <a:prstGeom prst="rect">
                <a:avLst/>
              </a:prstGeom>
              <a:noFill/>
            </p:spPr>
            <p:txBody>
              <a:bodyPr wrap="none" rtlCol="0">
                <a:spAutoFit/>
              </a:bodyPr>
              <a:lstStyle/>
              <a:p>
                <a:pPr algn="ctr"/>
                <a:r>
                  <a:rPr lang="en-US" sz="1400" b="1" dirty="0" smtClean="0"/>
                  <a:t>D19S433</a:t>
                </a:r>
                <a:endParaRPr lang="en-US" sz="1400" b="1" dirty="0"/>
              </a:p>
            </p:txBody>
          </p:sp>
        </p:grpSp>
        <p:sp>
          <p:nvSpPr>
            <p:cNvPr id="180" name="TextBox 179"/>
            <p:cNvSpPr txBox="1"/>
            <p:nvPr/>
          </p:nvSpPr>
          <p:spPr>
            <a:xfrm>
              <a:off x="4972642" y="2029480"/>
              <a:ext cx="562976" cy="307777"/>
            </a:xfrm>
            <a:prstGeom prst="rect">
              <a:avLst/>
            </a:prstGeom>
            <a:noFill/>
          </p:spPr>
          <p:txBody>
            <a:bodyPr wrap="none" rtlCol="0">
              <a:spAutoFit/>
            </a:bodyPr>
            <a:lstStyle/>
            <a:p>
              <a:pPr algn="ctr"/>
              <a:r>
                <a:rPr lang="en-US" sz="1400" b="1" dirty="0" smtClean="0">
                  <a:solidFill>
                    <a:srgbClr val="FF0000"/>
                  </a:solidFill>
                </a:rPr>
                <a:t>FGA</a:t>
              </a:r>
              <a:endParaRPr lang="en-US" sz="1400" b="1" dirty="0">
                <a:solidFill>
                  <a:srgbClr val="FF0000"/>
                </a:solidFill>
              </a:endParaRPr>
            </a:p>
          </p:txBody>
        </p:sp>
        <p:cxnSp>
          <p:nvCxnSpPr>
            <p:cNvPr id="183" name="Straight Connector 182"/>
            <p:cNvCxnSpPr/>
            <p:nvPr/>
          </p:nvCxnSpPr>
          <p:spPr>
            <a:xfrm>
              <a:off x="1927610" y="2376533"/>
              <a:ext cx="1107690" cy="5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2053852" y="2058348"/>
              <a:ext cx="832280" cy="307777"/>
            </a:xfrm>
            <a:prstGeom prst="rect">
              <a:avLst/>
            </a:prstGeom>
            <a:noFill/>
          </p:spPr>
          <p:txBody>
            <a:bodyPr wrap="none" rtlCol="0">
              <a:spAutoFit/>
            </a:bodyPr>
            <a:lstStyle/>
            <a:p>
              <a:pPr algn="ctr"/>
              <a:r>
                <a:rPr lang="en-US" sz="1400" b="1" dirty="0" smtClean="0">
                  <a:solidFill>
                    <a:srgbClr val="FF0000"/>
                  </a:solidFill>
                </a:rPr>
                <a:t>D5S818</a:t>
              </a:r>
              <a:endParaRPr lang="en-US" sz="1400" b="1" dirty="0">
                <a:solidFill>
                  <a:srgbClr val="FF0000"/>
                </a:solidFill>
              </a:endParaRPr>
            </a:p>
          </p:txBody>
        </p:sp>
        <p:grpSp>
          <p:nvGrpSpPr>
            <p:cNvPr id="242" name="Group 194"/>
            <p:cNvGrpSpPr/>
            <p:nvPr/>
          </p:nvGrpSpPr>
          <p:grpSpPr>
            <a:xfrm>
              <a:off x="1495810" y="950208"/>
              <a:ext cx="4893975" cy="335693"/>
              <a:chOff x="1495810" y="950208"/>
              <a:chExt cx="4893975" cy="335693"/>
            </a:xfrm>
          </p:grpSpPr>
          <p:cxnSp>
            <p:nvCxnSpPr>
              <p:cNvPr id="152" name="Straight Connector 151"/>
              <p:cNvCxnSpPr/>
              <p:nvPr/>
            </p:nvCxnSpPr>
            <p:spPr>
              <a:xfrm>
                <a:off x="5533505" y="1285901"/>
                <a:ext cx="8382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5486973" y="950208"/>
                <a:ext cx="902812" cy="307777"/>
              </a:xfrm>
              <a:prstGeom prst="rect">
                <a:avLst/>
              </a:prstGeom>
              <a:noFill/>
            </p:spPr>
            <p:txBody>
              <a:bodyPr wrap="none" rtlCol="0">
                <a:spAutoFit/>
              </a:bodyPr>
              <a:lstStyle/>
              <a:p>
                <a:pPr algn="ctr"/>
                <a:r>
                  <a:rPr lang="en-US" sz="1400" b="1" dirty="0" smtClean="0">
                    <a:solidFill>
                      <a:srgbClr val="0000FF"/>
                    </a:solidFill>
                  </a:rPr>
                  <a:t>CSF1PO</a:t>
                </a:r>
                <a:endParaRPr lang="en-US" sz="1400" b="1" dirty="0">
                  <a:solidFill>
                    <a:srgbClr val="0000FF"/>
                  </a:solidFill>
                </a:endParaRPr>
              </a:p>
            </p:txBody>
          </p:sp>
          <p:cxnSp>
            <p:nvCxnSpPr>
              <p:cNvPr id="160" name="Straight Connector 159"/>
              <p:cNvCxnSpPr/>
              <p:nvPr/>
            </p:nvCxnSpPr>
            <p:spPr>
              <a:xfrm flipV="1">
                <a:off x="1495810" y="1285900"/>
                <a:ext cx="1300245" cy="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895600" y="1285022"/>
                <a:ext cx="1343410" cy="87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1700235" y="950208"/>
                <a:ext cx="921792" cy="307777"/>
              </a:xfrm>
              <a:prstGeom prst="rect">
                <a:avLst/>
              </a:prstGeom>
              <a:noFill/>
            </p:spPr>
            <p:txBody>
              <a:bodyPr wrap="none" rtlCol="0">
                <a:spAutoFit/>
              </a:bodyPr>
              <a:lstStyle/>
              <a:p>
                <a:pPr algn="ctr"/>
                <a:r>
                  <a:rPr lang="en-US" sz="1400" b="1" dirty="0" smtClean="0">
                    <a:solidFill>
                      <a:srgbClr val="0000FF"/>
                    </a:solidFill>
                  </a:rPr>
                  <a:t>D8S1179</a:t>
                </a:r>
                <a:endParaRPr lang="en-US" sz="1400" b="1" dirty="0">
                  <a:solidFill>
                    <a:srgbClr val="0000FF"/>
                  </a:solidFill>
                </a:endParaRPr>
              </a:p>
            </p:txBody>
          </p:sp>
          <p:sp>
            <p:nvSpPr>
              <p:cNvPr id="167" name="TextBox 166"/>
              <p:cNvSpPr txBox="1"/>
              <p:nvPr/>
            </p:nvSpPr>
            <p:spPr>
              <a:xfrm>
                <a:off x="3153228" y="950208"/>
                <a:ext cx="822405" cy="307777"/>
              </a:xfrm>
              <a:prstGeom prst="rect">
                <a:avLst/>
              </a:prstGeom>
              <a:noFill/>
            </p:spPr>
            <p:txBody>
              <a:bodyPr wrap="none" rtlCol="0">
                <a:spAutoFit/>
              </a:bodyPr>
              <a:lstStyle/>
              <a:p>
                <a:pPr algn="ctr"/>
                <a:r>
                  <a:rPr lang="en-US" sz="1400" b="1" dirty="0" smtClean="0">
                    <a:solidFill>
                      <a:srgbClr val="0000FF"/>
                    </a:solidFill>
                  </a:rPr>
                  <a:t>D21S11</a:t>
                </a:r>
                <a:endParaRPr lang="en-US" sz="1400" b="1" dirty="0">
                  <a:solidFill>
                    <a:srgbClr val="0000FF"/>
                  </a:solidFill>
                </a:endParaRPr>
              </a:p>
            </p:txBody>
          </p:sp>
          <p:cxnSp>
            <p:nvCxnSpPr>
              <p:cNvPr id="185" name="Straight Connector 184"/>
              <p:cNvCxnSpPr/>
              <p:nvPr/>
            </p:nvCxnSpPr>
            <p:spPr>
              <a:xfrm>
                <a:off x="4373630" y="1285352"/>
                <a:ext cx="1031490" cy="54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4474284" y="950208"/>
                <a:ext cx="832280" cy="307777"/>
              </a:xfrm>
              <a:prstGeom prst="rect">
                <a:avLst/>
              </a:prstGeom>
              <a:noFill/>
            </p:spPr>
            <p:txBody>
              <a:bodyPr wrap="none" rtlCol="0">
                <a:spAutoFit/>
              </a:bodyPr>
              <a:lstStyle/>
              <a:p>
                <a:pPr algn="ctr"/>
                <a:r>
                  <a:rPr lang="en-US" sz="1400" b="1" dirty="0" smtClean="0">
                    <a:solidFill>
                      <a:srgbClr val="0000FF"/>
                    </a:solidFill>
                  </a:rPr>
                  <a:t>D7S820</a:t>
                </a:r>
                <a:endParaRPr lang="en-US" sz="1400" b="1" dirty="0">
                  <a:solidFill>
                    <a:srgbClr val="0000FF"/>
                  </a:solidFill>
                </a:endParaRPr>
              </a:p>
            </p:txBody>
          </p:sp>
        </p:grpSp>
        <p:grpSp>
          <p:nvGrpSpPr>
            <p:cNvPr id="243" name="Group 195"/>
            <p:cNvGrpSpPr/>
            <p:nvPr/>
          </p:nvGrpSpPr>
          <p:grpSpPr>
            <a:xfrm>
              <a:off x="990600" y="1346981"/>
              <a:ext cx="6278052" cy="320040"/>
              <a:chOff x="990600" y="1346981"/>
              <a:chExt cx="6278052" cy="320040"/>
            </a:xfrm>
          </p:grpSpPr>
          <p:cxnSp>
            <p:nvCxnSpPr>
              <p:cNvPr id="149" name="Straight Connector 148"/>
              <p:cNvCxnSpPr/>
              <p:nvPr/>
            </p:nvCxnSpPr>
            <p:spPr>
              <a:xfrm>
                <a:off x="990600" y="1667021"/>
                <a:ext cx="115824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528816" y="1667021"/>
                <a:ext cx="108204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082040" y="1346981"/>
                <a:ext cx="931665" cy="307777"/>
              </a:xfrm>
              <a:prstGeom prst="rect">
                <a:avLst/>
              </a:prstGeom>
              <a:noFill/>
            </p:spPr>
            <p:txBody>
              <a:bodyPr wrap="none" rtlCol="0">
                <a:spAutoFit/>
              </a:bodyPr>
              <a:lstStyle/>
              <a:p>
                <a:pPr algn="ctr"/>
                <a:r>
                  <a:rPr lang="en-US" sz="1400" b="1" dirty="0" smtClean="0">
                    <a:solidFill>
                      <a:srgbClr val="008000"/>
                    </a:solidFill>
                  </a:rPr>
                  <a:t>D3S1358</a:t>
                </a:r>
                <a:endParaRPr lang="en-US" sz="1400" b="1" dirty="0">
                  <a:solidFill>
                    <a:srgbClr val="008000"/>
                  </a:solidFill>
                </a:endParaRPr>
              </a:p>
            </p:txBody>
          </p:sp>
          <p:sp>
            <p:nvSpPr>
              <p:cNvPr id="156" name="TextBox 155"/>
              <p:cNvSpPr txBox="1"/>
              <p:nvPr/>
            </p:nvSpPr>
            <p:spPr>
              <a:xfrm>
                <a:off x="4607030" y="1346981"/>
                <a:ext cx="931665" cy="307777"/>
              </a:xfrm>
              <a:prstGeom prst="rect">
                <a:avLst/>
              </a:prstGeom>
              <a:noFill/>
            </p:spPr>
            <p:txBody>
              <a:bodyPr wrap="none" rtlCol="0">
                <a:spAutoFit/>
              </a:bodyPr>
              <a:lstStyle/>
              <a:p>
                <a:pPr algn="ctr"/>
                <a:r>
                  <a:rPr lang="en-US" sz="1400" b="1" dirty="0" smtClean="0">
                    <a:solidFill>
                      <a:srgbClr val="008000"/>
                    </a:solidFill>
                  </a:rPr>
                  <a:t>D16S539</a:t>
                </a:r>
                <a:endParaRPr lang="en-US" sz="1400" b="1" dirty="0">
                  <a:solidFill>
                    <a:srgbClr val="008000"/>
                  </a:solidFill>
                </a:endParaRPr>
              </a:p>
            </p:txBody>
          </p:sp>
          <p:cxnSp>
            <p:nvCxnSpPr>
              <p:cNvPr id="174" name="Straight Connector 173"/>
              <p:cNvCxnSpPr/>
              <p:nvPr/>
            </p:nvCxnSpPr>
            <p:spPr>
              <a:xfrm>
                <a:off x="2413541" y="1666472"/>
                <a:ext cx="94259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2616315" y="1346981"/>
                <a:ext cx="622286" cy="307777"/>
              </a:xfrm>
              <a:prstGeom prst="rect">
                <a:avLst/>
              </a:prstGeom>
              <a:noFill/>
            </p:spPr>
            <p:txBody>
              <a:bodyPr wrap="none" rtlCol="0">
                <a:spAutoFit/>
              </a:bodyPr>
              <a:lstStyle/>
              <a:p>
                <a:pPr algn="ctr"/>
                <a:r>
                  <a:rPr lang="en-US" sz="1400" b="1" dirty="0" smtClean="0">
                    <a:solidFill>
                      <a:srgbClr val="008000"/>
                    </a:solidFill>
                  </a:rPr>
                  <a:t>TH01</a:t>
                </a:r>
                <a:endParaRPr lang="en-US" sz="1400" b="1" dirty="0">
                  <a:solidFill>
                    <a:srgbClr val="008000"/>
                  </a:solidFill>
                </a:endParaRPr>
              </a:p>
            </p:txBody>
          </p:sp>
          <p:cxnSp>
            <p:nvCxnSpPr>
              <p:cNvPr id="184" name="Straight Connector 183"/>
              <p:cNvCxnSpPr/>
              <p:nvPr/>
            </p:nvCxnSpPr>
            <p:spPr>
              <a:xfrm>
                <a:off x="3420327" y="1666472"/>
                <a:ext cx="105054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465503" y="1346981"/>
                <a:ext cx="931665" cy="307777"/>
              </a:xfrm>
              <a:prstGeom prst="rect">
                <a:avLst/>
              </a:prstGeom>
              <a:noFill/>
            </p:spPr>
            <p:txBody>
              <a:bodyPr wrap="none" rtlCol="0">
                <a:spAutoFit/>
              </a:bodyPr>
              <a:lstStyle/>
              <a:p>
                <a:pPr algn="ctr"/>
                <a:r>
                  <a:rPr lang="en-US" sz="1400" b="1" dirty="0" smtClean="0">
                    <a:solidFill>
                      <a:srgbClr val="008000"/>
                    </a:solidFill>
                  </a:rPr>
                  <a:t>D13S317</a:t>
                </a:r>
                <a:endParaRPr lang="en-US" sz="1400" b="1" dirty="0">
                  <a:solidFill>
                    <a:srgbClr val="008000"/>
                  </a:solidFill>
                </a:endParaRPr>
              </a:p>
            </p:txBody>
          </p:sp>
          <p:cxnSp>
            <p:nvCxnSpPr>
              <p:cNvPr id="193" name="Straight Connector 192"/>
              <p:cNvCxnSpPr/>
              <p:nvPr/>
            </p:nvCxnSpPr>
            <p:spPr>
              <a:xfrm>
                <a:off x="5760912" y="1666472"/>
                <a:ext cx="1507740" cy="54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6036501" y="1346981"/>
                <a:ext cx="931665" cy="307777"/>
              </a:xfrm>
              <a:prstGeom prst="rect">
                <a:avLst/>
              </a:prstGeom>
              <a:noFill/>
            </p:spPr>
            <p:txBody>
              <a:bodyPr wrap="none" rtlCol="0">
                <a:spAutoFit/>
              </a:bodyPr>
              <a:lstStyle/>
              <a:p>
                <a:pPr algn="ctr"/>
                <a:r>
                  <a:rPr lang="en-US" sz="1400" b="1" dirty="0" smtClean="0">
                    <a:solidFill>
                      <a:srgbClr val="008000"/>
                    </a:solidFill>
                  </a:rPr>
                  <a:t>D2S1338</a:t>
                </a:r>
                <a:endParaRPr lang="en-US" sz="1400" b="1" dirty="0">
                  <a:solidFill>
                    <a:srgbClr val="008000"/>
                  </a:solidFill>
                </a:endParaRPr>
              </a:p>
            </p:txBody>
          </p:sp>
        </p:grpSp>
      </p:grpSp>
      <p:grpSp>
        <p:nvGrpSpPr>
          <p:cNvPr id="244" name="Group 219"/>
          <p:cNvGrpSpPr/>
          <p:nvPr/>
        </p:nvGrpSpPr>
        <p:grpSpPr>
          <a:xfrm>
            <a:off x="68241" y="2904643"/>
            <a:ext cx="8264229" cy="1577567"/>
            <a:chOff x="68241" y="3011323"/>
            <a:chExt cx="8264229" cy="1577567"/>
          </a:xfrm>
        </p:grpSpPr>
        <p:sp>
          <p:nvSpPr>
            <p:cNvPr id="101" name="Rectangle 100"/>
            <p:cNvSpPr/>
            <p:nvPr/>
          </p:nvSpPr>
          <p:spPr>
            <a:xfrm rot="16200000">
              <a:off x="-493451" y="3657866"/>
              <a:ext cx="1492716" cy="369332"/>
            </a:xfrm>
            <a:prstGeom prst="rect">
              <a:avLst/>
            </a:prstGeom>
            <a:ln>
              <a:solidFill>
                <a:schemeClr val="tx1"/>
              </a:solidFill>
            </a:ln>
          </p:spPr>
          <p:txBody>
            <a:bodyPr wrap="none">
              <a:spAutoFit/>
            </a:bodyPr>
            <a:lstStyle/>
            <a:p>
              <a:r>
                <a:rPr lang="en-US" b="1" dirty="0" smtClean="0"/>
                <a:t>NGM SElect</a:t>
              </a:r>
              <a:endParaRPr lang="en-US" b="1" dirty="0"/>
            </a:p>
          </p:txBody>
        </p:sp>
        <p:cxnSp>
          <p:nvCxnSpPr>
            <p:cNvPr id="105" name="Straight Connector 104"/>
            <p:cNvCxnSpPr/>
            <p:nvPr/>
          </p:nvCxnSpPr>
          <p:spPr>
            <a:xfrm>
              <a:off x="1600200" y="4431440"/>
              <a:ext cx="1158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86000" y="3339795"/>
              <a:ext cx="13411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810000" y="3339795"/>
              <a:ext cx="108204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99272" y="4113781"/>
              <a:ext cx="931665" cy="307777"/>
            </a:xfrm>
            <a:prstGeom prst="rect">
              <a:avLst/>
            </a:prstGeom>
            <a:noFill/>
          </p:spPr>
          <p:txBody>
            <a:bodyPr wrap="none" rtlCol="0">
              <a:spAutoFit/>
            </a:bodyPr>
            <a:lstStyle/>
            <a:p>
              <a:pPr algn="ctr"/>
              <a:r>
                <a:rPr lang="en-US" sz="1400" b="1" dirty="0" smtClean="0">
                  <a:solidFill>
                    <a:srgbClr val="FF0000"/>
                  </a:solidFill>
                </a:rPr>
                <a:t>D3S1358</a:t>
              </a:r>
              <a:endParaRPr lang="en-US" sz="1400" b="1" dirty="0">
                <a:solidFill>
                  <a:srgbClr val="FF0000"/>
                </a:solidFill>
              </a:endParaRPr>
            </a:p>
          </p:txBody>
        </p:sp>
        <p:sp>
          <p:nvSpPr>
            <p:cNvPr id="111" name="TextBox 110"/>
            <p:cNvSpPr txBox="1"/>
            <p:nvPr/>
          </p:nvSpPr>
          <p:spPr>
            <a:xfrm>
              <a:off x="2662982" y="3011323"/>
              <a:ext cx="573940" cy="307777"/>
            </a:xfrm>
            <a:prstGeom prst="rect">
              <a:avLst/>
            </a:prstGeom>
            <a:noFill/>
          </p:spPr>
          <p:txBody>
            <a:bodyPr wrap="none" rtlCol="0">
              <a:spAutoFit/>
            </a:bodyPr>
            <a:lstStyle/>
            <a:p>
              <a:pPr algn="ctr"/>
              <a:r>
                <a:rPr lang="en-US" sz="1400" b="1" dirty="0" smtClean="0">
                  <a:solidFill>
                    <a:srgbClr val="0000FF"/>
                  </a:solidFill>
                </a:rPr>
                <a:t>vWA</a:t>
              </a:r>
              <a:endParaRPr lang="en-US" sz="1400" b="1" dirty="0">
                <a:solidFill>
                  <a:srgbClr val="0000FF"/>
                </a:solidFill>
              </a:endParaRPr>
            </a:p>
          </p:txBody>
        </p:sp>
        <p:sp>
          <p:nvSpPr>
            <p:cNvPr id="112" name="TextBox 111"/>
            <p:cNvSpPr txBox="1"/>
            <p:nvPr/>
          </p:nvSpPr>
          <p:spPr>
            <a:xfrm>
              <a:off x="3870962" y="3011323"/>
              <a:ext cx="931665" cy="307777"/>
            </a:xfrm>
            <a:prstGeom prst="rect">
              <a:avLst/>
            </a:prstGeom>
            <a:noFill/>
          </p:spPr>
          <p:txBody>
            <a:bodyPr wrap="none" rtlCol="0">
              <a:spAutoFit/>
            </a:bodyPr>
            <a:lstStyle/>
            <a:p>
              <a:pPr algn="ctr"/>
              <a:r>
                <a:rPr lang="en-US" sz="1400" b="1" dirty="0" smtClean="0">
                  <a:solidFill>
                    <a:srgbClr val="0000FF"/>
                  </a:solidFill>
                </a:rPr>
                <a:t>D16S539</a:t>
              </a:r>
              <a:endParaRPr lang="en-US" sz="1400" b="1" dirty="0">
                <a:solidFill>
                  <a:srgbClr val="0000FF"/>
                </a:solidFill>
              </a:endParaRPr>
            </a:p>
          </p:txBody>
        </p:sp>
        <p:cxnSp>
          <p:nvCxnSpPr>
            <p:cNvPr id="116" name="Straight Connector 115"/>
            <p:cNvCxnSpPr/>
            <p:nvPr/>
          </p:nvCxnSpPr>
          <p:spPr>
            <a:xfrm flipV="1">
              <a:off x="1495810" y="3716998"/>
              <a:ext cx="1300245" cy="1"/>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895600" y="3716120"/>
              <a:ext cx="1343410" cy="87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124941" y="3716120"/>
              <a:ext cx="249302" cy="87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481265" y="3716119"/>
              <a:ext cx="1914249" cy="88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700235" y="3388925"/>
              <a:ext cx="921792" cy="307777"/>
            </a:xfrm>
            <a:prstGeom prst="rect">
              <a:avLst/>
            </a:prstGeom>
            <a:noFill/>
          </p:spPr>
          <p:txBody>
            <a:bodyPr wrap="none" rtlCol="0">
              <a:spAutoFit/>
            </a:bodyPr>
            <a:lstStyle/>
            <a:p>
              <a:pPr algn="ctr"/>
              <a:r>
                <a:rPr lang="en-US" sz="1400" b="1" dirty="0" smtClean="0">
                  <a:solidFill>
                    <a:srgbClr val="008000"/>
                  </a:solidFill>
                </a:rPr>
                <a:t>D8S1179</a:t>
              </a:r>
              <a:endParaRPr lang="en-US" sz="1400" b="1" dirty="0">
                <a:solidFill>
                  <a:srgbClr val="008000"/>
                </a:solidFill>
              </a:endParaRPr>
            </a:p>
          </p:txBody>
        </p:sp>
        <p:sp>
          <p:nvSpPr>
            <p:cNvPr id="123" name="TextBox 122"/>
            <p:cNvSpPr txBox="1"/>
            <p:nvPr/>
          </p:nvSpPr>
          <p:spPr>
            <a:xfrm>
              <a:off x="3183708" y="3388925"/>
              <a:ext cx="822405" cy="307777"/>
            </a:xfrm>
            <a:prstGeom prst="rect">
              <a:avLst/>
            </a:prstGeom>
            <a:noFill/>
          </p:spPr>
          <p:txBody>
            <a:bodyPr wrap="none" rtlCol="0">
              <a:spAutoFit/>
            </a:bodyPr>
            <a:lstStyle/>
            <a:p>
              <a:pPr algn="ctr"/>
              <a:r>
                <a:rPr lang="en-US" sz="1400" b="1" dirty="0" smtClean="0">
                  <a:solidFill>
                    <a:srgbClr val="008000"/>
                  </a:solidFill>
                </a:rPr>
                <a:t>D21S11</a:t>
              </a:r>
              <a:endParaRPr lang="en-US" sz="1400" b="1" dirty="0">
                <a:solidFill>
                  <a:srgbClr val="008000"/>
                </a:solidFill>
              </a:endParaRPr>
            </a:p>
          </p:txBody>
        </p:sp>
        <p:sp>
          <p:nvSpPr>
            <p:cNvPr id="124" name="TextBox 123"/>
            <p:cNvSpPr txBox="1"/>
            <p:nvPr/>
          </p:nvSpPr>
          <p:spPr>
            <a:xfrm>
              <a:off x="5066705" y="3388925"/>
              <a:ext cx="832280" cy="307777"/>
            </a:xfrm>
            <a:prstGeom prst="rect">
              <a:avLst/>
            </a:prstGeom>
            <a:noFill/>
          </p:spPr>
          <p:txBody>
            <a:bodyPr wrap="none" rtlCol="0">
              <a:spAutoFit/>
            </a:bodyPr>
            <a:lstStyle/>
            <a:p>
              <a:pPr algn="ctr"/>
              <a:r>
                <a:rPr lang="en-US" sz="1400" b="1" dirty="0" smtClean="0">
                  <a:solidFill>
                    <a:srgbClr val="008000"/>
                  </a:solidFill>
                </a:rPr>
                <a:t>D18S51</a:t>
              </a:r>
              <a:endParaRPr lang="en-US" sz="1400" b="1" dirty="0">
                <a:solidFill>
                  <a:srgbClr val="008000"/>
                </a:solidFill>
              </a:endParaRPr>
            </a:p>
          </p:txBody>
        </p:sp>
        <p:sp>
          <p:nvSpPr>
            <p:cNvPr id="126" name="TextBox 125"/>
            <p:cNvSpPr txBox="1"/>
            <p:nvPr/>
          </p:nvSpPr>
          <p:spPr>
            <a:xfrm>
              <a:off x="999090" y="3388925"/>
              <a:ext cx="463588" cy="307777"/>
            </a:xfrm>
            <a:prstGeom prst="rect">
              <a:avLst/>
            </a:prstGeom>
            <a:noFill/>
          </p:spPr>
          <p:txBody>
            <a:bodyPr wrap="none" rtlCol="0">
              <a:spAutoFit/>
            </a:bodyPr>
            <a:lstStyle/>
            <a:p>
              <a:pPr algn="ctr"/>
              <a:r>
                <a:rPr lang="en-US" sz="1400" b="1" dirty="0" smtClean="0">
                  <a:solidFill>
                    <a:srgbClr val="008000"/>
                  </a:solidFill>
                </a:rPr>
                <a:t>AM</a:t>
              </a:r>
              <a:endParaRPr lang="en-US" sz="1400" b="1" dirty="0">
                <a:solidFill>
                  <a:srgbClr val="008000"/>
                </a:solidFill>
              </a:endParaRPr>
            </a:p>
          </p:txBody>
        </p:sp>
        <p:cxnSp>
          <p:nvCxnSpPr>
            <p:cNvPr id="129" name="Straight Connector 128"/>
            <p:cNvCxnSpPr/>
            <p:nvPr/>
          </p:nvCxnSpPr>
          <p:spPr>
            <a:xfrm>
              <a:off x="1591060" y="4086525"/>
              <a:ext cx="11965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836320" y="4086525"/>
              <a:ext cx="94259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892300" y="4086629"/>
              <a:ext cx="3247971" cy="4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25860" y="4086525"/>
              <a:ext cx="872740" cy="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725745" y="3765228"/>
              <a:ext cx="931665" cy="307777"/>
            </a:xfrm>
            <a:prstGeom prst="rect">
              <a:avLst/>
            </a:prstGeom>
            <a:noFill/>
          </p:spPr>
          <p:txBody>
            <a:bodyPr wrap="none" rtlCol="0">
              <a:spAutoFit/>
            </a:bodyPr>
            <a:lstStyle/>
            <a:p>
              <a:pPr algn="ctr"/>
              <a:r>
                <a:rPr lang="en-US" sz="1400" b="1" dirty="0" smtClean="0"/>
                <a:t>D19S433</a:t>
              </a:r>
              <a:endParaRPr lang="en-US" sz="1400" b="1" dirty="0"/>
            </a:p>
          </p:txBody>
        </p:sp>
        <p:sp>
          <p:nvSpPr>
            <p:cNvPr id="134" name="TextBox 133"/>
            <p:cNvSpPr txBox="1"/>
            <p:nvPr/>
          </p:nvSpPr>
          <p:spPr>
            <a:xfrm>
              <a:off x="714509" y="4114555"/>
              <a:ext cx="832280" cy="307777"/>
            </a:xfrm>
            <a:prstGeom prst="rect">
              <a:avLst/>
            </a:prstGeom>
            <a:noFill/>
          </p:spPr>
          <p:txBody>
            <a:bodyPr wrap="none" rtlCol="0">
              <a:spAutoFit/>
            </a:bodyPr>
            <a:lstStyle/>
            <a:p>
              <a:pPr algn="ctr"/>
              <a:r>
                <a:rPr lang="en-US" sz="1400" b="1" dirty="0" smtClean="0">
                  <a:solidFill>
                    <a:srgbClr val="FF0000"/>
                  </a:solidFill>
                </a:rPr>
                <a:t>D2S441</a:t>
              </a:r>
              <a:endParaRPr lang="en-US" sz="1400" b="1" dirty="0">
                <a:solidFill>
                  <a:srgbClr val="FF0000"/>
                </a:solidFill>
              </a:endParaRPr>
            </a:p>
          </p:txBody>
        </p:sp>
        <p:sp>
          <p:nvSpPr>
            <p:cNvPr id="135" name="TextBox 134"/>
            <p:cNvSpPr txBox="1"/>
            <p:nvPr/>
          </p:nvSpPr>
          <p:spPr>
            <a:xfrm>
              <a:off x="3037082" y="3765228"/>
              <a:ext cx="622286" cy="307777"/>
            </a:xfrm>
            <a:prstGeom prst="rect">
              <a:avLst/>
            </a:prstGeom>
            <a:noFill/>
          </p:spPr>
          <p:txBody>
            <a:bodyPr wrap="none" rtlCol="0">
              <a:spAutoFit/>
            </a:bodyPr>
            <a:lstStyle/>
            <a:p>
              <a:pPr algn="ctr"/>
              <a:r>
                <a:rPr lang="en-US" sz="1400" b="1" dirty="0" smtClean="0"/>
                <a:t>TH01</a:t>
              </a:r>
              <a:endParaRPr lang="en-US" sz="1400" b="1" dirty="0"/>
            </a:p>
          </p:txBody>
        </p:sp>
        <p:sp>
          <p:nvSpPr>
            <p:cNvPr id="136" name="TextBox 135"/>
            <p:cNvSpPr txBox="1"/>
            <p:nvPr/>
          </p:nvSpPr>
          <p:spPr>
            <a:xfrm>
              <a:off x="5064082" y="3765228"/>
              <a:ext cx="562976" cy="307777"/>
            </a:xfrm>
            <a:prstGeom prst="rect">
              <a:avLst/>
            </a:prstGeom>
            <a:noFill/>
          </p:spPr>
          <p:txBody>
            <a:bodyPr wrap="none" rtlCol="0">
              <a:spAutoFit/>
            </a:bodyPr>
            <a:lstStyle/>
            <a:p>
              <a:pPr algn="ctr"/>
              <a:r>
                <a:rPr lang="en-US" sz="1400" b="1" dirty="0" smtClean="0"/>
                <a:t>FGA</a:t>
              </a:r>
              <a:endParaRPr lang="en-US" sz="1400" b="1" dirty="0"/>
            </a:p>
          </p:txBody>
        </p:sp>
        <p:cxnSp>
          <p:nvCxnSpPr>
            <p:cNvPr id="138" name="Straight Connector 137"/>
            <p:cNvCxnSpPr/>
            <p:nvPr/>
          </p:nvCxnSpPr>
          <p:spPr>
            <a:xfrm>
              <a:off x="658880" y="4433933"/>
              <a:ext cx="879090" cy="5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615940" y="4434840"/>
              <a:ext cx="27165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67173" y="3765228"/>
              <a:ext cx="1031051" cy="307777"/>
            </a:xfrm>
            <a:prstGeom prst="rect">
              <a:avLst/>
            </a:prstGeom>
            <a:noFill/>
          </p:spPr>
          <p:txBody>
            <a:bodyPr wrap="none" rtlCol="0">
              <a:spAutoFit/>
            </a:bodyPr>
            <a:lstStyle/>
            <a:p>
              <a:pPr algn="ctr"/>
              <a:r>
                <a:rPr lang="en-US" sz="1400" b="1" dirty="0" smtClean="0"/>
                <a:t>D22S1045</a:t>
              </a:r>
              <a:endParaRPr lang="en-US" sz="1400" b="1" dirty="0"/>
            </a:p>
          </p:txBody>
        </p:sp>
        <p:sp>
          <p:nvSpPr>
            <p:cNvPr id="147" name="TextBox 146"/>
            <p:cNvSpPr txBox="1"/>
            <p:nvPr/>
          </p:nvSpPr>
          <p:spPr>
            <a:xfrm>
              <a:off x="6692970" y="4115748"/>
              <a:ext cx="623890" cy="307777"/>
            </a:xfrm>
            <a:prstGeom prst="rect">
              <a:avLst/>
            </a:prstGeom>
            <a:noFill/>
          </p:spPr>
          <p:txBody>
            <a:bodyPr wrap="none" rtlCol="0">
              <a:spAutoFit/>
            </a:bodyPr>
            <a:lstStyle/>
            <a:p>
              <a:pPr algn="ctr"/>
              <a:r>
                <a:rPr lang="en-US" sz="1400" b="1" dirty="0" smtClean="0">
                  <a:solidFill>
                    <a:srgbClr val="FF0000"/>
                  </a:solidFill>
                </a:rPr>
                <a:t>SE33</a:t>
              </a:r>
              <a:endParaRPr lang="en-US" sz="1400" b="1" dirty="0">
                <a:solidFill>
                  <a:srgbClr val="FF0000"/>
                </a:solidFill>
              </a:endParaRPr>
            </a:p>
          </p:txBody>
        </p:sp>
        <p:cxnSp>
          <p:nvCxnSpPr>
            <p:cNvPr id="204" name="Straight Connector 203"/>
            <p:cNvCxnSpPr/>
            <p:nvPr/>
          </p:nvCxnSpPr>
          <p:spPr>
            <a:xfrm>
              <a:off x="820170" y="3339247"/>
              <a:ext cx="1196590" cy="54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909209" y="3011323"/>
              <a:ext cx="1031051" cy="307777"/>
            </a:xfrm>
            <a:prstGeom prst="rect">
              <a:avLst/>
            </a:prstGeom>
            <a:noFill/>
          </p:spPr>
          <p:txBody>
            <a:bodyPr wrap="none" rtlCol="0">
              <a:spAutoFit/>
            </a:bodyPr>
            <a:lstStyle/>
            <a:p>
              <a:pPr algn="ctr"/>
              <a:r>
                <a:rPr lang="en-US" sz="1400" b="1" dirty="0" smtClean="0">
                  <a:solidFill>
                    <a:srgbClr val="0000FF"/>
                  </a:solidFill>
                </a:rPr>
                <a:t>D10S1248</a:t>
              </a:r>
              <a:endParaRPr lang="en-US" sz="1400" b="1" dirty="0">
                <a:solidFill>
                  <a:srgbClr val="0000FF"/>
                </a:solidFill>
              </a:endParaRPr>
            </a:p>
          </p:txBody>
        </p:sp>
        <p:cxnSp>
          <p:nvCxnSpPr>
            <p:cNvPr id="206" name="Straight Connector 205"/>
            <p:cNvCxnSpPr/>
            <p:nvPr/>
          </p:nvCxnSpPr>
          <p:spPr>
            <a:xfrm>
              <a:off x="2948690" y="4436527"/>
              <a:ext cx="1031490" cy="5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4122170" y="4436269"/>
              <a:ext cx="1168968" cy="2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2984204" y="4123843"/>
              <a:ext cx="931665" cy="307777"/>
            </a:xfrm>
            <a:prstGeom prst="rect">
              <a:avLst/>
            </a:prstGeom>
            <a:noFill/>
          </p:spPr>
          <p:txBody>
            <a:bodyPr wrap="none" rtlCol="0">
              <a:spAutoFit/>
            </a:bodyPr>
            <a:lstStyle/>
            <a:p>
              <a:pPr algn="ctr"/>
              <a:r>
                <a:rPr lang="en-US" sz="1400" b="1" dirty="0" smtClean="0">
                  <a:solidFill>
                    <a:srgbClr val="FF0000"/>
                  </a:solidFill>
                </a:rPr>
                <a:t>D1S1656</a:t>
              </a:r>
              <a:endParaRPr lang="en-US" sz="1400" b="1" dirty="0">
                <a:solidFill>
                  <a:srgbClr val="FF0000"/>
                </a:solidFill>
              </a:endParaRPr>
            </a:p>
          </p:txBody>
        </p:sp>
        <p:sp>
          <p:nvSpPr>
            <p:cNvPr id="209" name="TextBox 208"/>
            <p:cNvSpPr txBox="1"/>
            <p:nvPr/>
          </p:nvSpPr>
          <p:spPr>
            <a:xfrm>
              <a:off x="4265539" y="4123843"/>
              <a:ext cx="931665" cy="307777"/>
            </a:xfrm>
            <a:prstGeom prst="rect">
              <a:avLst/>
            </a:prstGeom>
            <a:noFill/>
          </p:spPr>
          <p:txBody>
            <a:bodyPr wrap="none" rtlCol="0">
              <a:spAutoFit/>
            </a:bodyPr>
            <a:lstStyle/>
            <a:p>
              <a:pPr algn="ctr"/>
              <a:r>
                <a:rPr lang="en-US" sz="1400" b="1" dirty="0" smtClean="0">
                  <a:solidFill>
                    <a:srgbClr val="FF0000"/>
                  </a:solidFill>
                </a:rPr>
                <a:t>D12S391</a:t>
              </a:r>
              <a:endParaRPr lang="en-US" sz="1400" b="1" dirty="0">
                <a:solidFill>
                  <a:srgbClr val="FF0000"/>
                </a:solidFill>
              </a:endParaRPr>
            </a:p>
          </p:txBody>
        </p:sp>
        <p:cxnSp>
          <p:nvCxnSpPr>
            <p:cNvPr id="210" name="Straight Connector 209"/>
            <p:cNvCxnSpPr/>
            <p:nvPr/>
          </p:nvCxnSpPr>
          <p:spPr>
            <a:xfrm>
              <a:off x="5090352" y="3339246"/>
              <a:ext cx="1507740" cy="54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5411661" y="3011323"/>
              <a:ext cx="931665" cy="307777"/>
            </a:xfrm>
            <a:prstGeom prst="rect">
              <a:avLst/>
            </a:prstGeom>
            <a:noFill/>
          </p:spPr>
          <p:txBody>
            <a:bodyPr wrap="none" rtlCol="0">
              <a:spAutoFit/>
            </a:bodyPr>
            <a:lstStyle/>
            <a:p>
              <a:pPr algn="ctr"/>
              <a:r>
                <a:rPr lang="en-US" sz="1400" b="1" dirty="0" smtClean="0">
                  <a:solidFill>
                    <a:srgbClr val="0000FF"/>
                  </a:solidFill>
                </a:rPr>
                <a:t>D2S1338</a:t>
              </a:r>
              <a:endParaRPr lang="en-US" sz="1400" b="1" dirty="0">
                <a:solidFill>
                  <a:srgbClr val="0000FF"/>
                </a:solidFill>
              </a:endParaRPr>
            </a:p>
          </p:txBody>
        </p:sp>
      </p:grpSp>
      <p:sp>
        <p:nvSpPr>
          <p:cNvPr id="224" name="TextBox 223"/>
          <p:cNvSpPr txBox="1"/>
          <p:nvPr/>
        </p:nvSpPr>
        <p:spPr>
          <a:xfrm>
            <a:off x="7985760" y="1066800"/>
            <a:ext cx="902811" cy="584775"/>
          </a:xfrm>
          <a:prstGeom prst="rect">
            <a:avLst/>
          </a:prstGeom>
          <a:noFill/>
        </p:spPr>
        <p:txBody>
          <a:bodyPr wrap="none" rtlCol="0">
            <a:spAutoFit/>
          </a:bodyPr>
          <a:lstStyle/>
          <a:p>
            <a:r>
              <a:rPr lang="en-US" b="1" dirty="0" smtClean="0">
                <a:solidFill>
                  <a:schemeClr val="bg1">
                    <a:lumMod val="50000"/>
                  </a:schemeClr>
                </a:solidFill>
              </a:rPr>
              <a:t>16plex</a:t>
            </a:r>
          </a:p>
          <a:p>
            <a:pPr algn="ctr"/>
            <a:r>
              <a:rPr lang="en-US" sz="1400" b="1" dirty="0" smtClean="0">
                <a:solidFill>
                  <a:schemeClr val="bg1">
                    <a:lumMod val="50000"/>
                  </a:schemeClr>
                </a:solidFill>
              </a:rPr>
              <a:t>(5-dye)</a:t>
            </a:r>
            <a:endParaRPr lang="en-US" b="1" dirty="0">
              <a:solidFill>
                <a:schemeClr val="bg1">
                  <a:lumMod val="50000"/>
                </a:schemeClr>
              </a:solidFill>
            </a:endParaRPr>
          </a:p>
        </p:txBody>
      </p:sp>
      <p:sp>
        <p:nvSpPr>
          <p:cNvPr id="225" name="TextBox 224"/>
          <p:cNvSpPr txBox="1"/>
          <p:nvPr/>
        </p:nvSpPr>
        <p:spPr>
          <a:xfrm>
            <a:off x="7985760" y="2956560"/>
            <a:ext cx="902811" cy="584775"/>
          </a:xfrm>
          <a:prstGeom prst="rect">
            <a:avLst/>
          </a:prstGeom>
          <a:noFill/>
        </p:spPr>
        <p:txBody>
          <a:bodyPr wrap="none" rtlCol="0">
            <a:spAutoFit/>
          </a:bodyPr>
          <a:lstStyle/>
          <a:p>
            <a:r>
              <a:rPr lang="en-US" b="1" dirty="0" smtClean="0">
                <a:solidFill>
                  <a:schemeClr val="bg1">
                    <a:lumMod val="50000"/>
                  </a:schemeClr>
                </a:solidFill>
              </a:rPr>
              <a:t>17plex</a:t>
            </a:r>
          </a:p>
          <a:p>
            <a:pPr algn="ctr"/>
            <a:r>
              <a:rPr lang="en-US" sz="1400" b="1" dirty="0" smtClean="0">
                <a:solidFill>
                  <a:schemeClr val="bg1">
                    <a:lumMod val="50000"/>
                  </a:schemeClr>
                </a:solidFill>
              </a:rPr>
              <a:t>(5-dye)</a:t>
            </a:r>
            <a:endParaRPr lang="en-US" b="1" dirty="0" smtClean="0">
              <a:solidFill>
                <a:schemeClr val="bg1">
                  <a:lumMod val="50000"/>
                </a:schemeClr>
              </a:solidFill>
            </a:endParaRPr>
          </a:p>
        </p:txBody>
      </p:sp>
      <p:sp>
        <p:nvSpPr>
          <p:cNvPr id="226" name="TextBox 225"/>
          <p:cNvSpPr txBox="1"/>
          <p:nvPr/>
        </p:nvSpPr>
        <p:spPr>
          <a:xfrm>
            <a:off x="7985760" y="4815840"/>
            <a:ext cx="902811" cy="584775"/>
          </a:xfrm>
          <a:prstGeom prst="rect">
            <a:avLst/>
          </a:prstGeom>
          <a:noFill/>
        </p:spPr>
        <p:txBody>
          <a:bodyPr wrap="none" rtlCol="0">
            <a:spAutoFit/>
          </a:bodyPr>
          <a:lstStyle/>
          <a:p>
            <a:r>
              <a:rPr lang="en-US" b="1" dirty="0" smtClean="0">
                <a:solidFill>
                  <a:schemeClr val="bg1">
                    <a:lumMod val="50000"/>
                  </a:schemeClr>
                </a:solidFill>
              </a:rPr>
              <a:t>24plex</a:t>
            </a:r>
          </a:p>
          <a:p>
            <a:pPr algn="ctr"/>
            <a:r>
              <a:rPr lang="en-US" sz="1400" b="1" dirty="0" smtClean="0">
                <a:solidFill>
                  <a:schemeClr val="bg1">
                    <a:lumMod val="50000"/>
                  </a:schemeClr>
                </a:solidFill>
              </a:rPr>
              <a:t>(6-dye)</a:t>
            </a:r>
          </a:p>
        </p:txBody>
      </p:sp>
      <p:cxnSp>
        <p:nvCxnSpPr>
          <p:cNvPr id="169" name="Straight Connector 168"/>
          <p:cNvCxnSpPr/>
          <p:nvPr/>
        </p:nvCxnSpPr>
        <p:spPr>
          <a:xfrm>
            <a:off x="182880" y="2560320"/>
            <a:ext cx="8717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 y="4709160"/>
            <a:ext cx="8717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195307"/>
            <a:ext cx="5867400" cy="6357893"/>
            <a:chOff x="7315200" y="1103531"/>
            <a:chExt cx="4343400" cy="5116596"/>
          </a:xfrm>
        </p:grpSpPr>
        <p:graphicFrame>
          <p:nvGraphicFramePr>
            <p:cNvPr id="6" name="Chart 5"/>
            <p:cNvGraphicFramePr>
              <a:graphicFrameLocks/>
            </p:cNvGraphicFramePr>
            <p:nvPr/>
          </p:nvGraphicFramePr>
          <p:xfrm>
            <a:off x="7315200" y="1103531"/>
            <a:ext cx="4343400" cy="511659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8153400" y="2438400"/>
              <a:ext cx="1143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TextBox 4"/>
            <p:cNvSpPr txBox="1"/>
            <p:nvPr/>
          </p:nvSpPr>
          <p:spPr>
            <a:xfrm>
              <a:off x="9238706" y="1719120"/>
              <a:ext cx="1905000" cy="5201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0000FF"/>
                  </a:solidFill>
                  <a:latin typeface="Arial" pitchFamily="34" charset="0"/>
                  <a:cs typeface="Arial" pitchFamily="34" charset="0"/>
                </a:rPr>
                <a:t>SD (LIZ 500): 0.061 nt</a:t>
              </a:r>
            </a:p>
            <a:p>
              <a:r>
                <a:rPr lang="en-US" dirty="0" smtClean="0">
                  <a:solidFill>
                    <a:srgbClr val="FF0000"/>
                  </a:solidFill>
                  <a:latin typeface="Arial" pitchFamily="34" charset="0"/>
                  <a:cs typeface="Arial" pitchFamily="34" charset="0"/>
                </a:rPr>
                <a:t>SD (LIZ 600): 0.049 nt</a:t>
              </a:r>
              <a:endParaRPr lang="en-US" dirty="0">
                <a:solidFill>
                  <a:srgbClr val="FF0000"/>
                </a:solidFill>
                <a:latin typeface="Arial" pitchFamily="34" charset="0"/>
                <a:cs typeface="Arial" pitchFamily="34" charset="0"/>
              </a:endParaRPr>
            </a:p>
          </p:txBody>
        </p:sp>
      </p:grpSp>
      <p:cxnSp>
        <p:nvCxnSpPr>
          <p:cNvPr id="11" name="Straight Connector 10"/>
          <p:cNvCxnSpPr/>
          <p:nvPr/>
        </p:nvCxnSpPr>
        <p:spPr>
          <a:xfrm>
            <a:off x="2133600" y="3200400"/>
            <a:ext cx="47244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7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Chapter 9 – Statistical Interpretation Overview</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ustDataLst>
      <p:tags r:id="rId1"/>
    </p:custDataLst>
    <p:extLst>
      <p:ext uri="{BB962C8B-B14F-4D97-AF65-F5344CB8AC3E}">
        <p14:creationId xmlns:p14="http://schemas.microsoft.com/office/powerpoint/2010/main" val="336797161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6950" y="1868488"/>
            <a:ext cx="7194550" cy="2676525"/>
            <a:chOff x="738" y="1177"/>
            <a:chExt cx="4532" cy="1686"/>
          </a:xfrm>
        </p:grpSpPr>
        <p:sp>
          <p:nvSpPr>
            <p:cNvPr id="7171" name="Text Box 3"/>
            <p:cNvSpPr txBox="1">
              <a:spLocks noChangeArrowheads="1"/>
            </p:cNvSpPr>
            <p:nvPr/>
          </p:nvSpPr>
          <p:spPr bwMode="auto">
            <a:xfrm>
              <a:off x="738" y="1885"/>
              <a:ext cx="1556" cy="461"/>
            </a:xfrm>
            <a:prstGeom prst="rect">
              <a:avLst/>
            </a:prstGeom>
            <a:noFill/>
            <a:ln w="9525">
              <a:noFill/>
              <a:miter lim="800000"/>
              <a:headEnd/>
              <a:tailEnd/>
            </a:ln>
          </p:spPr>
          <p:txBody>
            <a:bodyPr wrap="none">
              <a:spAutoFit/>
            </a:bodyPr>
            <a:lstStyle/>
            <a:p>
              <a:pPr algn="ctr"/>
              <a:r>
                <a:rPr lang="en-US" sz="2400" b="1"/>
                <a:t>DNA Profile</a:t>
              </a:r>
            </a:p>
            <a:p>
              <a:pPr algn="ctr"/>
              <a:r>
                <a:rPr lang="en-US" b="1"/>
                <a:t>(with specific alleles)</a:t>
              </a:r>
            </a:p>
          </p:txBody>
        </p:sp>
        <p:sp>
          <p:nvSpPr>
            <p:cNvPr id="7172" name="Line 4"/>
            <p:cNvSpPr>
              <a:spLocks noChangeShapeType="1"/>
            </p:cNvSpPr>
            <p:nvPr/>
          </p:nvSpPr>
          <p:spPr bwMode="auto">
            <a:xfrm flipV="1">
              <a:off x="2254" y="2030"/>
              <a:ext cx="1329" cy="1"/>
            </a:xfrm>
            <a:prstGeom prst="line">
              <a:avLst/>
            </a:prstGeom>
            <a:noFill/>
            <a:ln w="76200">
              <a:solidFill>
                <a:schemeClr val="tx1"/>
              </a:solidFill>
              <a:round/>
              <a:headEnd/>
              <a:tailEnd type="triangle" w="med" len="med"/>
            </a:ln>
          </p:spPr>
          <p:txBody>
            <a:bodyPr/>
            <a:lstStyle/>
            <a:p>
              <a:endParaRPr lang="en-US"/>
            </a:p>
          </p:txBody>
        </p:sp>
        <p:sp>
          <p:nvSpPr>
            <p:cNvPr id="7173" name="Text Box 5"/>
            <p:cNvSpPr txBox="1">
              <a:spLocks noChangeArrowheads="1"/>
            </p:cNvSpPr>
            <p:nvPr/>
          </p:nvSpPr>
          <p:spPr bwMode="auto">
            <a:xfrm>
              <a:off x="3663" y="1743"/>
              <a:ext cx="1607" cy="710"/>
            </a:xfrm>
            <a:prstGeom prst="rect">
              <a:avLst/>
            </a:prstGeom>
            <a:noFill/>
            <a:ln w="9525">
              <a:noFill/>
              <a:miter lim="800000"/>
              <a:headEnd/>
              <a:tailEnd/>
            </a:ln>
          </p:spPr>
          <p:txBody>
            <a:bodyPr>
              <a:spAutoFit/>
            </a:bodyPr>
            <a:lstStyle/>
            <a:p>
              <a:pPr algn="ctr"/>
              <a:r>
                <a:rPr lang="en-US" sz="2400" b="1"/>
                <a:t>Rarity estimate of DNA profile</a:t>
              </a:r>
            </a:p>
            <a:p>
              <a:pPr algn="ctr"/>
              <a:r>
                <a:rPr lang="en-US" sz="2000" b="1"/>
                <a:t>(e.g., RMP or LR)</a:t>
              </a:r>
            </a:p>
          </p:txBody>
        </p:sp>
        <p:sp>
          <p:nvSpPr>
            <p:cNvPr id="7174" name="Text Box 6"/>
            <p:cNvSpPr txBox="1">
              <a:spLocks noChangeArrowheads="1"/>
            </p:cNvSpPr>
            <p:nvPr/>
          </p:nvSpPr>
          <p:spPr bwMode="auto">
            <a:xfrm>
              <a:off x="2372" y="2459"/>
              <a:ext cx="862" cy="404"/>
            </a:xfrm>
            <a:prstGeom prst="rect">
              <a:avLst/>
            </a:prstGeom>
            <a:noFill/>
            <a:ln w="9525">
              <a:noFill/>
              <a:miter lim="800000"/>
              <a:headEnd/>
              <a:tailEnd/>
            </a:ln>
          </p:spPr>
          <p:txBody>
            <a:bodyPr>
              <a:spAutoFit/>
            </a:bodyPr>
            <a:lstStyle/>
            <a:p>
              <a:pPr algn="ctr"/>
              <a:r>
                <a:rPr lang="en-US" b="1"/>
                <a:t>Genetic formulas</a:t>
              </a:r>
            </a:p>
          </p:txBody>
        </p:sp>
        <p:sp>
          <p:nvSpPr>
            <p:cNvPr id="7175" name="Text Box 7"/>
            <p:cNvSpPr txBox="1">
              <a:spLocks noChangeArrowheads="1"/>
            </p:cNvSpPr>
            <p:nvPr/>
          </p:nvSpPr>
          <p:spPr bwMode="auto">
            <a:xfrm>
              <a:off x="2097" y="1177"/>
              <a:ext cx="1396" cy="404"/>
            </a:xfrm>
            <a:prstGeom prst="rect">
              <a:avLst/>
            </a:prstGeom>
            <a:noFill/>
            <a:ln w="9525">
              <a:noFill/>
              <a:miter lim="800000"/>
              <a:headEnd/>
              <a:tailEnd/>
            </a:ln>
          </p:spPr>
          <p:txBody>
            <a:bodyPr>
              <a:spAutoFit/>
            </a:bodyPr>
            <a:lstStyle/>
            <a:p>
              <a:pPr algn="ctr"/>
              <a:r>
                <a:rPr lang="en-US" b="1"/>
                <a:t>Population allele frequencies</a:t>
              </a:r>
            </a:p>
          </p:txBody>
        </p:sp>
        <p:sp>
          <p:nvSpPr>
            <p:cNvPr id="7176" name="Freeform 8"/>
            <p:cNvSpPr>
              <a:spLocks/>
            </p:cNvSpPr>
            <p:nvPr/>
          </p:nvSpPr>
          <p:spPr bwMode="auto">
            <a:xfrm>
              <a:off x="2793" y="1600"/>
              <a:ext cx="781" cy="312"/>
            </a:xfrm>
            <a:custGeom>
              <a:avLst/>
              <a:gdLst>
                <a:gd name="T0" fmla="*/ 0 w 781"/>
                <a:gd name="T1" fmla="*/ 0 h 312"/>
                <a:gd name="T2" fmla="*/ 156 w 781"/>
                <a:gd name="T3" fmla="*/ 244 h 312"/>
                <a:gd name="T4" fmla="*/ 781 w 781"/>
                <a:gd name="T5" fmla="*/ 312 h 312"/>
                <a:gd name="T6" fmla="*/ 0 60000 65536"/>
                <a:gd name="T7" fmla="*/ 0 60000 65536"/>
                <a:gd name="T8" fmla="*/ 0 60000 65536"/>
                <a:gd name="T9" fmla="*/ 0 w 781"/>
                <a:gd name="T10" fmla="*/ 0 h 312"/>
                <a:gd name="T11" fmla="*/ 781 w 781"/>
                <a:gd name="T12" fmla="*/ 312 h 312"/>
              </a:gdLst>
              <a:ahLst/>
              <a:cxnLst>
                <a:cxn ang="T6">
                  <a:pos x="T0" y="T1"/>
                </a:cxn>
                <a:cxn ang="T7">
                  <a:pos x="T2" y="T3"/>
                </a:cxn>
                <a:cxn ang="T8">
                  <a:pos x="T4" y="T5"/>
                </a:cxn>
              </a:cxnLst>
              <a:rect l="T9" t="T10" r="T11" b="T12"/>
              <a:pathLst>
                <a:path w="781" h="312">
                  <a:moveTo>
                    <a:pt x="0" y="0"/>
                  </a:moveTo>
                  <a:cubicBezTo>
                    <a:pt x="13" y="96"/>
                    <a:pt x="26" y="192"/>
                    <a:pt x="156" y="244"/>
                  </a:cubicBezTo>
                  <a:cubicBezTo>
                    <a:pt x="286" y="296"/>
                    <a:pt x="533" y="304"/>
                    <a:pt x="781" y="312"/>
                  </a:cubicBezTo>
                </a:path>
              </a:pathLst>
            </a:custGeom>
            <a:noFill/>
            <a:ln w="76200" cmpd="sng">
              <a:solidFill>
                <a:schemeClr val="tx1"/>
              </a:solidFill>
              <a:round/>
              <a:headEnd type="none" w="med" len="med"/>
              <a:tailEnd type="triangle" w="med" len="med"/>
            </a:ln>
          </p:spPr>
          <p:txBody>
            <a:bodyPr/>
            <a:lstStyle/>
            <a:p>
              <a:endParaRPr lang="en-US"/>
            </a:p>
          </p:txBody>
        </p:sp>
        <p:sp>
          <p:nvSpPr>
            <p:cNvPr id="7177" name="Freeform 9"/>
            <p:cNvSpPr>
              <a:spLocks/>
            </p:cNvSpPr>
            <p:nvPr/>
          </p:nvSpPr>
          <p:spPr bwMode="auto">
            <a:xfrm flipV="1">
              <a:off x="2799" y="2146"/>
              <a:ext cx="781" cy="312"/>
            </a:xfrm>
            <a:custGeom>
              <a:avLst/>
              <a:gdLst>
                <a:gd name="T0" fmla="*/ 0 w 781"/>
                <a:gd name="T1" fmla="*/ 0 h 312"/>
                <a:gd name="T2" fmla="*/ 156 w 781"/>
                <a:gd name="T3" fmla="*/ 244 h 312"/>
                <a:gd name="T4" fmla="*/ 781 w 781"/>
                <a:gd name="T5" fmla="*/ 312 h 312"/>
                <a:gd name="T6" fmla="*/ 0 60000 65536"/>
                <a:gd name="T7" fmla="*/ 0 60000 65536"/>
                <a:gd name="T8" fmla="*/ 0 60000 65536"/>
                <a:gd name="T9" fmla="*/ 0 w 781"/>
                <a:gd name="T10" fmla="*/ 0 h 312"/>
                <a:gd name="T11" fmla="*/ 781 w 781"/>
                <a:gd name="T12" fmla="*/ 312 h 312"/>
              </a:gdLst>
              <a:ahLst/>
              <a:cxnLst>
                <a:cxn ang="T6">
                  <a:pos x="T0" y="T1"/>
                </a:cxn>
                <a:cxn ang="T7">
                  <a:pos x="T2" y="T3"/>
                </a:cxn>
                <a:cxn ang="T8">
                  <a:pos x="T4" y="T5"/>
                </a:cxn>
              </a:cxnLst>
              <a:rect l="T9" t="T10" r="T11" b="T12"/>
              <a:pathLst>
                <a:path w="781" h="312">
                  <a:moveTo>
                    <a:pt x="0" y="0"/>
                  </a:moveTo>
                  <a:cubicBezTo>
                    <a:pt x="13" y="96"/>
                    <a:pt x="26" y="192"/>
                    <a:pt x="156" y="244"/>
                  </a:cubicBezTo>
                  <a:cubicBezTo>
                    <a:pt x="286" y="296"/>
                    <a:pt x="533" y="304"/>
                    <a:pt x="781" y="312"/>
                  </a:cubicBezTo>
                </a:path>
              </a:pathLst>
            </a:custGeom>
            <a:noFill/>
            <a:ln w="76200" cmpd="sng">
              <a:solidFill>
                <a:schemeClr val="tx1"/>
              </a:solidFill>
              <a:round/>
              <a:headEnd type="none" w="med" len="med"/>
              <a:tailEnd type="triangle" w="med" len="med"/>
            </a:ln>
          </p:spPr>
          <p:txBody>
            <a:bodyPr/>
            <a:lstStyle/>
            <a:p>
              <a:endParaRPr lang="en-US"/>
            </a:p>
          </p:txBody>
        </p:sp>
      </p:grpSp>
    </p:spTree>
    <p:extLst>
      <p:ext uri="{BB962C8B-B14F-4D97-AF65-F5344CB8AC3E}">
        <p14:creationId xmlns:p14="http://schemas.microsoft.com/office/powerpoint/2010/main" val="10084734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53936353"/>
              </p:ext>
            </p:extLst>
          </p:nvPr>
        </p:nvGraphicFramePr>
        <p:xfrm>
          <a:off x="533400" y="2728555"/>
          <a:ext cx="8077200" cy="1373124"/>
        </p:xfrm>
        <a:graphic>
          <a:graphicData uri="http://schemas.openxmlformats.org/presentationml/2006/ole">
            <mc:AlternateContent xmlns:mc="http://schemas.openxmlformats.org/markup-compatibility/2006">
              <mc:Choice xmlns:v="urn:schemas-microsoft-com:vml" Requires="v">
                <p:oleObj spid="_x0000_s6158" name="Equation" r:id="rId4" imgW="2539800" imgH="431640" progId="Equation.3">
                  <p:embed/>
                </p:oleObj>
              </mc:Choice>
              <mc:Fallback>
                <p:oleObj name="Equation" r:id="rId4" imgW="25398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28555"/>
                        <a:ext cx="8077200" cy="1373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50523" y="4800600"/>
            <a:ext cx="3861955" cy="523220"/>
          </a:xfrm>
          <a:prstGeom prst="rect">
            <a:avLst/>
          </a:prstGeom>
          <a:noFill/>
        </p:spPr>
        <p:txBody>
          <a:bodyPr wrap="none" rtlCol="0">
            <a:spAutoFit/>
          </a:bodyPr>
          <a:lstStyle/>
          <a:p>
            <a:r>
              <a:rPr lang="en-US" sz="2800" b="1" dirty="0" smtClean="0">
                <a:solidFill>
                  <a:srgbClr val="FF0000"/>
                </a:solidFill>
              </a:rPr>
              <a:t>Frequentist approach</a:t>
            </a:r>
            <a:endParaRPr lang="en-US" sz="2800" b="1" dirty="0">
              <a:solidFill>
                <a:srgbClr val="FF0000"/>
              </a:solidFill>
            </a:endParaRPr>
          </a:p>
        </p:txBody>
      </p:sp>
      <p:sp>
        <p:nvSpPr>
          <p:cNvPr id="12" name="Double Bracket 11"/>
          <p:cNvSpPr/>
          <p:nvPr/>
        </p:nvSpPr>
        <p:spPr>
          <a:xfrm>
            <a:off x="3048000" y="2499955"/>
            <a:ext cx="2133600" cy="1752600"/>
          </a:xfrm>
          <a:prstGeom prst="bracketPair">
            <a:avLst>
              <a:gd name="adj" fmla="val 5727"/>
            </a:avLst>
          </a:prstGeom>
          <a:ln w="57150">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4379267" y="-2336512"/>
            <a:ext cx="385465" cy="8077200"/>
          </a:xfrm>
          <a:prstGeom prst="rightBrace">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2764754" y="381000"/>
            <a:ext cx="3483646" cy="523220"/>
          </a:xfrm>
          <a:prstGeom prst="rect">
            <a:avLst/>
          </a:prstGeom>
          <a:noFill/>
        </p:spPr>
        <p:txBody>
          <a:bodyPr wrap="none" rtlCol="0">
            <a:spAutoFit/>
          </a:bodyPr>
          <a:lstStyle/>
          <a:p>
            <a:r>
              <a:rPr lang="en-US" sz="2800" b="1" dirty="0" smtClean="0">
                <a:solidFill>
                  <a:srgbClr val="0000FF"/>
                </a:solidFill>
              </a:rPr>
              <a:t>Bayesian approach</a:t>
            </a:r>
            <a:endParaRPr lang="en-US" sz="2800" b="1" dirty="0">
              <a:solidFill>
                <a:srgbClr val="0000FF"/>
              </a:solidFill>
            </a:endParaRPr>
          </a:p>
        </p:txBody>
      </p:sp>
      <p:sp>
        <p:nvSpPr>
          <p:cNvPr id="15" name="TextBox 14"/>
          <p:cNvSpPr txBox="1"/>
          <p:nvPr/>
        </p:nvSpPr>
        <p:spPr>
          <a:xfrm>
            <a:off x="2667000" y="1836003"/>
            <a:ext cx="3124200" cy="830997"/>
          </a:xfrm>
          <a:prstGeom prst="rect">
            <a:avLst/>
          </a:prstGeom>
          <a:noFill/>
        </p:spPr>
        <p:txBody>
          <a:bodyPr wrap="square" rtlCol="0">
            <a:spAutoFit/>
          </a:bodyPr>
          <a:lstStyle/>
          <a:p>
            <a:pPr algn="ctr"/>
            <a:r>
              <a:rPr lang="en-US" sz="2400" b="1" dirty="0" smtClean="0">
                <a:solidFill>
                  <a:srgbClr val="33CC33"/>
                </a:solidFill>
              </a:rPr>
              <a:t>Likelihood Ratio (LR)</a:t>
            </a:r>
            <a:endParaRPr lang="en-US" sz="2400" b="1" dirty="0">
              <a:solidFill>
                <a:srgbClr val="33CC33"/>
              </a:solidFill>
            </a:endParaRPr>
          </a:p>
        </p:txBody>
      </p:sp>
      <p:sp>
        <p:nvSpPr>
          <p:cNvPr id="16" name="TextBox 15"/>
          <p:cNvSpPr txBox="1"/>
          <p:nvPr/>
        </p:nvSpPr>
        <p:spPr>
          <a:xfrm>
            <a:off x="990600" y="5464314"/>
            <a:ext cx="6781800" cy="707886"/>
          </a:xfrm>
          <a:prstGeom prst="rect">
            <a:avLst/>
          </a:prstGeom>
          <a:noFill/>
        </p:spPr>
        <p:txBody>
          <a:bodyPr wrap="square" rtlCol="0">
            <a:spAutoFit/>
          </a:bodyPr>
          <a:lstStyle/>
          <a:p>
            <a:pPr algn="ctr"/>
            <a:r>
              <a:rPr lang="en-US" sz="2000" dirty="0" smtClean="0">
                <a:solidFill>
                  <a:srgbClr val="FF0000"/>
                </a:solidFill>
              </a:rPr>
              <a:t>Considers only a single hypothesis (e.g., Pr(E|H</a:t>
            </a:r>
            <a:r>
              <a:rPr lang="en-US" sz="2000" baseline="-25000" dirty="0" smtClean="0">
                <a:solidFill>
                  <a:srgbClr val="FF0000"/>
                </a:solidFill>
              </a:rPr>
              <a:t>2</a:t>
            </a:r>
            <a:r>
              <a:rPr lang="en-US" sz="2000" dirty="0" smtClean="0">
                <a:solidFill>
                  <a:srgbClr val="FF0000"/>
                </a:solidFill>
              </a:rPr>
              <a:t>) = RMP) or the </a:t>
            </a:r>
            <a:r>
              <a:rPr lang="en-US" sz="2000" dirty="0">
                <a:solidFill>
                  <a:srgbClr val="FF0000"/>
                </a:solidFill>
              </a:rPr>
              <a:t>LR involving two mutually exclusive </a:t>
            </a:r>
            <a:r>
              <a:rPr lang="en-US" sz="2000" dirty="0" smtClean="0">
                <a:solidFill>
                  <a:srgbClr val="FF0000"/>
                </a:solidFill>
              </a:rPr>
              <a:t>hypotheses </a:t>
            </a:r>
            <a:endParaRPr lang="en-US" sz="2000" dirty="0">
              <a:solidFill>
                <a:srgbClr val="FF0000"/>
              </a:solidFill>
            </a:endParaRPr>
          </a:p>
        </p:txBody>
      </p:sp>
      <p:sp>
        <p:nvSpPr>
          <p:cNvPr id="18" name="TextBox 17"/>
          <p:cNvSpPr txBox="1"/>
          <p:nvPr/>
        </p:nvSpPr>
        <p:spPr>
          <a:xfrm>
            <a:off x="228600" y="2352020"/>
            <a:ext cx="2412071" cy="461665"/>
          </a:xfrm>
          <a:prstGeom prst="rect">
            <a:avLst/>
          </a:prstGeom>
          <a:noFill/>
        </p:spPr>
        <p:txBody>
          <a:bodyPr wrap="none" rtlCol="0">
            <a:spAutoFit/>
          </a:bodyPr>
          <a:lstStyle/>
          <a:p>
            <a:r>
              <a:rPr lang="en-US" sz="2400" dirty="0" smtClean="0">
                <a:solidFill>
                  <a:schemeClr val="bg1">
                    <a:lumMod val="50000"/>
                  </a:schemeClr>
                </a:solidFill>
              </a:rPr>
              <a:t>Bayes’ Theorem</a:t>
            </a:r>
            <a:endParaRPr lang="en-US" sz="2400" dirty="0">
              <a:solidFill>
                <a:schemeClr val="bg1">
                  <a:lumMod val="50000"/>
                </a:schemeClr>
              </a:solidFill>
            </a:endParaRPr>
          </a:p>
        </p:txBody>
      </p:sp>
      <p:sp>
        <p:nvSpPr>
          <p:cNvPr id="19" name="TextBox 18"/>
          <p:cNvSpPr txBox="1"/>
          <p:nvPr/>
        </p:nvSpPr>
        <p:spPr>
          <a:xfrm>
            <a:off x="2028805" y="915888"/>
            <a:ext cx="5211683" cy="369332"/>
          </a:xfrm>
          <a:prstGeom prst="rect">
            <a:avLst/>
          </a:prstGeom>
          <a:noFill/>
        </p:spPr>
        <p:txBody>
          <a:bodyPr wrap="none" rtlCol="0">
            <a:spAutoFit/>
          </a:bodyPr>
          <a:lstStyle/>
          <a:p>
            <a:r>
              <a:rPr lang="en-US" dirty="0" smtClean="0"/>
              <a:t>Combines LR with prior odds (or prior probability)</a:t>
            </a:r>
            <a:endParaRPr lang="en-US" dirty="0"/>
          </a:p>
        </p:txBody>
      </p:sp>
    </p:spTree>
    <p:extLst>
      <p:ext uri="{BB962C8B-B14F-4D97-AF65-F5344CB8AC3E}">
        <p14:creationId xmlns:p14="http://schemas.microsoft.com/office/powerpoint/2010/main" val="37428562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35" y="420005"/>
            <a:ext cx="8402965" cy="62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2249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19" y="351619"/>
            <a:ext cx="8382000" cy="627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4959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t>Chapter 10 – STR Population </a:t>
            </a:r>
            <a:br>
              <a:rPr lang="en-US" dirty="0" smtClean="0"/>
            </a:br>
            <a:r>
              <a:rPr lang="en-US" dirty="0" smtClean="0"/>
              <a:t>Data Analysis</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ustDataLst>
      <p:tags r:id="rId1"/>
    </p:custDataLst>
    <p:extLst>
      <p:ext uri="{BB962C8B-B14F-4D97-AF65-F5344CB8AC3E}">
        <p14:creationId xmlns:p14="http://schemas.microsoft.com/office/powerpoint/2010/main" val="2478071587"/>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9600"/>
            <a:ext cx="9144000" cy="6067425"/>
            <a:chOff x="0" y="609600"/>
            <a:chExt cx="9144000" cy="6067425"/>
          </a:xfrm>
        </p:grpSpPr>
        <p:grpSp>
          <p:nvGrpSpPr>
            <p:cNvPr id="18434" name="Group 2"/>
            <p:cNvGrpSpPr>
              <a:grpSpLocks/>
            </p:cNvGrpSpPr>
            <p:nvPr/>
          </p:nvGrpSpPr>
          <p:grpSpPr bwMode="auto">
            <a:xfrm>
              <a:off x="695325" y="609600"/>
              <a:ext cx="5942013" cy="1778000"/>
              <a:chOff x="438" y="574"/>
              <a:chExt cx="3743" cy="1120"/>
            </a:xfrm>
          </p:grpSpPr>
          <p:sp>
            <p:nvSpPr>
              <p:cNvPr id="18435" name="Line 3"/>
              <p:cNvSpPr>
                <a:spLocks noChangeShapeType="1"/>
              </p:cNvSpPr>
              <p:nvPr/>
            </p:nvSpPr>
            <p:spPr bwMode="auto">
              <a:xfrm>
                <a:off x="519" y="574"/>
                <a:ext cx="0" cy="9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Line 4"/>
              <p:cNvSpPr>
                <a:spLocks noChangeShapeType="1"/>
              </p:cNvSpPr>
              <p:nvPr/>
            </p:nvSpPr>
            <p:spPr bwMode="auto">
              <a:xfrm>
                <a:off x="663" y="646"/>
                <a:ext cx="0" cy="8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5"/>
              <p:cNvSpPr>
                <a:spLocks noChangeShapeType="1"/>
              </p:cNvSpPr>
              <p:nvPr/>
            </p:nvSpPr>
            <p:spPr bwMode="auto">
              <a:xfrm>
                <a:off x="796" y="769"/>
                <a:ext cx="0" cy="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p:cNvSpPr>
                <a:spLocks noChangeShapeType="1"/>
              </p:cNvSpPr>
              <p:nvPr/>
            </p:nvSpPr>
            <p:spPr bwMode="auto">
              <a:xfrm>
                <a:off x="940" y="787"/>
                <a:ext cx="4" cy="71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7"/>
              <p:cNvSpPr>
                <a:spLocks noChangeShapeType="1"/>
              </p:cNvSpPr>
              <p:nvPr/>
            </p:nvSpPr>
            <p:spPr bwMode="auto">
              <a:xfrm>
                <a:off x="1077" y="831"/>
                <a:ext cx="0" cy="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8"/>
              <p:cNvSpPr>
                <a:spLocks noChangeShapeType="1"/>
              </p:cNvSpPr>
              <p:nvPr/>
            </p:nvSpPr>
            <p:spPr bwMode="auto">
              <a:xfrm>
                <a:off x="1206" y="867"/>
                <a:ext cx="4" cy="63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9"/>
              <p:cNvSpPr>
                <a:spLocks noChangeShapeType="1"/>
              </p:cNvSpPr>
              <p:nvPr/>
            </p:nvSpPr>
            <p:spPr bwMode="auto">
              <a:xfrm>
                <a:off x="1346" y="897"/>
                <a:ext cx="4" cy="6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p:cNvSpPr>
                <a:spLocks noChangeShapeType="1"/>
              </p:cNvSpPr>
              <p:nvPr/>
            </p:nvSpPr>
            <p:spPr bwMode="auto">
              <a:xfrm>
                <a:off x="1487" y="930"/>
                <a:ext cx="0" cy="5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p:cNvSpPr>
                <a:spLocks noChangeShapeType="1"/>
              </p:cNvSpPr>
              <p:nvPr/>
            </p:nvSpPr>
            <p:spPr bwMode="auto">
              <a:xfrm>
                <a:off x="1628" y="952"/>
                <a:ext cx="0" cy="5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2"/>
              <p:cNvSpPr>
                <a:spLocks noChangeShapeType="1"/>
              </p:cNvSpPr>
              <p:nvPr/>
            </p:nvSpPr>
            <p:spPr bwMode="auto">
              <a:xfrm>
                <a:off x="1796" y="964"/>
                <a:ext cx="0" cy="5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13"/>
              <p:cNvSpPr>
                <a:spLocks noChangeShapeType="1"/>
              </p:cNvSpPr>
              <p:nvPr/>
            </p:nvSpPr>
            <p:spPr bwMode="auto">
              <a:xfrm>
                <a:off x="1973" y="980"/>
                <a:ext cx="0" cy="5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14"/>
              <p:cNvSpPr>
                <a:spLocks noChangeShapeType="1"/>
              </p:cNvSpPr>
              <p:nvPr/>
            </p:nvSpPr>
            <p:spPr bwMode="auto">
              <a:xfrm>
                <a:off x="2166" y="996"/>
                <a:ext cx="0" cy="5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15"/>
              <p:cNvSpPr>
                <a:spLocks noChangeShapeType="1"/>
              </p:cNvSpPr>
              <p:nvPr/>
            </p:nvSpPr>
            <p:spPr bwMode="auto">
              <a:xfrm>
                <a:off x="2354" y="1016"/>
                <a:ext cx="0" cy="4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16"/>
              <p:cNvSpPr>
                <a:spLocks noChangeShapeType="1"/>
              </p:cNvSpPr>
              <p:nvPr/>
            </p:nvSpPr>
            <p:spPr bwMode="auto">
              <a:xfrm>
                <a:off x="2551" y="1024"/>
                <a:ext cx="0" cy="4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7"/>
              <p:cNvSpPr>
                <a:spLocks noChangeShapeType="1"/>
              </p:cNvSpPr>
              <p:nvPr/>
            </p:nvSpPr>
            <p:spPr bwMode="auto">
              <a:xfrm>
                <a:off x="2740" y="1036"/>
                <a:ext cx="4" cy="47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8"/>
              <p:cNvSpPr>
                <a:spLocks noChangeShapeType="1"/>
              </p:cNvSpPr>
              <p:nvPr/>
            </p:nvSpPr>
            <p:spPr bwMode="auto">
              <a:xfrm>
                <a:off x="2933" y="106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19"/>
              <p:cNvSpPr>
                <a:spLocks noChangeShapeType="1"/>
              </p:cNvSpPr>
              <p:nvPr/>
            </p:nvSpPr>
            <p:spPr bwMode="auto">
              <a:xfrm>
                <a:off x="3117" y="106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20"/>
              <p:cNvSpPr>
                <a:spLocks noChangeShapeType="1"/>
              </p:cNvSpPr>
              <p:nvPr/>
            </p:nvSpPr>
            <p:spPr bwMode="auto">
              <a:xfrm>
                <a:off x="3318" y="1076"/>
                <a:ext cx="0" cy="43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21"/>
              <p:cNvSpPr>
                <a:spLocks noChangeShapeType="1"/>
              </p:cNvSpPr>
              <p:nvPr/>
            </p:nvSpPr>
            <p:spPr bwMode="auto">
              <a:xfrm>
                <a:off x="3499" y="1088"/>
                <a:ext cx="4" cy="4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22"/>
              <p:cNvSpPr>
                <a:spLocks noChangeShapeType="1"/>
              </p:cNvSpPr>
              <p:nvPr/>
            </p:nvSpPr>
            <p:spPr bwMode="auto">
              <a:xfrm>
                <a:off x="3687" y="1100"/>
                <a:ext cx="0" cy="4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Line 23"/>
              <p:cNvSpPr>
                <a:spLocks noChangeShapeType="1"/>
              </p:cNvSpPr>
              <p:nvPr/>
            </p:nvSpPr>
            <p:spPr bwMode="auto">
              <a:xfrm>
                <a:off x="3872" y="1132"/>
                <a:ext cx="0" cy="37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6" name="Line 24"/>
              <p:cNvSpPr>
                <a:spLocks noChangeShapeType="1"/>
              </p:cNvSpPr>
              <p:nvPr/>
            </p:nvSpPr>
            <p:spPr bwMode="auto">
              <a:xfrm>
                <a:off x="4065" y="1160"/>
                <a:ext cx="0" cy="3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7" name="Text Box 25"/>
              <p:cNvSpPr txBox="1">
                <a:spLocks noChangeArrowheads="1"/>
              </p:cNvSpPr>
              <p:nvPr/>
            </p:nvSpPr>
            <p:spPr bwMode="auto">
              <a:xfrm>
                <a:off x="438"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a:t>
                </a:r>
              </a:p>
            </p:txBody>
          </p:sp>
          <p:sp>
            <p:nvSpPr>
              <p:cNvPr id="18458" name="Text Box 26"/>
              <p:cNvSpPr txBox="1">
                <a:spLocks noChangeArrowheads="1"/>
              </p:cNvSpPr>
              <p:nvPr/>
            </p:nvSpPr>
            <p:spPr bwMode="auto">
              <a:xfrm>
                <a:off x="576"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a:t>
                </a:r>
              </a:p>
            </p:txBody>
          </p:sp>
          <p:sp>
            <p:nvSpPr>
              <p:cNvPr id="18459" name="Text Box 27"/>
              <p:cNvSpPr txBox="1">
                <a:spLocks noChangeArrowheads="1"/>
              </p:cNvSpPr>
              <p:nvPr/>
            </p:nvSpPr>
            <p:spPr bwMode="auto">
              <a:xfrm>
                <a:off x="713"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a:t>
                </a:r>
              </a:p>
            </p:txBody>
          </p:sp>
          <p:sp>
            <p:nvSpPr>
              <p:cNvPr id="18460" name="Text Box 28"/>
              <p:cNvSpPr txBox="1">
                <a:spLocks noChangeArrowheads="1"/>
              </p:cNvSpPr>
              <p:nvPr/>
            </p:nvSpPr>
            <p:spPr bwMode="auto">
              <a:xfrm>
                <a:off x="851"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a:t>
                </a:r>
              </a:p>
            </p:txBody>
          </p:sp>
          <p:sp>
            <p:nvSpPr>
              <p:cNvPr id="18461" name="Text Box 29"/>
              <p:cNvSpPr txBox="1">
                <a:spLocks noChangeArrowheads="1"/>
              </p:cNvSpPr>
              <p:nvPr/>
            </p:nvSpPr>
            <p:spPr bwMode="auto">
              <a:xfrm>
                <a:off x="988"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a:t>
                </a:r>
              </a:p>
            </p:txBody>
          </p:sp>
          <p:sp>
            <p:nvSpPr>
              <p:cNvPr id="18462" name="Text Box 30"/>
              <p:cNvSpPr txBox="1">
                <a:spLocks noChangeArrowheads="1"/>
              </p:cNvSpPr>
              <p:nvPr/>
            </p:nvSpPr>
            <p:spPr bwMode="auto">
              <a:xfrm>
                <a:off x="1125"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a:t>
                </a:r>
              </a:p>
            </p:txBody>
          </p:sp>
          <p:sp>
            <p:nvSpPr>
              <p:cNvPr id="18463" name="Text Box 31"/>
              <p:cNvSpPr txBox="1">
                <a:spLocks noChangeArrowheads="1"/>
              </p:cNvSpPr>
              <p:nvPr/>
            </p:nvSpPr>
            <p:spPr bwMode="auto">
              <a:xfrm>
                <a:off x="1263"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a:t>
                </a:r>
              </a:p>
            </p:txBody>
          </p:sp>
          <p:sp>
            <p:nvSpPr>
              <p:cNvPr id="18464" name="Text Box 32"/>
              <p:cNvSpPr txBox="1">
                <a:spLocks noChangeArrowheads="1"/>
              </p:cNvSpPr>
              <p:nvPr/>
            </p:nvSpPr>
            <p:spPr bwMode="auto">
              <a:xfrm>
                <a:off x="1400"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a:t>
                </a:r>
              </a:p>
            </p:txBody>
          </p:sp>
          <p:sp>
            <p:nvSpPr>
              <p:cNvPr id="18465" name="Text Box 33"/>
              <p:cNvSpPr txBox="1">
                <a:spLocks noChangeArrowheads="1"/>
              </p:cNvSpPr>
              <p:nvPr/>
            </p:nvSpPr>
            <p:spPr bwMode="auto">
              <a:xfrm>
                <a:off x="1537"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a:t>
                </a:r>
              </a:p>
            </p:txBody>
          </p:sp>
          <p:sp>
            <p:nvSpPr>
              <p:cNvPr id="18466" name="Text Box 34"/>
              <p:cNvSpPr txBox="1">
                <a:spLocks noChangeArrowheads="1"/>
              </p:cNvSpPr>
              <p:nvPr/>
            </p:nvSpPr>
            <p:spPr bwMode="auto">
              <a:xfrm>
                <a:off x="186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11</a:t>
                </a:r>
              </a:p>
            </p:txBody>
          </p:sp>
          <p:sp>
            <p:nvSpPr>
              <p:cNvPr id="18467" name="Text Box 35"/>
              <p:cNvSpPr txBox="1">
                <a:spLocks noChangeArrowheads="1"/>
              </p:cNvSpPr>
              <p:nvPr/>
            </p:nvSpPr>
            <p:spPr bwMode="auto">
              <a:xfrm>
                <a:off x="167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18468" name="Text Box 36"/>
              <p:cNvSpPr txBox="1">
                <a:spLocks noChangeArrowheads="1"/>
              </p:cNvSpPr>
              <p:nvPr/>
            </p:nvSpPr>
            <p:spPr bwMode="auto">
              <a:xfrm>
                <a:off x="205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12</a:t>
                </a:r>
              </a:p>
            </p:txBody>
          </p:sp>
          <p:sp>
            <p:nvSpPr>
              <p:cNvPr id="18469" name="Text Box 37"/>
              <p:cNvSpPr txBox="1">
                <a:spLocks noChangeArrowheads="1"/>
              </p:cNvSpPr>
              <p:nvPr/>
            </p:nvSpPr>
            <p:spPr bwMode="auto">
              <a:xfrm>
                <a:off x="2246"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13</a:t>
                </a:r>
              </a:p>
            </p:txBody>
          </p:sp>
          <p:sp>
            <p:nvSpPr>
              <p:cNvPr id="18470" name="Text Box 38"/>
              <p:cNvSpPr txBox="1">
                <a:spLocks noChangeArrowheads="1"/>
              </p:cNvSpPr>
              <p:nvPr/>
            </p:nvSpPr>
            <p:spPr bwMode="auto">
              <a:xfrm>
                <a:off x="2436"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14</a:t>
                </a:r>
              </a:p>
            </p:txBody>
          </p:sp>
          <p:sp>
            <p:nvSpPr>
              <p:cNvPr id="18471" name="Text Box 39"/>
              <p:cNvSpPr txBox="1">
                <a:spLocks noChangeArrowheads="1"/>
              </p:cNvSpPr>
              <p:nvPr/>
            </p:nvSpPr>
            <p:spPr bwMode="auto">
              <a:xfrm>
                <a:off x="262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15</a:t>
                </a:r>
              </a:p>
            </p:txBody>
          </p:sp>
          <p:sp>
            <p:nvSpPr>
              <p:cNvPr id="18472" name="Text Box 40"/>
              <p:cNvSpPr txBox="1">
                <a:spLocks noChangeArrowheads="1"/>
              </p:cNvSpPr>
              <p:nvPr/>
            </p:nvSpPr>
            <p:spPr bwMode="auto">
              <a:xfrm>
                <a:off x="281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16</a:t>
                </a:r>
              </a:p>
            </p:txBody>
          </p:sp>
          <p:sp>
            <p:nvSpPr>
              <p:cNvPr id="18473" name="Text Box 41"/>
              <p:cNvSpPr txBox="1">
                <a:spLocks noChangeArrowheads="1"/>
              </p:cNvSpPr>
              <p:nvPr/>
            </p:nvSpPr>
            <p:spPr bwMode="auto">
              <a:xfrm>
                <a:off x="300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17</a:t>
                </a:r>
              </a:p>
            </p:txBody>
          </p:sp>
          <p:sp>
            <p:nvSpPr>
              <p:cNvPr id="18474" name="Text Box 42"/>
              <p:cNvSpPr txBox="1">
                <a:spLocks noChangeArrowheads="1"/>
              </p:cNvSpPr>
              <p:nvPr/>
            </p:nvSpPr>
            <p:spPr bwMode="auto">
              <a:xfrm>
                <a:off x="319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18</a:t>
                </a:r>
              </a:p>
            </p:txBody>
          </p:sp>
          <p:sp>
            <p:nvSpPr>
              <p:cNvPr id="18475" name="Text Box 43"/>
              <p:cNvSpPr txBox="1">
                <a:spLocks noChangeArrowheads="1"/>
              </p:cNvSpPr>
              <p:nvPr/>
            </p:nvSpPr>
            <p:spPr bwMode="auto">
              <a:xfrm>
                <a:off x="338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19</a:t>
                </a:r>
              </a:p>
            </p:txBody>
          </p:sp>
          <p:sp>
            <p:nvSpPr>
              <p:cNvPr id="18476" name="Text Box 44"/>
              <p:cNvSpPr txBox="1">
                <a:spLocks noChangeArrowheads="1"/>
              </p:cNvSpPr>
              <p:nvPr/>
            </p:nvSpPr>
            <p:spPr bwMode="auto">
              <a:xfrm>
                <a:off x="357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18477" name="Text Box 45"/>
              <p:cNvSpPr txBox="1">
                <a:spLocks noChangeArrowheads="1"/>
              </p:cNvSpPr>
              <p:nvPr/>
            </p:nvSpPr>
            <p:spPr bwMode="auto">
              <a:xfrm>
                <a:off x="3769"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21</a:t>
                </a:r>
              </a:p>
            </p:txBody>
          </p:sp>
          <p:sp>
            <p:nvSpPr>
              <p:cNvPr id="18478" name="Text Box 46"/>
              <p:cNvSpPr txBox="1">
                <a:spLocks noChangeArrowheads="1"/>
              </p:cNvSpPr>
              <p:nvPr/>
            </p:nvSpPr>
            <p:spPr bwMode="auto">
              <a:xfrm>
                <a:off x="3959"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22</a:t>
                </a:r>
              </a:p>
            </p:txBody>
          </p:sp>
        </p:grpSp>
        <p:grpSp>
          <p:nvGrpSpPr>
            <p:cNvPr id="18479" name="Group 47"/>
            <p:cNvGrpSpPr>
              <a:grpSpLocks/>
            </p:cNvGrpSpPr>
            <p:nvPr/>
          </p:nvGrpSpPr>
          <p:grpSpPr bwMode="auto">
            <a:xfrm>
              <a:off x="6819900" y="1141412"/>
              <a:ext cx="319088" cy="1281113"/>
              <a:chOff x="4296" y="909"/>
              <a:chExt cx="201" cy="807"/>
            </a:xfrm>
          </p:grpSpPr>
          <p:sp>
            <p:nvSpPr>
              <p:cNvPr id="18480" name="Text Box 48"/>
              <p:cNvSpPr txBox="1">
                <a:spLocks noChangeArrowheads="1"/>
              </p:cNvSpPr>
              <p:nvPr/>
            </p:nvSpPr>
            <p:spPr bwMode="auto">
              <a:xfrm>
                <a:off x="4296" y="1504"/>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X</a:t>
                </a:r>
              </a:p>
            </p:txBody>
          </p:sp>
          <p:sp>
            <p:nvSpPr>
              <p:cNvPr id="18481" name="Line 49"/>
              <p:cNvSpPr>
                <a:spLocks noChangeShapeType="1"/>
              </p:cNvSpPr>
              <p:nvPr/>
            </p:nvSpPr>
            <p:spPr bwMode="auto">
              <a:xfrm>
                <a:off x="4402" y="909"/>
                <a:ext cx="0" cy="5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82" name="Oval 50"/>
            <p:cNvSpPr>
              <a:spLocks noChangeArrowheads="1"/>
            </p:cNvSpPr>
            <p:nvPr/>
          </p:nvSpPr>
          <p:spPr bwMode="auto">
            <a:xfrm>
              <a:off x="7691438" y="1538287"/>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3" name="Oval 51"/>
            <p:cNvSpPr>
              <a:spLocks noChangeArrowheads="1"/>
            </p:cNvSpPr>
            <p:nvPr/>
          </p:nvSpPr>
          <p:spPr bwMode="auto">
            <a:xfrm>
              <a:off x="8016875" y="1389062"/>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4" name="Oval 52"/>
            <p:cNvSpPr>
              <a:spLocks noChangeArrowheads="1"/>
            </p:cNvSpPr>
            <p:nvPr/>
          </p:nvSpPr>
          <p:spPr bwMode="auto">
            <a:xfrm>
              <a:off x="7972425" y="1743075"/>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5" name="Oval 53"/>
            <p:cNvSpPr>
              <a:spLocks noChangeArrowheads="1"/>
            </p:cNvSpPr>
            <p:nvPr/>
          </p:nvSpPr>
          <p:spPr bwMode="auto">
            <a:xfrm>
              <a:off x="7704138" y="1195387"/>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6" name="Text Box 54"/>
            <p:cNvSpPr txBox="1">
              <a:spLocks noChangeArrowheads="1"/>
            </p:cNvSpPr>
            <p:nvPr/>
          </p:nvSpPr>
          <p:spPr bwMode="auto">
            <a:xfrm>
              <a:off x="7620000" y="2084387"/>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mtDNA</a:t>
              </a:r>
            </a:p>
          </p:txBody>
        </p:sp>
        <p:grpSp>
          <p:nvGrpSpPr>
            <p:cNvPr id="18487" name="Group 55"/>
            <p:cNvGrpSpPr>
              <a:grpSpLocks/>
            </p:cNvGrpSpPr>
            <p:nvPr/>
          </p:nvGrpSpPr>
          <p:grpSpPr bwMode="auto">
            <a:xfrm>
              <a:off x="6837363" y="3565525"/>
              <a:ext cx="319087" cy="808037"/>
              <a:chOff x="4216" y="2534"/>
              <a:chExt cx="201" cy="509"/>
            </a:xfrm>
          </p:grpSpPr>
          <p:sp>
            <p:nvSpPr>
              <p:cNvPr id="18488" name="Line 56"/>
              <p:cNvSpPr>
                <a:spLocks noChangeShapeType="1"/>
              </p:cNvSpPr>
              <p:nvPr/>
            </p:nvSpPr>
            <p:spPr bwMode="auto">
              <a:xfrm>
                <a:off x="4319" y="2534"/>
                <a:ext cx="0" cy="2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9" name="Text Box 57"/>
              <p:cNvSpPr txBox="1">
                <a:spLocks noChangeArrowheads="1"/>
              </p:cNvSpPr>
              <p:nvPr/>
            </p:nvSpPr>
            <p:spPr bwMode="auto">
              <a:xfrm>
                <a:off x="4216" y="2831"/>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Y</a:t>
                </a:r>
              </a:p>
            </p:txBody>
          </p:sp>
        </p:grpSp>
        <p:grpSp>
          <p:nvGrpSpPr>
            <p:cNvPr id="18490" name="Group 58"/>
            <p:cNvGrpSpPr>
              <a:grpSpLocks/>
            </p:cNvGrpSpPr>
            <p:nvPr/>
          </p:nvGrpSpPr>
          <p:grpSpPr bwMode="auto">
            <a:xfrm>
              <a:off x="692150" y="2562225"/>
              <a:ext cx="5942013" cy="1778000"/>
              <a:chOff x="438" y="574"/>
              <a:chExt cx="3743" cy="1120"/>
            </a:xfrm>
          </p:grpSpPr>
          <p:sp>
            <p:nvSpPr>
              <p:cNvPr id="18491" name="Line 59"/>
              <p:cNvSpPr>
                <a:spLocks noChangeShapeType="1"/>
              </p:cNvSpPr>
              <p:nvPr/>
            </p:nvSpPr>
            <p:spPr bwMode="auto">
              <a:xfrm>
                <a:off x="519" y="574"/>
                <a:ext cx="0" cy="9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2" name="Line 60"/>
              <p:cNvSpPr>
                <a:spLocks noChangeShapeType="1"/>
              </p:cNvSpPr>
              <p:nvPr/>
            </p:nvSpPr>
            <p:spPr bwMode="auto">
              <a:xfrm>
                <a:off x="663" y="646"/>
                <a:ext cx="0" cy="8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3" name="Line 61"/>
              <p:cNvSpPr>
                <a:spLocks noChangeShapeType="1"/>
              </p:cNvSpPr>
              <p:nvPr/>
            </p:nvSpPr>
            <p:spPr bwMode="auto">
              <a:xfrm>
                <a:off x="796" y="769"/>
                <a:ext cx="0" cy="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4" name="Line 62"/>
              <p:cNvSpPr>
                <a:spLocks noChangeShapeType="1"/>
              </p:cNvSpPr>
              <p:nvPr/>
            </p:nvSpPr>
            <p:spPr bwMode="auto">
              <a:xfrm>
                <a:off x="940" y="787"/>
                <a:ext cx="4" cy="71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5" name="Line 63"/>
              <p:cNvSpPr>
                <a:spLocks noChangeShapeType="1"/>
              </p:cNvSpPr>
              <p:nvPr/>
            </p:nvSpPr>
            <p:spPr bwMode="auto">
              <a:xfrm>
                <a:off x="1077" y="831"/>
                <a:ext cx="0" cy="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6" name="Line 64"/>
              <p:cNvSpPr>
                <a:spLocks noChangeShapeType="1"/>
              </p:cNvSpPr>
              <p:nvPr/>
            </p:nvSpPr>
            <p:spPr bwMode="auto">
              <a:xfrm>
                <a:off x="1206" y="867"/>
                <a:ext cx="4" cy="63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7" name="Line 65"/>
              <p:cNvSpPr>
                <a:spLocks noChangeShapeType="1"/>
              </p:cNvSpPr>
              <p:nvPr/>
            </p:nvSpPr>
            <p:spPr bwMode="auto">
              <a:xfrm>
                <a:off x="1346" y="897"/>
                <a:ext cx="4" cy="6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8" name="Line 66"/>
              <p:cNvSpPr>
                <a:spLocks noChangeShapeType="1"/>
              </p:cNvSpPr>
              <p:nvPr/>
            </p:nvSpPr>
            <p:spPr bwMode="auto">
              <a:xfrm>
                <a:off x="1487" y="930"/>
                <a:ext cx="0" cy="5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9" name="Line 67"/>
              <p:cNvSpPr>
                <a:spLocks noChangeShapeType="1"/>
              </p:cNvSpPr>
              <p:nvPr/>
            </p:nvSpPr>
            <p:spPr bwMode="auto">
              <a:xfrm>
                <a:off x="1628" y="952"/>
                <a:ext cx="0" cy="5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0" name="Line 68"/>
              <p:cNvSpPr>
                <a:spLocks noChangeShapeType="1"/>
              </p:cNvSpPr>
              <p:nvPr/>
            </p:nvSpPr>
            <p:spPr bwMode="auto">
              <a:xfrm>
                <a:off x="1796" y="964"/>
                <a:ext cx="0" cy="5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1" name="Line 69"/>
              <p:cNvSpPr>
                <a:spLocks noChangeShapeType="1"/>
              </p:cNvSpPr>
              <p:nvPr/>
            </p:nvSpPr>
            <p:spPr bwMode="auto">
              <a:xfrm>
                <a:off x="1973" y="980"/>
                <a:ext cx="0" cy="5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2" name="Line 70"/>
              <p:cNvSpPr>
                <a:spLocks noChangeShapeType="1"/>
              </p:cNvSpPr>
              <p:nvPr/>
            </p:nvSpPr>
            <p:spPr bwMode="auto">
              <a:xfrm>
                <a:off x="2166" y="996"/>
                <a:ext cx="0" cy="5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3" name="Line 71"/>
              <p:cNvSpPr>
                <a:spLocks noChangeShapeType="1"/>
              </p:cNvSpPr>
              <p:nvPr/>
            </p:nvSpPr>
            <p:spPr bwMode="auto">
              <a:xfrm>
                <a:off x="2354" y="1016"/>
                <a:ext cx="0" cy="4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4" name="Line 72"/>
              <p:cNvSpPr>
                <a:spLocks noChangeShapeType="1"/>
              </p:cNvSpPr>
              <p:nvPr/>
            </p:nvSpPr>
            <p:spPr bwMode="auto">
              <a:xfrm>
                <a:off x="2551" y="1024"/>
                <a:ext cx="0" cy="4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5" name="Line 73"/>
              <p:cNvSpPr>
                <a:spLocks noChangeShapeType="1"/>
              </p:cNvSpPr>
              <p:nvPr/>
            </p:nvSpPr>
            <p:spPr bwMode="auto">
              <a:xfrm>
                <a:off x="2740" y="1036"/>
                <a:ext cx="4" cy="47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6" name="Line 74"/>
              <p:cNvSpPr>
                <a:spLocks noChangeShapeType="1"/>
              </p:cNvSpPr>
              <p:nvPr/>
            </p:nvSpPr>
            <p:spPr bwMode="auto">
              <a:xfrm>
                <a:off x="2933" y="106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7" name="Line 75"/>
              <p:cNvSpPr>
                <a:spLocks noChangeShapeType="1"/>
              </p:cNvSpPr>
              <p:nvPr/>
            </p:nvSpPr>
            <p:spPr bwMode="auto">
              <a:xfrm>
                <a:off x="3117" y="106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8" name="Line 76"/>
              <p:cNvSpPr>
                <a:spLocks noChangeShapeType="1"/>
              </p:cNvSpPr>
              <p:nvPr/>
            </p:nvSpPr>
            <p:spPr bwMode="auto">
              <a:xfrm>
                <a:off x="3318" y="1076"/>
                <a:ext cx="0" cy="43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9" name="Line 77"/>
              <p:cNvSpPr>
                <a:spLocks noChangeShapeType="1"/>
              </p:cNvSpPr>
              <p:nvPr/>
            </p:nvSpPr>
            <p:spPr bwMode="auto">
              <a:xfrm>
                <a:off x="3499" y="1088"/>
                <a:ext cx="4" cy="4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0" name="Line 78"/>
              <p:cNvSpPr>
                <a:spLocks noChangeShapeType="1"/>
              </p:cNvSpPr>
              <p:nvPr/>
            </p:nvSpPr>
            <p:spPr bwMode="auto">
              <a:xfrm>
                <a:off x="3687" y="1100"/>
                <a:ext cx="0" cy="4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1" name="Line 79"/>
              <p:cNvSpPr>
                <a:spLocks noChangeShapeType="1"/>
              </p:cNvSpPr>
              <p:nvPr/>
            </p:nvSpPr>
            <p:spPr bwMode="auto">
              <a:xfrm>
                <a:off x="3872" y="1132"/>
                <a:ext cx="0" cy="37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2" name="Line 80"/>
              <p:cNvSpPr>
                <a:spLocks noChangeShapeType="1"/>
              </p:cNvSpPr>
              <p:nvPr/>
            </p:nvSpPr>
            <p:spPr bwMode="auto">
              <a:xfrm>
                <a:off x="4065" y="1160"/>
                <a:ext cx="0" cy="3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3" name="Text Box 81"/>
              <p:cNvSpPr txBox="1">
                <a:spLocks noChangeArrowheads="1"/>
              </p:cNvSpPr>
              <p:nvPr/>
            </p:nvSpPr>
            <p:spPr bwMode="auto">
              <a:xfrm>
                <a:off x="438"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a:t>
                </a:r>
              </a:p>
            </p:txBody>
          </p:sp>
          <p:sp>
            <p:nvSpPr>
              <p:cNvPr id="18514" name="Text Box 82"/>
              <p:cNvSpPr txBox="1">
                <a:spLocks noChangeArrowheads="1"/>
              </p:cNvSpPr>
              <p:nvPr/>
            </p:nvSpPr>
            <p:spPr bwMode="auto">
              <a:xfrm>
                <a:off x="576"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a:t>
                </a:r>
              </a:p>
            </p:txBody>
          </p:sp>
          <p:sp>
            <p:nvSpPr>
              <p:cNvPr id="18515" name="Text Box 83"/>
              <p:cNvSpPr txBox="1">
                <a:spLocks noChangeArrowheads="1"/>
              </p:cNvSpPr>
              <p:nvPr/>
            </p:nvSpPr>
            <p:spPr bwMode="auto">
              <a:xfrm>
                <a:off x="713"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a:t>
                </a:r>
              </a:p>
            </p:txBody>
          </p:sp>
          <p:sp>
            <p:nvSpPr>
              <p:cNvPr id="18516" name="Text Box 84"/>
              <p:cNvSpPr txBox="1">
                <a:spLocks noChangeArrowheads="1"/>
              </p:cNvSpPr>
              <p:nvPr/>
            </p:nvSpPr>
            <p:spPr bwMode="auto">
              <a:xfrm>
                <a:off x="851"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a:t>
                </a:r>
              </a:p>
            </p:txBody>
          </p:sp>
          <p:sp>
            <p:nvSpPr>
              <p:cNvPr id="18517" name="Text Box 85"/>
              <p:cNvSpPr txBox="1">
                <a:spLocks noChangeArrowheads="1"/>
              </p:cNvSpPr>
              <p:nvPr/>
            </p:nvSpPr>
            <p:spPr bwMode="auto">
              <a:xfrm>
                <a:off x="988"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a:t>
                </a:r>
              </a:p>
            </p:txBody>
          </p:sp>
          <p:sp>
            <p:nvSpPr>
              <p:cNvPr id="18518" name="Text Box 86"/>
              <p:cNvSpPr txBox="1">
                <a:spLocks noChangeArrowheads="1"/>
              </p:cNvSpPr>
              <p:nvPr/>
            </p:nvSpPr>
            <p:spPr bwMode="auto">
              <a:xfrm>
                <a:off x="1125"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a:t>
                </a:r>
              </a:p>
            </p:txBody>
          </p:sp>
          <p:sp>
            <p:nvSpPr>
              <p:cNvPr id="18519" name="Text Box 87"/>
              <p:cNvSpPr txBox="1">
                <a:spLocks noChangeArrowheads="1"/>
              </p:cNvSpPr>
              <p:nvPr/>
            </p:nvSpPr>
            <p:spPr bwMode="auto">
              <a:xfrm>
                <a:off x="1263"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a:t>
                </a:r>
              </a:p>
            </p:txBody>
          </p:sp>
          <p:sp>
            <p:nvSpPr>
              <p:cNvPr id="18520" name="Text Box 88"/>
              <p:cNvSpPr txBox="1">
                <a:spLocks noChangeArrowheads="1"/>
              </p:cNvSpPr>
              <p:nvPr/>
            </p:nvSpPr>
            <p:spPr bwMode="auto">
              <a:xfrm>
                <a:off x="1400"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a:t>
                </a:r>
              </a:p>
            </p:txBody>
          </p:sp>
          <p:sp>
            <p:nvSpPr>
              <p:cNvPr id="18521" name="Text Box 89"/>
              <p:cNvSpPr txBox="1">
                <a:spLocks noChangeArrowheads="1"/>
              </p:cNvSpPr>
              <p:nvPr/>
            </p:nvSpPr>
            <p:spPr bwMode="auto">
              <a:xfrm>
                <a:off x="1537"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a:t>
                </a:r>
              </a:p>
            </p:txBody>
          </p:sp>
          <p:sp>
            <p:nvSpPr>
              <p:cNvPr id="18522" name="Text Box 90"/>
              <p:cNvSpPr txBox="1">
                <a:spLocks noChangeArrowheads="1"/>
              </p:cNvSpPr>
              <p:nvPr/>
            </p:nvSpPr>
            <p:spPr bwMode="auto">
              <a:xfrm>
                <a:off x="186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11</a:t>
                </a:r>
              </a:p>
            </p:txBody>
          </p:sp>
          <p:sp>
            <p:nvSpPr>
              <p:cNvPr id="18523" name="Text Box 91"/>
              <p:cNvSpPr txBox="1">
                <a:spLocks noChangeArrowheads="1"/>
              </p:cNvSpPr>
              <p:nvPr/>
            </p:nvSpPr>
            <p:spPr bwMode="auto">
              <a:xfrm>
                <a:off x="167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18524" name="Text Box 92"/>
              <p:cNvSpPr txBox="1">
                <a:spLocks noChangeArrowheads="1"/>
              </p:cNvSpPr>
              <p:nvPr/>
            </p:nvSpPr>
            <p:spPr bwMode="auto">
              <a:xfrm>
                <a:off x="205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12</a:t>
                </a:r>
              </a:p>
            </p:txBody>
          </p:sp>
          <p:sp>
            <p:nvSpPr>
              <p:cNvPr id="18525" name="Text Box 93"/>
              <p:cNvSpPr txBox="1">
                <a:spLocks noChangeArrowheads="1"/>
              </p:cNvSpPr>
              <p:nvPr/>
            </p:nvSpPr>
            <p:spPr bwMode="auto">
              <a:xfrm>
                <a:off x="2246"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13</a:t>
                </a:r>
              </a:p>
            </p:txBody>
          </p:sp>
          <p:sp>
            <p:nvSpPr>
              <p:cNvPr id="18526" name="Text Box 94"/>
              <p:cNvSpPr txBox="1">
                <a:spLocks noChangeArrowheads="1"/>
              </p:cNvSpPr>
              <p:nvPr/>
            </p:nvSpPr>
            <p:spPr bwMode="auto">
              <a:xfrm>
                <a:off x="2436"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14</a:t>
                </a:r>
              </a:p>
            </p:txBody>
          </p:sp>
          <p:sp>
            <p:nvSpPr>
              <p:cNvPr id="18527" name="Text Box 95"/>
              <p:cNvSpPr txBox="1">
                <a:spLocks noChangeArrowheads="1"/>
              </p:cNvSpPr>
              <p:nvPr/>
            </p:nvSpPr>
            <p:spPr bwMode="auto">
              <a:xfrm>
                <a:off x="262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15</a:t>
                </a:r>
              </a:p>
            </p:txBody>
          </p:sp>
          <p:sp>
            <p:nvSpPr>
              <p:cNvPr id="18528" name="Text Box 96"/>
              <p:cNvSpPr txBox="1">
                <a:spLocks noChangeArrowheads="1"/>
              </p:cNvSpPr>
              <p:nvPr/>
            </p:nvSpPr>
            <p:spPr bwMode="auto">
              <a:xfrm>
                <a:off x="281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16</a:t>
                </a:r>
              </a:p>
            </p:txBody>
          </p:sp>
          <p:sp>
            <p:nvSpPr>
              <p:cNvPr id="18529" name="Text Box 97"/>
              <p:cNvSpPr txBox="1">
                <a:spLocks noChangeArrowheads="1"/>
              </p:cNvSpPr>
              <p:nvPr/>
            </p:nvSpPr>
            <p:spPr bwMode="auto">
              <a:xfrm>
                <a:off x="300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17</a:t>
                </a:r>
              </a:p>
            </p:txBody>
          </p:sp>
          <p:sp>
            <p:nvSpPr>
              <p:cNvPr id="18530" name="Text Box 98"/>
              <p:cNvSpPr txBox="1">
                <a:spLocks noChangeArrowheads="1"/>
              </p:cNvSpPr>
              <p:nvPr/>
            </p:nvSpPr>
            <p:spPr bwMode="auto">
              <a:xfrm>
                <a:off x="319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18</a:t>
                </a:r>
              </a:p>
            </p:txBody>
          </p:sp>
          <p:sp>
            <p:nvSpPr>
              <p:cNvPr id="18531" name="Text Box 99"/>
              <p:cNvSpPr txBox="1">
                <a:spLocks noChangeArrowheads="1"/>
              </p:cNvSpPr>
              <p:nvPr/>
            </p:nvSpPr>
            <p:spPr bwMode="auto">
              <a:xfrm>
                <a:off x="338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19</a:t>
                </a:r>
              </a:p>
            </p:txBody>
          </p:sp>
          <p:sp>
            <p:nvSpPr>
              <p:cNvPr id="18532" name="Text Box 100"/>
              <p:cNvSpPr txBox="1">
                <a:spLocks noChangeArrowheads="1"/>
              </p:cNvSpPr>
              <p:nvPr/>
            </p:nvSpPr>
            <p:spPr bwMode="auto">
              <a:xfrm>
                <a:off x="357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18533" name="Text Box 101"/>
              <p:cNvSpPr txBox="1">
                <a:spLocks noChangeArrowheads="1"/>
              </p:cNvSpPr>
              <p:nvPr/>
            </p:nvSpPr>
            <p:spPr bwMode="auto">
              <a:xfrm>
                <a:off x="3769"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21</a:t>
                </a:r>
              </a:p>
            </p:txBody>
          </p:sp>
          <p:sp>
            <p:nvSpPr>
              <p:cNvPr id="18534" name="Text Box 102"/>
              <p:cNvSpPr txBox="1">
                <a:spLocks noChangeArrowheads="1"/>
              </p:cNvSpPr>
              <p:nvPr/>
            </p:nvSpPr>
            <p:spPr bwMode="auto">
              <a:xfrm>
                <a:off x="3959"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22</a:t>
                </a:r>
              </a:p>
            </p:txBody>
          </p:sp>
        </p:grpSp>
        <p:sp>
          <p:nvSpPr>
            <p:cNvPr id="18535" name="Text Box 103"/>
            <p:cNvSpPr txBox="1">
              <a:spLocks noChangeArrowheads="1"/>
            </p:cNvSpPr>
            <p:nvPr/>
          </p:nvSpPr>
          <p:spPr bwMode="auto">
            <a:xfrm>
              <a:off x="3748088" y="849312"/>
              <a:ext cx="23780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Maternal Contribution</a:t>
              </a:r>
            </a:p>
          </p:txBody>
        </p:sp>
        <p:sp>
          <p:nvSpPr>
            <p:cNvPr id="18536" name="Text Box 104"/>
            <p:cNvSpPr txBox="1">
              <a:spLocks noChangeArrowheads="1"/>
            </p:cNvSpPr>
            <p:nvPr/>
          </p:nvSpPr>
          <p:spPr bwMode="auto">
            <a:xfrm>
              <a:off x="3759200" y="2716212"/>
              <a:ext cx="23399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Paternal Contribution</a:t>
              </a:r>
            </a:p>
          </p:txBody>
        </p:sp>
        <p:grpSp>
          <p:nvGrpSpPr>
            <p:cNvPr id="18537" name="Group 105"/>
            <p:cNvGrpSpPr>
              <a:grpSpLocks/>
            </p:cNvGrpSpPr>
            <p:nvPr/>
          </p:nvGrpSpPr>
          <p:grpSpPr bwMode="auto">
            <a:xfrm>
              <a:off x="806450" y="4591050"/>
              <a:ext cx="5629275" cy="1479550"/>
              <a:chOff x="-4046" y="2900"/>
              <a:chExt cx="3546" cy="932"/>
            </a:xfrm>
          </p:grpSpPr>
          <p:sp>
            <p:nvSpPr>
              <p:cNvPr id="18538" name="Line 106"/>
              <p:cNvSpPr>
                <a:spLocks noChangeShapeType="1"/>
              </p:cNvSpPr>
              <p:nvPr/>
            </p:nvSpPr>
            <p:spPr bwMode="auto">
              <a:xfrm>
                <a:off x="-4046" y="2900"/>
                <a:ext cx="0" cy="9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9" name="Line 107"/>
              <p:cNvSpPr>
                <a:spLocks noChangeShapeType="1"/>
              </p:cNvSpPr>
              <p:nvPr/>
            </p:nvSpPr>
            <p:spPr bwMode="auto">
              <a:xfrm>
                <a:off x="-3902" y="2972"/>
                <a:ext cx="0" cy="8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0" name="Line 108"/>
              <p:cNvSpPr>
                <a:spLocks noChangeShapeType="1"/>
              </p:cNvSpPr>
              <p:nvPr/>
            </p:nvSpPr>
            <p:spPr bwMode="auto">
              <a:xfrm>
                <a:off x="-3769" y="3095"/>
                <a:ext cx="0" cy="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1" name="Line 109"/>
              <p:cNvSpPr>
                <a:spLocks noChangeShapeType="1"/>
              </p:cNvSpPr>
              <p:nvPr/>
            </p:nvSpPr>
            <p:spPr bwMode="auto">
              <a:xfrm>
                <a:off x="-3625" y="3113"/>
                <a:ext cx="4" cy="71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2" name="Line 110"/>
              <p:cNvSpPr>
                <a:spLocks noChangeShapeType="1"/>
              </p:cNvSpPr>
              <p:nvPr/>
            </p:nvSpPr>
            <p:spPr bwMode="auto">
              <a:xfrm>
                <a:off x="-3488" y="3157"/>
                <a:ext cx="0" cy="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3" name="Line 111"/>
              <p:cNvSpPr>
                <a:spLocks noChangeShapeType="1"/>
              </p:cNvSpPr>
              <p:nvPr/>
            </p:nvSpPr>
            <p:spPr bwMode="auto">
              <a:xfrm>
                <a:off x="-3359" y="3193"/>
                <a:ext cx="4" cy="63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4" name="Line 112"/>
              <p:cNvSpPr>
                <a:spLocks noChangeShapeType="1"/>
              </p:cNvSpPr>
              <p:nvPr/>
            </p:nvSpPr>
            <p:spPr bwMode="auto">
              <a:xfrm>
                <a:off x="-3219" y="3223"/>
                <a:ext cx="4" cy="6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5" name="Line 113"/>
              <p:cNvSpPr>
                <a:spLocks noChangeShapeType="1"/>
              </p:cNvSpPr>
              <p:nvPr/>
            </p:nvSpPr>
            <p:spPr bwMode="auto">
              <a:xfrm>
                <a:off x="-3078" y="3256"/>
                <a:ext cx="0" cy="5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6" name="Line 114"/>
              <p:cNvSpPr>
                <a:spLocks noChangeShapeType="1"/>
              </p:cNvSpPr>
              <p:nvPr/>
            </p:nvSpPr>
            <p:spPr bwMode="auto">
              <a:xfrm>
                <a:off x="-2937" y="3278"/>
                <a:ext cx="0" cy="5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7" name="Line 115"/>
              <p:cNvSpPr>
                <a:spLocks noChangeShapeType="1"/>
              </p:cNvSpPr>
              <p:nvPr/>
            </p:nvSpPr>
            <p:spPr bwMode="auto">
              <a:xfrm>
                <a:off x="-2769" y="3290"/>
                <a:ext cx="0" cy="5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8" name="Line 116"/>
              <p:cNvSpPr>
                <a:spLocks noChangeShapeType="1"/>
              </p:cNvSpPr>
              <p:nvPr/>
            </p:nvSpPr>
            <p:spPr bwMode="auto">
              <a:xfrm>
                <a:off x="-2592" y="3306"/>
                <a:ext cx="0" cy="5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9" name="Line 117"/>
              <p:cNvSpPr>
                <a:spLocks noChangeShapeType="1"/>
              </p:cNvSpPr>
              <p:nvPr/>
            </p:nvSpPr>
            <p:spPr bwMode="auto">
              <a:xfrm>
                <a:off x="-2399" y="3322"/>
                <a:ext cx="0" cy="5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0" name="Line 118"/>
              <p:cNvSpPr>
                <a:spLocks noChangeShapeType="1"/>
              </p:cNvSpPr>
              <p:nvPr/>
            </p:nvSpPr>
            <p:spPr bwMode="auto">
              <a:xfrm>
                <a:off x="-2211" y="3342"/>
                <a:ext cx="0" cy="4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1" name="Line 119"/>
              <p:cNvSpPr>
                <a:spLocks noChangeShapeType="1"/>
              </p:cNvSpPr>
              <p:nvPr/>
            </p:nvSpPr>
            <p:spPr bwMode="auto">
              <a:xfrm>
                <a:off x="-2014" y="3350"/>
                <a:ext cx="0" cy="4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2" name="Line 120"/>
              <p:cNvSpPr>
                <a:spLocks noChangeShapeType="1"/>
              </p:cNvSpPr>
              <p:nvPr/>
            </p:nvSpPr>
            <p:spPr bwMode="auto">
              <a:xfrm>
                <a:off x="-1825" y="3362"/>
                <a:ext cx="4" cy="47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3" name="Line 121"/>
              <p:cNvSpPr>
                <a:spLocks noChangeShapeType="1"/>
              </p:cNvSpPr>
              <p:nvPr/>
            </p:nvSpPr>
            <p:spPr bwMode="auto">
              <a:xfrm>
                <a:off x="-1632" y="3390"/>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4" name="Line 122"/>
              <p:cNvSpPr>
                <a:spLocks noChangeShapeType="1"/>
              </p:cNvSpPr>
              <p:nvPr/>
            </p:nvSpPr>
            <p:spPr bwMode="auto">
              <a:xfrm>
                <a:off x="-1448" y="3390"/>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5" name="Line 123"/>
              <p:cNvSpPr>
                <a:spLocks noChangeShapeType="1"/>
              </p:cNvSpPr>
              <p:nvPr/>
            </p:nvSpPr>
            <p:spPr bwMode="auto">
              <a:xfrm>
                <a:off x="-1247" y="3402"/>
                <a:ext cx="0" cy="43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6" name="Line 124"/>
              <p:cNvSpPr>
                <a:spLocks noChangeShapeType="1"/>
              </p:cNvSpPr>
              <p:nvPr/>
            </p:nvSpPr>
            <p:spPr bwMode="auto">
              <a:xfrm>
                <a:off x="-1066" y="3414"/>
                <a:ext cx="4" cy="4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7" name="Line 125"/>
              <p:cNvSpPr>
                <a:spLocks noChangeShapeType="1"/>
              </p:cNvSpPr>
              <p:nvPr/>
            </p:nvSpPr>
            <p:spPr bwMode="auto">
              <a:xfrm>
                <a:off x="-878" y="3426"/>
                <a:ext cx="0" cy="4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8" name="Line 126"/>
              <p:cNvSpPr>
                <a:spLocks noChangeShapeType="1"/>
              </p:cNvSpPr>
              <p:nvPr/>
            </p:nvSpPr>
            <p:spPr bwMode="auto">
              <a:xfrm>
                <a:off x="-693" y="3458"/>
                <a:ext cx="0" cy="37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9" name="Line 127"/>
              <p:cNvSpPr>
                <a:spLocks noChangeShapeType="1"/>
              </p:cNvSpPr>
              <p:nvPr/>
            </p:nvSpPr>
            <p:spPr bwMode="auto">
              <a:xfrm>
                <a:off x="-500" y="3486"/>
                <a:ext cx="0" cy="3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60" name="Group 128"/>
            <p:cNvGrpSpPr>
              <a:grpSpLocks/>
            </p:cNvGrpSpPr>
            <p:nvPr/>
          </p:nvGrpSpPr>
          <p:grpSpPr bwMode="auto">
            <a:xfrm>
              <a:off x="611188" y="4589462"/>
              <a:ext cx="5942012" cy="1778000"/>
              <a:chOff x="438" y="574"/>
              <a:chExt cx="3743" cy="1120"/>
            </a:xfrm>
          </p:grpSpPr>
          <p:sp>
            <p:nvSpPr>
              <p:cNvPr id="18561" name="Line 129"/>
              <p:cNvSpPr>
                <a:spLocks noChangeShapeType="1"/>
              </p:cNvSpPr>
              <p:nvPr/>
            </p:nvSpPr>
            <p:spPr bwMode="auto">
              <a:xfrm>
                <a:off x="519" y="574"/>
                <a:ext cx="0" cy="9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2" name="Line 130"/>
              <p:cNvSpPr>
                <a:spLocks noChangeShapeType="1"/>
              </p:cNvSpPr>
              <p:nvPr/>
            </p:nvSpPr>
            <p:spPr bwMode="auto">
              <a:xfrm>
                <a:off x="663" y="646"/>
                <a:ext cx="0" cy="8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3" name="Line 131"/>
              <p:cNvSpPr>
                <a:spLocks noChangeShapeType="1"/>
              </p:cNvSpPr>
              <p:nvPr/>
            </p:nvSpPr>
            <p:spPr bwMode="auto">
              <a:xfrm>
                <a:off x="796" y="769"/>
                <a:ext cx="0" cy="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4" name="Line 132"/>
              <p:cNvSpPr>
                <a:spLocks noChangeShapeType="1"/>
              </p:cNvSpPr>
              <p:nvPr/>
            </p:nvSpPr>
            <p:spPr bwMode="auto">
              <a:xfrm>
                <a:off x="940" y="787"/>
                <a:ext cx="4" cy="71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5" name="Line 133"/>
              <p:cNvSpPr>
                <a:spLocks noChangeShapeType="1"/>
              </p:cNvSpPr>
              <p:nvPr/>
            </p:nvSpPr>
            <p:spPr bwMode="auto">
              <a:xfrm>
                <a:off x="1077" y="831"/>
                <a:ext cx="0" cy="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6" name="Line 134"/>
              <p:cNvSpPr>
                <a:spLocks noChangeShapeType="1"/>
              </p:cNvSpPr>
              <p:nvPr/>
            </p:nvSpPr>
            <p:spPr bwMode="auto">
              <a:xfrm>
                <a:off x="1206" y="867"/>
                <a:ext cx="4" cy="63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7" name="Line 135"/>
              <p:cNvSpPr>
                <a:spLocks noChangeShapeType="1"/>
              </p:cNvSpPr>
              <p:nvPr/>
            </p:nvSpPr>
            <p:spPr bwMode="auto">
              <a:xfrm>
                <a:off x="1346" y="897"/>
                <a:ext cx="4" cy="6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8" name="Line 136"/>
              <p:cNvSpPr>
                <a:spLocks noChangeShapeType="1"/>
              </p:cNvSpPr>
              <p:nvPr/>
            </p:nvSpPr>
            <p:spPr bwMode="auto">
              <a:xfrm>
                <a:off x="1487" y="930"/>
                <a:ext cx="0" cy="5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9" name="Line 137"/>
              <p:cNvSpPr>
                <a:spLocks noChangeShapeType="1"/>
              </p:cNvSpPr>
              <p:nvPr/>
            </p:nvSpPr>
            <p:spPr bwMode="auto">
              <a:xfrm>
                <a:off x="1628" y="952"/>
                <a:ext cx="0" cy="5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0" name="Line 138"/>
              <p:cNvSpPr>
                <a:spLocks noChangeShapeType="1"/>
              </p:cNvSpPr>
              <p:nvPr/>
            </p:nvSpPr>
            <p:spPr bwMode="auto">
              <a:xfrm>
                <a:off x="1796" y="964"/>
                <a:ext cx="0" cy="5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1" name="Line 139"/>
              <p:cNvSpPr>
                <a:spLocks noChangeShapeType="1"/>
              </p:cNvSpPr>
              <p:nvPr/>
            </p:nvSpPr>
            <p:spPr bwMode="auto">
              <a:xfrm>
                <a:off x="1973" y="980"/>
                <a:ext cx="0" cy="5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2" name="Line 140"/>
              <p:cNvSpPr>
                <a:spLocks noChangeShapeType="1"/>
              </p:cNvSpPr>
              <p:nvPr/>
            </p:nvSpPr>
            <p:spPr bwMode="auto">
              <a:xfrm>
                <a:off x="2166" y="996"/>
                <a:ext cx="0" cy="5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3" name="Line 141"/>
              <p:cNvSpPr>
                <a:spLocks noChangeShapeType="1"/>
              </p:cNvSpPr>
              <p:nvPr/>
            </p:nvSpPr>
            <p:spPr bwMode="auto">
              <a:xfrm>
                <a:off x="2354" y="1016"/>
                <a:ext cx="0" cy="4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4" name="Line 142"/>
              <p:cNvSpPr>
                <a:spLocks noChangeShapeType="1"/>
              </p:cNvSpPr>
              <p:nvPr/>
            </p:nvSpPr>
            <p:spPr bwMode="auto">
              <a:xfrm>
                <a:off x="2551" y="1024"/>
                <a:ext cx="0" cy="4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5" name="Line 143"/>
              <p:cNvSpPr>
                <a:spLocks noChangeShapeType="1"/>
              </p:cNvSpPr>
              <p:nvPr/>
            </p:nvSpPr>
            <p:spPr bwMode="auto">
              <a:xfrm>
                <a:off x="2740" y="1036"/>
                <a:ext cx="4" cy="47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6" name="Line 144"/>
              <p:cNvSpPr>
                <a:spLocks noChangeShapeType="1"/>
              </p:cNvSpPr>
              <p:nvPr/>
            </p:nvSpPr>
            <p:spPr bwMode="auto">
              <a:xfrm>
                <a:off x="2933" y="106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7" name="Line 145"/>
              <p:cNvSpPr>
                <a:spLocks noChangeShapeType="1"/>
              </p:cNvSpPr>
              <p:nvPr/>
            </p:nvSpPr>
            <p:spPr bwMode="auto">
              <a:xfrm>
                <a:off x="3117" y="1064"/>
                <a:ext cx="0" cy="44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8" name="Line 146"/>
              <p:cNvSpPr>
                <a:spLocks noChangeShapeType="1"/>
              </p:cNvSpPr>
              <p:nvPr/>
            </p:nvSpPr>
            <p:spPr bwMode="auto">
              <a:xfrm>
                <a:off x="3318" y="1076"/>
                <a:ext cx="0" cy="43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9" name="Line 147"/>
              <p:cNvSpPr>
                <a:spLocks noChangeShapeType="1"/>
              </p:cNvSpPr>
              <p:nvPr/>
            </p:nvSpPr>
            <p:spPr bwMode="auto">
              <a:xfrm>
                <a:off x="3499" y="1088"/>
                <a:ext cx="4" cy="4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0" name="Line 148"/>
              <p:cNvSpPr>
                <a:spLocks noChangeShapeType="1"/>
              </p:cNvSpPr>
              <p:nvPr/>
            </p:nvSpPr>
            <p:spPr bwMode="auto">
              <a:xfrm>
                <a:off x="3687" y="1100"/>
                <a:ext cx="0" cy="4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1" name="Line 149"/>
              <p:cNvSpPr>
                <a:spLocks noChangeShapeType="1"/>
              </p:cNvSpPr>
              <p:nvPr/>
            </p:nvSpPr>
            <p:spPr bwMode="auto">
              <a:xfrm>
                <a:off x="3872" y="1132"/>
                <a:ext cx="0" cy="37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2" name="Line 150"/>
              <p:cNvSpPr>
                <a:spLocks noChangeShapeType="1"/>
              </p:cNvSpPr>
              <p:nvPr/>
            </p:nvSpPr>
            <p:spPr bwMode="auto">
              <a:xfrm>
                <a:off x="4065" y="1160"/>
                <a:ext cx="0" cy="3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3" name="Text Box 151"/>
              <p:cNvSpPr txBox="1">
                <a:spLocks noChangeArrowheads="1"/>
              </p:cNvSpPr>
              <p:nvPr/>
            </p:nvSpPr>
            <p:spPr bwMode="auto">
              <a:xfrm>
                <a:off x="438"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a:t>
                </a:r>
              </a:p>
            </p:txBody>
          </p:sp>
          <p:sp>
            <p:nvSpPr>
              <p:cNvPr id="18584" name="Text Box 152"/>
              <p:cNvSpPr txBox="1">
                <a:spLocks noChangeArrowheads="1"/>
              </p:cNvSpPr>
              <p:nvPr/>
            </p:nvSpPr>
            <p:spPr bwMode="auto">
              <a:xfrm>
                <a:off x="576"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a:t>
                </a:r>
              </a:p>
            </p:txBody>
          </p:sp>
          <p:sp>
            <p:nvSpPr>
              <p:cNvPr id="18585" name="Text Box 153"/>
              <p:cNvSpPr txBox="1">
                <a:spLocks noChangeArrowheads="1"/>
              </p:cNvSpPr>
              <p:nvPr/>
            </p:nvSpPr>
            <p:spPr bwMode="auto">
              <a:xfrm>
                <a:off x="713"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a:t>
                </a:r>
              </a:p>
            </p:txBody>
          </p:sp>
          <p:sp>
            <p:nvSpPr>
              <p:cNvPr id="18586" name="Text Box 154"/>
              <p:cNvSpPr txBox="1">
                <a:spLocks noChangeArrowheads="1"/>
              </p:cNvSpPr>
              <p:nvPr/>
            </p:nvSpPr>
            <p:spPr bwMode="auto">
              <a:xfrm>
                <a:off x="851"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a:t>
                </a:r>
              </a:p>
            </p:txBody>
          </p:sp>
          <p:sp>
            <p:nvSpPr>
              <p:cNvPr id="18587" name="Text Box 155"/>
              <p:cNvSpPr txBox="1">
                <a:spLocks noChangeArrowheads="1"/>
              </p:cNvSpPr>
              <p:nvPr/>
            </p:nvSpPr>
            <p:spPr bwMode="auto">
              <a:xfrm>
                <a:off x="988"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a:t>
                </a:r>
              </a:p>
            </p:txBody>
          </p:sp>
          <p:sp>
            <p:nvSpPr>
              <p:cNvPr id="18588" name="Text Box 156"/>
              <p:cNvSpPr txBox="1">
                <a:spLocks noChangeArrowheads="1"/>
              </p:cNvSpPr>
              <p:nvPr/>
            </p:nvSpPr>
            <p:spPr bwMode="auto">
              <a:xfrm>
                <a:off x="1125"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a:t>
                </a:r>
              </a:p>
            </p:txBody>
          </p:sp>
          <p:sp>
            <p:nvSpPr>
              <p:cNvPr id="18589" name="Text Box 157"/>
              <p:cNvSpPr txBox="1">
                <a:spLocks noChangeArrowheads="1"/>
              </p:cNvSpPr>
              <p:nvPr/>
            </p:nvSpPr>
            <p:spPr bwMode="auto">
              <a:xfrm>
                <a:off x="1263"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a:t>
                </a:r>
              </a:p>
            </p:txBody>
          </p:sp>
          <p:sp>
            <p:nvSpPr>
              <p:cNvPr id="18590" name="Text Box 158"/>
              <p:cNvSpPr txBox="1">
                <a:spLocks noChangeArrowheads="1"/>
              </p:cNvSpPr>
              <p:nvPr/>
            </p:nvSpPr>
            <p:spPr bwMode="auto">
              <a:xfrm>
                <a:off x="1400"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a:t>
                </a:r>
              </a:p>
            </p:txBody>
          </p:sp>
          <p:sp>
            <p:nvSpPr>
              <p:cNvPr id="18591" name="Text Box 159"/>
              <p:cNvSpPr txBox="1">
                <a:spLocks noChangeArrowheads="1"/>
              </p:cNvSpPr>
              <p:nvPr/>
            </p:nvSpPr>
            <p:spPr bwMode="auto">
              <a:xfrm>
                <a:off x="1537" y="15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a:t>
                </a:r>
              </a:p>
            </p:txBody>
          </p:sp>
          <p:sp>
            <p:nvSpPr>
              <p:cNvPr id="18592" name="Text Box 160"/>
              <p:cNvSpPr txBox="1">
                <a:spLocks noChangeArrowheads="1"/>
              </p:cNvSpPr>
              <p:nvPr/>
            </p:nvSpPr>
            <p:spPr bwMode="auto">
              <a:xfrm>
                <a:off x="186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11</a:t>
                </a:r>
              </a:p>
            </p:txBody>
          </p:sp>
          <p:sp>
            <p:nvSpPr>
              <p:cNvPr id="18593" name="Text Box 161"/>
              <p:cNvSpPr txBox="1">
                <a:spLocks noChangeArrowheads="1"/>
              </p:cNvSpPr>
              <p:nvPr/>
            </p:nvSpPr>
            <p:spPr bwMode="auto">
              <a:xfrm>
                <a:off x="167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18594" name="Text Box 162"/>
              <p:cNvSpPr txBox="1">
                <a:spLocks noChangeArrowheads="1"/>
              </p:cNvSpPr>
              <p:nvPr/>
            </p:nvSpPr>
            <p:spPr bwMode="auto">
              <a:xfrm>
                <a:off x="2055"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12</a:t>
                </a:r>
              </a:p>
            </p:txBody>
          </p:sp>
          <p:sp>
            <p:nvSpPr>
              <p:cNvPr id="18595" name="Text Box 163"/>
              <p:cNvSpPr txBox="1">
                <a:spLocks noChangeArrowheads="1"/>
              </p:cNvSpPr>
              <p:nvPr/>
            </p:nvSpPr>
            <p:spPr bwMode="auto">
              <a:xfrm>
                <a:off x="2246"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13</a:t>
                </a:r>
              </a:p>
            </p:txBody>
          </p:sp>
          <p:sp>
            <p:nvSpPr>
              <p:cNvPr id="18596" name="Text Box 164"/>
              <p:cNvSpPr txBox="1">
                <a:spLocks noChangeArrowheads="1"/>
              </p:cNvSpPr>
              <p:nvPr/>
            </p:nvSpPr>
            <p:spPr bwMode="auto">
              <a:xfrm>
                <a:off x="2436"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14</a:t>
                </a:r>
              </a:p>
            </p:txBody>
          </p:sp>
          <p:sp>
            <p:nvSpPr>
              <p:cNvPr id="18597" name="Text Box 165"/>
              <p:cNvSpPr txBox="1">
                <a:spLocks noChangeArrowheads="1"/>
              </p:cNvSpPr>
              <p:nvPr/>
            </p:nvSpPr>
            <p:spPr bwMode="auto">
              <a:xfrm>
                <a:off x="262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15</a:t>
                </a:r>
              </a:p>
            </p:txBody>
          </p:sp>
          <p:sp>
            <p:nvSpPr>
              <p:cNvPr id="18598" name="Text Box 166"/>
              <p:cNvSpPr txBox="1">
                <a:spLocks noChangeArrowheads="1"/>
              </p:cNvSpPr>
              <p:nvPr/>
            </p:nvSpPr>
            <p:spPr bwMode="auto">
              <a:xfrm>
                <a:off x="281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16</a:t>
                </a:r>
              </a:p>
            </p:txBody>
          </p:sp>
          <p:sp>
            <p:nvSpPr>
              <p:cNvPr id="18599" name="Text Box 167"/>
              <p:cNvSpPr txBox="1">
                <a:spLocks noChangeArrowheads="1"/>
              </p:cNvSpPr>
              <p:nvPr/>
            </p:nvSpPr>
            <p:spPr bwMode="auto">
              <a:xfrm>
                <a:off x="3007"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17</a:t>
                </a:r>
              </a:p>
            </p:txBody>
          </p:sp>
          <p:sp>
            <p:nvSpPr>
              <p:cNvPr id="18600" name="Text Box 168"/>
              <p:cNvSpPr txBox="1">
                <a:spLocks noChangeArrowheads="1"/>
              </p:cNvSpPr>
              <p:nvPr/>
            </p:nvSpPr>
            <p:spPr bwMode="auto">
              <a:xfrm>
                <a:off x="319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18</a:t>
                </a:r>
              </a:p>
            </p:txBody>
          </p:sp>
          <p:sp>
            <p:nvSpPr>
              <p:cNvPr id="18601" name="Text Box 169"/>
              <p:cNvSpPr txBox="1">
                <a:spLocks noChangeArrowheads="1"/>
              </p:cNvSpPr>
              <p:nvPr/>
            </p:nvSpPr>
            <p:spPr bwMode="auto">
              <a:xfrm>
                <a:off x="338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19</a:t>
                </a:r>
              </a:p>
            </p:txBody>
          </p:sp>
          <p:sp>
            <p:nvSpPr>
              <p:cNvPr id="18602" name="Text Box 170"/>
              <p:cNvSpPr txBox="1">
                <a:spLocks noChangeArrowheads="1"/>
              </p:cNvSpPr>
              <p:nvPr/>
            </p:nvSpPr>
            <p:spPr bwMode="auto">
              <a:xfrm>
                <a:off x="3578"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18603" name="Text Box 171"/>
              <p:cNvSpPr txBox="1">
                <a:spLocks noChangeArrowheads="1"/>
              </p:cNvSpPr>
              <p:nvPr/>
            </p:nvSpPr>
            <p:spPr bwMode="auto">
              <a:xfrm>
                <a:off x="3769"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21</a:t>
                </a:r>
              </a:p>
            </p:txBody>
          </p:sp>
          <p:sp>
            <p:nvSpPr>
              <p:cNvPr id="18604" name="Text Box 172"/>
              <p:cNvSpPr txBox="1">
                <a:spLocks noChangeArrowheads="1"/>
              </p:cNvSpPr>
              <p:nvPr/>
            </p:nvSpPr>
            <p:spPr bwMode="auto">
              <a:xfrm>
                <a:off x="3959" y="152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22</a:t>
                </a:r>
              </a:p>
            </p:txBody>
          </p:sp>
        </p:grpSp>
        <p:grpSp>
          <p:nvGrpSpPr>
            <p:cNvPr id="18605" name="Group 173"/>
            <p:cNvGrpSpPr>
              <a:grpSpLocks/>
            </p:cNvGrpSpPr>
            <p:nvPr/>
          </p:nvGrpSpPr>
          <p:grpSpPr bwMode="auto">
            <a:xfrm>
              <a:off x="6686550" y="5133975"/>
              <a:ext cx="319088" cy="1281112"/>
              <a:chOff x="4296" y="909"/>
              <a:chExt cx="201" cy="807"/>
            </a:xfrm>
          </p:grpSpPr>
          <p:sp>
            <p:nvSpPr>
              <p:cNvPr id="18606" name="Text Box 174"/>
              <p:cNvSpPr txBox="1">
                <a:spLocks noChangeArrowheads="1"/>
              </p:cNvSpPr>
              <p:nvPr/>
            </p:nvSpPr>
            <p:spPr bwMode="auto">
              <a:xfrm>
                <a:off x="4296" y="1504"/>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X</a:t>
                </a:r>
              </a:p>
            </p:txBody>
          </p:sp>
          <p:sp>
            <p:nvSpPr>
              <p:cNvPr id="18607" name="Line 175"/>
              <p:cNvSpPr>
                <a:spLocks noChangeShapeType="1"/>
              </p:cNvSpPr>
              <p:nvPr/>
            </p:nvSpPr>
            <p:spPr bwMode="auto">
              <a:xfrm>
                <a:off x="4402" y="909"/>
                <a:ext cx="0" cy="5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08" name="Group 176"/>
            <p:cNvGrpSpPr>
              <a:grpSpLocks/>
            </p:cNvGrpSpPr>
            <p:nvPr/>
          </p:nvGrpSpPr>
          <p:grpSpPr bwMode="auto">
            <a:xfrm>
              <a:off x="6853238" y="5608637"/>
              <a:ext cx="319087" cy="808038"/>
              <a:chOff x="4216" y="2534"/>
              <a:chExt cx="201" cy="509"/>
            </a:xfrm>
          </p:grpSpPr>
          <p:sp>
            <p:nvSpPr>
              <p:cNvPr id="18609" name="Line 177"/>
              <p:cNvSpPr>
                <a:spLocks noChangeShapeType="1"/>
              </p:cNvSpPr>
              <p:nvPr/>
            </p:nvSpPr>
            <p:spPr bwMode="auto">
              <a:xfrm>
                <a:off x="4319" y="2534"/>
                <a:ext cx="0" cy="2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0" name="Text Box 178"/>
              <p:cNvSpPr txBox="1">
                <a:spLocks noChangeArrowheads="1"/>
              </p:cNvSpPr>
              <p:nvPr/>
            </p:nvSpPr>
            <p:spPr bwMode="auto">
              <a:xfrm>
                <a:off x="4216" y="2831"/>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Y</a:t>
                </a:r>
              </a:p>
            </p:txBody>
          </p:sp>
        </p:grpSp>
        <p:sp>
          <p:nvSpPr>
            <p:cNvPr id="18611" name="Oval 179"/>
            <p:cNvSpPr>
              <a:spLocks noChangeArrowheads="1"/>
            </p:cNvSpPr>
            <p:nvPr/>
          </p:nvSpPr>
          <p:spPr bwMode="auto">
            <a:xfrm>
              <a:off x="7767638" y="5614987"/>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12" name="Oval 180"/>
            <p:cNvSpPr>
              <a:spLocks noChangeArrowheads="1"/>
            </p:cNvSpPr>
            <p:nvPr/>
          </p:nvSpPr>
          <p:spPr bwMode="auto">
            <a:xfrm>
              <a:off x="8093075" y="5465762"/>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13" name="Oval 181"/>
            <p:cNvSpPr>
              <a:spLocks noChangeArrowheads="1"/>
            </p:cNvSpPr>
            <p:nvPr/>
          </p:nvSpPr>
          <p:spPr bwMode="auto">
            <a:xfrm>
              <a:off x="8048625" y="5819775"/>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14" name="Oval 182"/>
            <p:cNvSpPr>
              <a:spLocks noChangeArrowheads="1"/>
            </p:cNvSpPr>
            <p:nvPr/>
          </p:nvSpPr>
          <p:spPr bwMode="auto">
            <a:xfrm>
              <a:off x="7780338" y="5272087"/>
              <a:ext cx="279400" cy="2794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15" name="Text Box 183"/>
            <p:cNvSpPr txBox="1">
              <a:spLocks noChangeArrowheads="1"/>
            </p:cNvSpPr>
            <p:nvPr/>
          </p:nvSpPr>
          <p:spPr bwMode="auto">
            <a:xfrm>
              <a:off x="7696200" y="6161087"/>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mtDNA</a:t>
              </a:r>
            </a:p>
          </p:txBody>
        </p:sp>
        <p:sp>
          <p:nvSpPr>
            <p:cNvPr id="18616" name="Text Box 184"/>
            <p:cNvSpPr txBox="1">
              <a:spLocks noChangeArrowheads="1"/>
            </p:cNvSpPr>
            <p:nvPr/>
          </p:nvSpPr>
          <p:spPr bwMode="auto">
            <a:xfrm>
              <a:off x="2990850" y="6362700"/>
              <a:ext cx="222408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Male Child’s Full Genome</a:t>
              </a:r>
            </a:p>
          </p:txBody>
        </p:sp>
        <p:sp>
          <p:nvSpPr>
            <p:cNvPr id="18617" name="Line 185"/>
            <p:cNvSpPr>
              <a:spLocks noChangeShapeType="1"/>
            </p:cNvSpPr>
            <p:nvPr/>
          </p:nvSpPr>
          <p:spPr bwMode="auto">
            <a:xfrm>
              <a:off x="0" y="4365625"/>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8" name="Text Box 186"/>
            <p:cNvSpPr txBox="1">
              <a:spLocks noChangeArrowheads="1"/>
            </p:cNvSpPr>
            <p:nvPr/>
          </p:nvSpPr>
          <p:spPr bwMode="auto">
            <a:xfrm>
              <a:off x="3441700" y="4541837"/>
              <a:ext cx="127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Nuclear DNA</a:t>
              </a:r>
            </a:p>
          </p:txBody>
        </p:sp>
        <p:sp>
          <p:nvSpPr>
            <p:cNvPr id="18619" name="Text Box 187"/>
            <p:cNvSpPr txBox="1">
              <a:spLocks noChangeArrowheads="1"/>
            </p:cNvSpPr>
            <p:nvPr/>
          </p:nvSpPr>
          <p:spPr bwMode="auto">
            <a:xfrm>
              <a:off x="7391400" y="4476750"/>
              <a:ext cx="1557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Mitochondrial DNA</a:t>
              </a:r>
            </a:p>
          </p:txBody>
        </p:sp>
        <p:sp>
          <p:nvSpPr>
            <p:cNvPr id="18620" name="Text Box 188"/>
            <p:cNvSpPr txBox="1">
              <a:spLocks noChangeArrowheads="1"/>
            </p:cNvSpPr>
            <p:nvPr/>
          </p:nvSpPr>
          <p:spPr bwMode="auto">
            <a:xfrm>
              <a:off x="4721225" y="4968875"/>
              <a:ext cx="944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Autosomes</a:t>
              </a:r>
            </a:p>
          </p:txBody>
        </p:sp>
        <p:sp>
          <p:nvSpPr>
            <p:cNvPr id="18621" name="Text Box 189"/>
            <p:cNvSpPr txBox="1">
              <a:spLocks noChangeArrowheads="1"/>
            </p:cNvSpPr>
            <p:nvPr/>
          </p:nvSpPr>
          <p:spPr bwMode="auto">
            <a:xfrm>
              <a:off x="6284913" y="4618037"/>
              <a:ext cx="1192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t>Sex chromosomes</a:t>
              </a:r>
            </a:p>
          </p:txBody>
        </p:sp>
        <p:sp>
          <p:nvSpPr>
            <p:cNvPr id="18622" name="AutoShape 190"/>
            <p:cNvSpPr>
              <a:spLocks/>
            </p:cNvSpPr>
            <p:nvPr/>
          </p:nvSpPr>
          <p:spPr bwMode="auto">
            <a:xfrm rot="-5400000">
              <a:off x="3856831" y="1312069"/>
              <a:ext cx="131763" cy="6584950"/>
            </a:xfrm>
            <a:prstGeom prst="rightBracket">
              <a:avLst>
                <a:gd name="adj" fmla="val 19204"/>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623" name="Group 191"/>
            <p:cNvGrpSpPr>
              <a:grpSpLocks/>
            </p:cNvGrpSpPr>
            <p:nvPr/>
          </p:nvGrpSpPr>
          <p:grpSpPr bwMode="auto">
            <a:xfrm>
              <a:off x="7391401" y="3119437"/>
              <a:ext cx="319087" cy="1281113"/>
              <a:chOff x="4305" y="909"/>
              <a:chExt cx="201" cy="807"/>
            </a:xfrm>
          </p:grpSpPr>
          <p:sp>
            <p:nvSpPr>
              <p:cNvPr id="18624" name="Text Box 192"/>
              <p:cNvSpPr txBox="1">
                <a:spLocks noChangeArrowheads="1"/>
              </p:cNvSpPr>
              <p:nvPr/>
            </p:nvSpPr>
            <p:spPr bwMode="auto">
              <a:xfrm>
                <a:off x="4305" y="1504"/>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chemeClr val="bg1">
                        <a:lumMod val="50000"/>
                      </a:schemeClr>
                    </a:solidFill>
                  </a:rPr>
                  <a:t>X</a:t>
                </a:r>
              </a:p>
            </p:txBody>
          </p:sp>
          <p:sp>
            <p:nvSpPr>
              <p:cNvPr id="18625" name="Line 193"/>
              <p:cNvSpPr>
                <a:spLocks noChangeShapeType="1"/>
              </p:cNvSpPr>
              <p:nvPr/>
            </p:nvSpPr>
            <p:spPr bwMode="auto">
              <a:xfrm>
                <a:off x="4401" y="909"/>
                <a:ext cx="0" cy="597"/>
              </a:xfrm>
              <a:prstGeom prst="line">
                <a:avLst/>
              </a:prstGeom>
              <a:noFill/>
              <a:ln w="381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26" name="Text Box 194"/>
            <p:cNvSpPr txBox="1">
              <a:spLocks noChangeArrowheads="1"/>
            </p:cNvSpPr>
            <p:nvPr/>
          </p:nvSpPr>
          <p:spPr bwMode="auto">
            <a:xfrm>
              <a:off x="7086600" y="3590925"/>
              <a:ext cx="38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lumMod val="75000"/>
                    </a:schemeClr>
                  </a:solidFill>
                </a:rPr>
                <a:t>or</a:t>
              </a:r>
            </a:p>
          </p:txBody>
        </p:sp>
        <p:sp>
          <p:nvSpPr>
            <p:cNvPr id="18627" name="Text Box 195"/>
            <p:cNvSpPr txBox="1">
              <a:spLocks noChangeArrowheads="1"/>
            </p:cNvSpPr>
            <p:nvPr/>
          </p:nvSpPr>
          <p:spPr bwMode="auto">
            <a:xfrm>
              <a:off x="6477000" y="2586037"/>
              <a:ext cx="1192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t>Sex chromosome</a:t>
              </a:r>
            </a:p>
          </p:txBody>
        </p:sp>
        <p:sp>
          <p:nvSpPr>
            <p:cNvPr id="18628" name="Text Box 196"/>
            <p:cNvSpPr txBox="1">
              <a:spLocks noChangeArrowheads="1"/>
            </p:cNvSpPr>
            <p:nvPr/>
          </p:nvSpPr>
          <p:spPr bwMode="auto">
            <a:xfrm>
              <a:off x="6400800" y="681037"/>
              <a:ext cx="1192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t>Sex chromosome</a:t>
              </a:r>
            </a:p>
          </p:txBody>
        </p:sp>
        <p:sp>
          <p:nvSpPr>
            <p:cNvPr id="18629" name="Text Box 197"/>
            <p:cNvSpPr txBox="1">
              <a:spLocks noChangeArrowheads="1"/>
            </p:cNvSpPr>
            <p:nvPr/>
          </p:nvSpPr>
          <p:spPr bwMode="auto">
            <a:xfrm rot="-5400000">
              <a:off x="-177800" y="5087937"/>
              <a:ext cx="99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Zygote </a:t>
              </a:r>
            </a:p>
            <a:p>
              <a:r>
                <a:rPr lang="en-US" altLang="en-US" i="1"/>
                <a:t>(diploid)</a:t>
              </a:r>
            </a:p>
          </p:txBody>
        </p:sp>
        <p:sp>
          <p:nvSpPr>
            <p:cNvPr id="18630" name="Text Box 198"/>
            <p:cNvSpPr txBox="1">
              <a:spLocks noChangeArrowheads="1"/>
            </p:cNvSpPr>
            <p:nvPr/>
          </p:nvSpPr>
          <p:spPr bwMode="auto">
            <a:xfrm rot="-5400000">
              <a:off x="-215900" y="3030537"/>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Sperm </a:t>
              </a:r>
            </a:p>
            <a:p>
              <a:pPr algn="ctr"/>
              <a:r>
                <a:rPr lang="en-US" altLang="en-US" i="1"/>
                <a:t>(haploid)</a:t>
              </a:r>
            </a:p>
          </p:txBody>
        </p:sp>
        <p:sp>
          <p:nvSpPr>
            <p:cNvPr id="18631" name="Text Box 199"/>
            <p:cNvSpPr txBox="1">
              <a:spLocks noChangeArrowheads="1"/>
            </p:cNvSpPr>
            <p:nvPr/>
          </p:nvSpPr>
          <p:spPr bwMode="auto">
            <a:xfrm rot="-5400000">
              <a:off x="-215900" y="1049337"/>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t>Egg </a:t>
              </a:r>
            </a:p>
            <a:p>
              <a:pPr algn="ctr"/>
              <a:r>
                <a:rPr lang="en-US" altLang="en-US" i="1" dirty="0"/>
                <a:t>(haploid)</a:t>
              </a:r>
            </a:p>
          </p:txBody>
        </p:sp>
      </p:grpSp>
      <p:sp>
        <p:nvSpPr>
          <p:cNvPr id="18632" name="Text Box 200"/>
          <p:cNvSpPr txBox="1">
            <a:spLocks noChangeArrowheads="1"/>
          </p:cNvSpPr>
          <p:nvPr/>
        </p:nvSpPr>
        <p:spPr bwMode="auto">
          <a:xfrm rot="-5400000">
            <a:off x="7277894" y="2229644"/>
            <a:ext cx="4249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a:solidFill>
                  <a:schemeClr val="bg2"/>
                </a:solidFill>
              </a:rPr>
              <a:t>John M. Butler (2009) </a:t>
            </a:r>
            <a:r>
              <a:rPr lang="en-US" altLang="en-US" sz="1000" i="1" dirty="0">
                <a:solidFill>
                  <a:schemeClr val="bg2"/>
                </a:solidFill>
              </a:rPr>
              <a:t>Fundamentals of Forensic DNA Typing</a:t>
            </a:r>
            <a:r>
              <a:rPr lang="en-US" altLang="en-US" sz="1000" dirty="0">
                <a:solidFill>
                  <a:schemeClr val="bg2"/>
                </a:solidFill>
              </a:rPr>
              <a:t>, Figure 2.7</a:t>
            </a:r>
          </a:p>
        </p:txBody>
      </p:sp>
    </p:spTree>
    <p:extLst>
      <p:ext uri="{BB962C8B-B14F-4D97-AF65-F5344CB8AC3E}">
        <p14:creationId xmlns:p14="http://schemas.microsoft.com/office/powerpoint/2010/main" val="14365006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oup 2"/>
          <p:cNvGraphicFramePr>
            <a:graphicFrameLocks noGrp="1"/>
          </p:cNvGraphicFramePr>
          <p:nvPr/>
        </p:nvGraphicFramePr>
        <p:xfrm>
          <a:off x="1282700" y="1473200"/>
          <a:ext cx="4741863" cy="3549650"/>
        </p:xfrm>
        <a:graphic>
          <a:graphicData uri="http://schemas.openxmlformats.org/drawingml/2006/table">
            <a:tbl>
              <a:tblPr/>
              <a:tblGrid>
                <a:gridCol w="2371725"/>
                <a:gridCol w="2370138"/>
              </a:tblGrid>
              <a:tr h="177482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4825">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600">
                          <a:solidFill>
                            <a:schemeClr val="tx1"/>
                          </a:solidFill>
                          <a:latin typeface="Arial" charset="0"/>
                        </a:defRPr>
                      </a:lvl4pPr>
                      <a:lvl5pPr>
                        <a:spcBef>
                          <a:spcPct val="20000"/>
                        </a:spcBef>
                        <a:defRPr sz="1600">
                          <a:solidFill>
                            <a:schemeClr val="tx1"/>
                          </a:solidFill>
                          <a:latin typeface="Arial" charset="0"/>
                        </a:defRPr>
                      </a:lvl5pPr>
                      <a:lvl6pPr fontAlgn="base">
                        <a:spcBef>
                          <a:spcPct val="20000"/>
                        </a:spcBef>
                        <a:spcAft>
                          <a:spcPct val="0"/>
                        </a:spcAft>
                        <a:defRPr sz="1600">
                          <a:solidFill>
                            <a:schemeClr val="tx1"/>
                          </a:solidFill>
                          <a:latin typeface="Arial" charset="0"/>
                        </a:defRPr>
                      </a:lvl6pPr>
                      <a:lvl7pPr fontAlgn="base">
                        <a:spcBef>
                          <a:spcPct val="20000"/>
                        </a:spcBef>
                        <a:spcAft>
                          <a:spcPct val="0"/>
                        </a:spcAft>
                        <a:defRPr sz="1600">
                          <a:solidFill>
                            <a:schemeClr val="tx1"/>
                          </a:solidFill>
                          <a:latin typeface="Arial" charset="0"/>
                        </a:defRPr>
                      </a:lvl7pPr>
                      <a:lvl8pPr fontAlgn="base">
                        <a:spcBef>
                          <a:spcPct val="20000"/>
                        </a:spcBef>
                        <a:spcAft>
                          <a:spcPct val="0"/>
                        </a:spcAft>
                        <a:defRPr sz="1600">
                          <a:solidFill>
                            <a:schemeClr val="tx1"/>
                          </a:solidFill>
                          <a:latin typeface="Arial" charset="0"/>
                        </a:defRPr>
                      </a:lvl8pPr>
                      <a:lvl9pPr fontAlgn="base">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77" name="Text Box 13"/>
          <p:cNvSpPr txBox="1">
            <a:spLocks noChangeArrowheads="1"/>
          </p:cNvSpPr>
          <p:nvPr/>
        </p:nvSpPr>
        <p:spPr bwMode="auto">
          <a:xfrm>
            <a:off x="2008188" y="1725613"/>
            <a:ext cx="72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AA</a:t>
            </a:r>
            <a:endParaRPr lang="en-US" altLang="en-US" sz="3200" baseline="-25000"/>
          </a:p>
        </p:txBody>
      </p:sp>
      <p:sp>
        <p:nvSpPr>
          <p:cNvPr id="62478" name="Text Box 14"/>
          <p:cNvSpPr txBox="1">
            <a:spLocks noChangeArrowheads="1"/>
          </p:cNvSpPr>
          <p:nvPr/>
        </p:nvSpPr>
        <p:spPr bwMode="auto">
          <a:xfrm>
            <a:off x="2189163" y="733425"/>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A</a:t>
            </a:r>
            <a:endParaRPr lang="en-US" altLang="en-US" sz="2800" baseline="-25000"/>
          </a:p>
        </p:txBody>
      </p:sp>
      <p:sp>
        <p:nvSpPr>
          <p:cNvPr id="62479" name="Text Box 15"/>
          <p:cNvSpPr txBox="1">
            <a:spLocks noChangeArrowheads="1"/>
          </p:cNvSpPr>
          <p:nvPr/>
        </p:nvSpPr>
        <p:spPr bwMode="auto">
          <a:xfrm>
            <a:off x="739775" y="194945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A</a:t>
            </a:r>
            <a:endParaRPr lang="en-US" altLang="en-US" sz="2800" baseline="-25000"/>
          </a:p>
        </p:txBody>
      </p:sp>
      <p:sp>
        <p:nvSpPr>
          <p:cNvPr id="62480" name="Text Box 16"/>
          <p:cNvSpPr txBox="1">
            <a:spLocks noChangeArrowheads="1"/>
          </p:cNvSpPr>
          <p:nvPr/>
        </p:nvSpPr>
        <p:spPr bwMode="auto">
          <a:xfrm>
            <a:off x="4348163" y="750888"/>
            <a:ext cx="382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a</a:t>
            </a:r>
            <a:endParaRPr lang="en-US" altLang="en-US" sz="2800" baseline="-25000"/>
          </a:p>
        </p:txBody>
      </p:sp>
      <p:sp>
        <p:nvSpPr>
          <p:cNvPr id="62481" name="Text Box 17"/>
          <p:cNvSpPr txBox="1">
            <a:spLocks noChangeArrowheads="1"/>
          </p:cNvSpPr>
          <p:nvPr/>
        </p:nvSpPr>
        <p:spPr bwMode="auto">
          <a:xfrm>
            <a:off x="739775" y="33655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a</a:t>
            </a:r>
            <a:endParaRPr lang="en-US" altLang="en-US" sz="2800" baseline="-25000"/>
          </a:p>
        </p:txBody>
      </p:sp>
      <p:sp>
        <p:nvSpPr>
          <p:cNvPr id="62482" name="Text Box 18"/>
          <p:cNvSpPr txBox="1">
            <a:spLocks noChangeArrowheads="1"/>
          </p:cNvSpPr>
          <p:nvPr/>
        </p:nvSpPr>
        <p:spPr bwMode="auto">
          <a:xfrm>
            <a:off x="1941513" y="3432175"/>
            <a:ext cx="6810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Aa</a:t>
            </a:r>
            <a:endParaRPr lang="en-US" altLang="en-US" sz="3200" baseline="-25000"/>
          </a:p>
        </p:txBody>
      </p:sp>
      <p:sp>
        <p:nvSpPr>
          <p:cNvPr id="62483" name="Text Box 19"/>
          <p:cNvSpPr txBox="1">
            <a:spLocks noChangeArrowheads="1"/>
          </p:cNvSpPr>
          <p:nvPr/>
        </p:nvSpPr>
        <p:spPr bwMode="auto">
          <a:xfrm>
            <a:off x="4306888" y="1792288"/>
            <a:ext cx="681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aA</a:t>
            </a:r>
            <a:endParaRPr lang="en-US" altLang="en-US" sz="3200" baseline="-25000"/>
          </a:p>
        </p:txBody>
      </p:sp>
      <p:sp>
        <p:nvSpPr>
          <p:cNvPr id="62484" name="Text Box 20"/>
          <p:cNvSpPr txBox="1">
            <a:spLocks noChangeArrowheads="1"/>
          </p:cNvSpPr>
          <p:nvPr/>
        </p:nvSpPr>
        <p:spPr bwMode="auto">
          <a:xfrm>
            <a:off x="4348163" y="3481388"/>
            <a:ext cx="63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aa</a:t>
            </a:r>
            <a:endParaRPr lang="en-US" altLang="en-US" sz="3200" baseline="-25000"/>
          </a:p>
        </p:txBody>
      </p:sp>
      <p:sp>
        <p:nvSpPr>
          <p:cNvPr id="62485" name="Text Box 21"/>
          <p:cNvSpPr txBox="1">
            <a:spLocks noChangeArrowheads="1"/>
          </p:cNvSpPr>
          <p:nvPr/>
        </p:nvSpPr>
        <p:spPr bwMode="auto">
          <a:xfrm>
            <a:off x="1355725" y="5410200"/>
            <a:ext cx="140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t>Freq</a:t>
            </a:r>
            <a:r>
              <a:rPr lang="en-US" altLang="en-US" dirty="0"/>
              <a:t> (A) = </a:t>
            </a:r>
            <a:r>
              <a:rPr lang="en-US" altLang="en-US" i="1" dirty="0"/>
              <a:t>p</a:t>
            </a:r>
            <a:endParaRPr lang="en-US" altLang="en-US" i="1" baseline="-25000" dirty="0"/>
          </a:p>
        </p:txBody>
      </p:sp>
      <p:sp>
        <p:nvSpPr>
          <p:cNvPr id="62486" name="Text Box 22"/>
          <p:cNvSpPr txBox="1">
            <a:spLocks noChangeArrowheads="1"/>
          </p:cNvSpPr>
          <p:nvPr/>
        </p:nvSpPr>
        <p:spPr bwMode="auto">
          <a:xfrm>
            <a:off x="1379538" y="5908675"/>
            <a:ext cx="1384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t>Freq</a:t>
            </a:r>
            <a:r>
              <a:rPr lang="en-US" altLang="en-US" dirty="0"/>
              <a:t> (a) = </a:t>
            </a:r>
            <a:r>
              <a:rPr lang="en-US" altLang="en-US" i="1" dirty="0"/>
              <a:t>q</a:t>
            </a:r>
            <a:endParaRPr lang="en-US" altLang="en-US" i="1" baseline="-25000" dirty="0"/>
          </a:p>
        </p:txBody>
      </p:sp>
      <p:sp>
        <p:nvSpPr>
          <p:cNvPr id="62487" name="Text Box 23"/>
          <p:cNvSpPr txBox="1">
            <a:spLocks noChangeArrowheads="1"/>
          </p:cNvSpPr>
          <p:nvPr/>
        </p:nvSpPr>
        <p:spPr bwMode="auto">
          <a:xfrm>
            <a:off x="5027613" y="5889625"/>
            <a:ext cx="329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a:t>
            </a:r>
            <a:r>
              <a:rPr lang="en-US" altLang="en-US" sz="2400" i="1" dirty="0"/>
              <a:t>p</a:t>
            </a:r>
            <a:r>
              <a:rPr lang="en-US" altLang="en-US" sz="2400" dirty="0"/>
              <a:t> + </a:t>
            </a:r>
            <a:r>
              <a:rPr lang="en-US" altLang="en-US" sz="2400" i="1" dirty="0"/>
              <a:t>q</a:t>
            </a:r>
            <a:r>
              <a:rPr lang="en-US" altLang="en-US" sz="2400" dirty="0"/>
              <a:t>)</a:t>
            </a:r>
            <a:r>
              <a:rPr lang="en-US" altLang="en-US" sz="2400" baseline="30000" dirty="0"/>
              <a:t>2</a:t>
            </a:r>
            <a:r>
              <a:rPr lang="en-US" altLang="en-US" sz="2400" dirty="0"/>
              <a:t> = </a:t>
            </a:r>
            <a:r>
              <a:rPr lang="en-US" altLang="en-US" sz="2400" i="1" dirty="0"/>
              <a:t>p</a:t>
            </a:r>
            <a:r>
              <a:rPr lang="en-US" altLang="en-US" sz="2400" baseline="30000" dirty="0"/>
              <a:t>2</a:t>
            </a:r>
            <a:r>
              <a:rPr lang="en-US" altLang="en-US" sz="2400" dirty="0"/>
              <a:t> + 2</a:t>
            </a:r>
            <a:r>
              <a:rPr lang="en-US" altLang="en-US" sz="2400" i="1" dirty="0"/>
              <a:t>pq</a:t>
            </a:r>
            <a:r>
              <a:rPr lang="en-US" altLang="en-US" sz="2400" dirty="0"/>
              <a:t> + </a:t>
            </a:r>
            <a:r>
              <a:rPr lang="en-US" altLang="en-US" sz="2400" i="1" dirty="0"/>
              <a:t>q</a:t>
            </a:r>
            <a:r>
              <a:rPr lang="en-US" altLang="en-US" sz="2400" baseline="30000" dirty="0"/>
              <a:t>2</a:t>
            </a:r>
          </a:p>
        </p:txBody>
      </p:sp>
      <p:sp>
        <p:nvSpPr>
          <p:cNvPr id="62488" name="Text Box 24"/>
          <p:cNvSpPr txBox="1">
            <a:spLocks noChangeArrowheads="1"/>
          </p:cNvSpPr>
          <p:nvPr/>
        </p:nvSpPr>
        <p:spPr bwMode="auto">
          <a:xfrm>
            <a:off x="4219575" y="5103813"/>
            <a:ext cx="1824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a:t>Punnett square</a:t>
            </a:r>
          </a:p>
        </p:txBody>
      </p:sp>
      <p:sp>
        <p:nvSpPr>
          <p:cNvPr id="62489" name="Text Box 25"/>
          <p:cNvSpPr txBox="1">
            <a:spLocks noChangeArrowheads="1"/>
          </p:cNvSpPr>
          <p:nvPr/>
        </p:nvSpPr>
        <p:spPr bwMode="auto">
          <a:xfrm>
            <a:off x="2232025" y="2540000"/>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a:solidFill>
                  <a:srgbClr val="0000FF"/>
                </a:solidFill>
              </a:rPr>
              <a:t>p</a:t>
            </a:r>
            <a:r>
              <a:rPr lang="en-US" altLang="en-US" sz="2400" baseline="30000" dirty="0">
                <a:solidFill>
                  <a:srgbClr val="0000FF"/>
                </a:solidFill>
              </a:rPr>
              <a:t>2</a:t>
            </a:r>
          </a:p>
        </p:txBody>
      </p:sp>
      <p:sp>
        <p:nvSpPr>
          <p:cNvPr id="62490" name="Text Box 26"/>
          <p:cNvSpPr txBox="1">
            <a:spLocks noChangeArrowheads="1"/>
          </p:cNvSpPr>
          <p:nvPr/>
        </p:nvSpPr>
        <p:spPr bwMode="auto">
          <a:xfrm>
            <a:off x="4378325" y="25273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err="1">
                <a:solidFill>
                  <a:srgbClr val="0000FF"/>
                </a:solidFill>
              </a:rPr>
              <a:t>qp</a:t>
            </a:r>
            <a:endParaRPr lang="en-US" altLang="en-US" sz="2400" i="1" baseline="-25000" dirty="0">
              <a:solidFill>
                <a:srgbClr val="0000FF"/>
              </a:solidFill>
            </a:endParaRPr>
          </a:p>
        </p:txBody>
      </p:sp>
      <p:sp>
        <p:nvSpPr>
          <p:cNvPr id="62491" name="Text Box 27"/>
          <p:cNvSpPr txBox="1">
            <a:spLocks noChangeArrowheads="1"/>
          </p:cNvSpPr>
          <p:nvPr/>
        </p:nvSpPr>
        <p:spPr bwMode="auto">
          <a:xfrm>
            <a:off x="1952625" y="42354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err="1">
                <a:solidFill>
                  <a:srgbClr val="0000FF"/>
                </a:solidFill>
              </a:rPr>
              <a:t>pq</a:t>
            </a:r>
            <a:endParaRPr lang="en-US" altLang="en-US" sz="2400" i="1" baseline="-25000" dirty="0">
              <a:solidFill>
                <a:srgbClr val="0000FF"/>
              </a:solidFill>
            </a:endParaRPr>
          </a:p>
        </p:txBody>
      </p:sp>
      <p:sp>
        <p:nvSpPr>
          <p:cNvPr id="62492" name="Text Box 28"/>
          <p:cNvSpPr txBox="1">
            <a:spLocks noChangeArrowheads="1"/>
          </p:cNvSpPr>
          <p:nvPr/>
        </p:nvSpPr>
        <p:spPr bwMode="auto">
          <a:xfrm>
            <a:off x="4597400" y="4264025"/>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a:solidFill>
                  <a:srgbClr val="0000FF"/>
                </a:solidFill>
              </a:rPr>
              <a:t>q</a:t>
            </a:r>
            <a:r>
              <a:rPr lang="en-US" altLang="en-US" sz="2400" baseline="30000" dirty="0">
                <a:solidFill>
                  <a:srgbClr val="0000FF"/>
                </a:solidFill>
              </a:rPr>
              <a:t>2</a:t>
            </a:r>
          </a:p>
        </p:txBody>
      </p:sp>
      <p:sp>
        <p:nvSpPr>
          <p:cNvPr id="62493" name="Text Box 29"/>
          <p:cNvSpPr txBox="1">
            <a:spLocks noChangeArrowheads="1"/>
          </p:cNvSpPr>
          <p:nvPr/>
        </p:nvSpPr>
        <p:spPr bwMode="auto">
          <a:xfrm>
            <a:off x="763588" y="26590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a:solidFill>
                  <a:srgbClr val="0000FF"/>
                </a:solidFill>
              </a:rPr>
              <a:t>p</a:t>
            </a:r>
            <a:endParaRPr lang="en-US" altLang="en-US" i="1" baseline="30000" dirty="0">
              <a:solidFill>
                <a:srgbClr val="0000FF"/>
              </a:solidFill>
            </a:endParaRPr>
          </a:p>
        </p:txBody>
      </p:sp>
      <p:sp>
        <p:nvSpPr>
          <p:cNvPr id="62494" name="Text Box 30"/>
          <p:cNvSpPr txBox="1">
            <a:spLocks noChangeArrowheads="1"/>
          </p:cNvSpPr>
          <p:nvPr/>
        </p:nvSpPr>
        <p:spPr bwMode="auto">
          <a:xfrm>
            <a:off x="733425" y="41132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a:solidFill>
                  <a:srgbClr val="0000FF"/>
                </a:solidFill>
              </a:rPr>
              <a:t>q</a:t>
            </a:r>
            <a:endParaRPr lang="en-US" altLang="en-US" i="1" baseline="30000" dirty="0">
              <a:solidFill>
                <a:srgbClr val="0000FF"/>
              </a:solidFill>
            </a:endParaRPr>
          </a:p>
        </p:txBody>
      </p:sp>
      <p:sp>
        <p:nvSpPr>
          <p:cNvPr id="62495" name="Text Box 31"/>
          <p:cNvSpPr txBox="1">
            <a:spLocks noChangeArrowheads="1"/>
          </p:cNvSpPr>
          <p:nvPr/>
        </p:nvSpPr>
        <p:spPr bwMode="auto">
          <a:xfrm>
            <a:off x="2659063" y="10287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a:solidFill>
                  <a:srgbClr val="0000FF"/>
                </a:solidFill>
              </a:rPr>
              <a:t>p</a:t>
            </a:r>
            <a:endParaRPr lang="en-US" altLang="en-US" i="1" baseline="30000" dirty="0">
              <a:solidFill>
                <a:srgbClr val="0000FF"/>
              </a:solidFill>
            </a:endParaRPr>
          </a:p>
        </p:txBody>
      </p:sp>
      <p:sp>
        <p:nvSpPr>
          <p:cNvPr id="62496" name="Text Box 32"/>
          <p:cNvSpPr txBox="1">
            <a:spLocks noChangeArrowheads="1"/>
          </p:cNvSpPr>
          <p:nvPr/>
        </p:nvSpPr>
        <p:spPr bwMode="auto">
          <a:xfrm>
            <a:off x="4933950" y="9779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a:solidFill>
                  <a:srgbClr val="0000FF"/>
                </a:solidFill>
              </a:rPr>
              <a:t>q</a:t>
            </a:r>
            <a:endParaRPr lang="en-US" altLang="en-US" i="1" baseline="30000" dirty="0">
              <a:solidFill>
                <a:srgbClr val="0000FF"/>
              </a:solidFill>
            </a:endParaRPr>
          </a:p>
        </p:txBody>
      </p:sp>
      <p:sp>
        <p:nvSpPr>
          <p:cNvPr id="62497" name="Oval 33"/>
          <p:cNvSpPr>
            <a:spLocks noChangeArrowheads="1"/>
          </p:cNvSpPr>
          <p:nvPr/>
        </p:nvSpPr>
        <p:spPr bwMode="auto">
          <a:xfrm>
            <a:off x="1574800" y="3411538"/>
            <a:ext cx="1555750" cy="1408112"/>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8" name="Oval 34"/>
          <p:cNvSpPr>
            <a:spLocks noChangeArrowheads="1"/>
          </p:cNvSpPr>
          <p:nvPr/>
        </p:nvSpPr>
        <p:spPr bwMode="auto">
          <a:xfrm>
            <a:off x="3976688" y="1698625"/>
            <a:ext cx="1555750" cy="1408113"/>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9" name="Line 35"/>
          <p:cNvSpPr>
            <a:spLocks noChangeShapeType="1"/>
          </p:cNvSpPr>
          <p:nvPr/>
        </p:nvSpPr>
        <p:spPr bwMode="auto">
          <a:xfrm flipV="1">
            <a:off x="2816225" y="1263650"/>
            <a:ext cx="5056188" cy="644525"/>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0" name="Line 36"/>
          <p:cNvSpPr>
            <a:spLocks noChangeShapeType="1"/>
          </p:cNvSpPr>
          <p:nvPr/>
        </p:nvSpPr>
        <p:spPr bwMode="auto">
          <a:xfrm>
            <a:off x="5202238" y="4575175"/>
            <a:ext cx="2638425" cy="612775"/>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1" name="Line 37"/>
          <p:cNvSpPr>
            <a:spLocks noChangeShapeType="1"/>
          </p:cNvSpPr>
          <p:nvPr/>
        </p:nvSpPr>
        <p:spPr bwMode="auto">
          <a:xfrm flipV="1">
            <a:off x="3109913" y="3273425"/>
            <a:ext cx="4654550" cy="51435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Line 38"/>
          <p:cNvSpPr>
            <a:spLocks noChangeShapeType="1"/>
          </p:cNvSpPr>
          <p:nvPr/>
        </p:nvSpPr>
        <p:spPr bwMode="auto">
          <a:xfrm>
            <a:off x="5570538" y="2598738"/>
            <a:ext cx="2281237" cy="547687"/>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3" name="Text Box 39"/>
          <p:cNvSpPr txBox="1">
            <a:spLocks noChangeArrowheads="1"/>
          </p:cNvSpPr>
          <p:nvPr/>
        </p:nvSpPr>
        <p:spPr bwMode="auto">
          <a:xfrm rot="16200000" flipH="1">
            <a:off x="-952499" y="3074987"/>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t>Father gametes (sperm)</a:t>
            </a:r>
          </a:p>
        </p:txBody>
      </p:sp>
      <p:sp>
        <p:nvSpPr>
          <p:cNvPr id="62504" name="Text Box 40"/>
          <p:cNvSpPr txBox="1">
            <a:spLocks noChangeArrowheads="1"/>
          </p:cNvSpPr>
          <p:nvPr/>
        </p:nvSpPr>
        <p:spPr bwMode="auto">
          <a:xfrm flipH="1">
            <a:off x="2255838" y="414338"/>
            <a:ext cx="2574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Mother gametes (egg)</a:t>
            </a:r>
          </a:p>
        </p:txBody>
      </p:sp>
      <p:sp>
        <p:nvSpPr>
          <p:cNvPr id="62505" name="Text Box 41"/>
          <p:cNvSpPr txBox="1">
            <a:spLocks noChangeArrowheads="1"/>
          </p:cNvSpPr>
          <p:nvPr/>
        </p:nvSpPr>
        <p:spPr bwMode="auto">
          <a:xfrm>
            <a:off x="3155950" y="5884863"/>
            <a:ext cx="1385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a:t>p</a:t>
            </a:r>
            <a:r>
              <a:rPr lang="en-US" altLang="en-US" sz="2400" dirty="0"/>
              <a:t> + </a:t>
            </a:r>
            <a:r>
              <a:rPr lang="en-US" altLang="en-US" sz="2400" i="1" dirty="0"/>
              <a:t>q</a:t>
            </a:r>
            <a:r>
              <a:rPr lang="en-US" altLang="en-US" sz="2400" dirty="0"/>
              <a:t> = 1</a:t>
            </a:r>
          </a:p>
        </p:txBody>
      </p:sp>
      <p:sp>
        <p:nvSpPr>
          <p:cNvPr id="62506" name="Text Box 42"/>
          <p:cNvSpPr txBox="1">
            <a:spLocks noChangeArrowheads="1"/>
          </p:cNvSpPr>
          <p:nvPr/>
        </p:nvSpPr>
        <p:spPr bwMode="auto">
          <a:xfrm>
            <a:off x="5368925" y="0"/>
            <a:ext cx="3775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Resulting genotype combinations and  frequencies</a:t>
            </a:r>
          </a:p>
        </p:txBody>
      </p:sp>
      <p:grpSp>
        <p:nvGrpSpPr>
          <p:cNvPr id="62507" name="Group 43"/>
          <p:cNvGrpSpPr>
            <a:grpSpLocks/>
          </p:cNvGrpSpPr>
          <p:nvPr/>
        </p:nvGrpSpPr>
        <p:grpSpPr bwMode="auto">
          <a:xfrm>
            <a:off x="7950200" y="554038"/>
            <a:ext cx="836613" cy="5137150"/>
            <a:chOff x="159" y="416"/>
            <a:chExt cx="527" cy="3236"/>
          </a:xfrm>
        </p:grpSpPr>
        <p:sp>
          <p:nvSpPr>
            <p:cNvPr id="62508" name="Text Box 44"/>
            <p:cNvSpPr txBox="1">
              <a:spLocks noChangeArrowheads="1"/>
            </p:cNvSpPr>
            <p:nvPr/>
          </p:nvSpPr>
          <p:spPr bwMode="auto">
            <a:xfrm>
              <a:off x="217" y="451"/>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AA</a:t>
              </a:r>
              <a:endParaRPr lang="en-US" altLang="en-US" sz="2400" baseline="-25000"/>
            </a:p>
          </p:txBody>
        </p:sp>
        <p:sp>
          <p:nvSpPr>
            <p:cNvPr id="62509" name="Text Box 45"/>
            <p:cNvSpPr txBox="1">
              <a:spLocks noChangeArrowheads="1"/>
            </p:cNvSpPr>
            <p:nvPr/>
          </p:nvSpPr>
          <p:spPr bwMode="auto">
            <a:xfrm>
              <a:off x="242" y="1619"/>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Aa</a:t>
              </a:r>
              <a:endParaRPr lang="en-US" altLang="en-US" sz="2400" baseline="-25000"/>
            </a:p>
          </p:txBody>
        </p:sp>
        <p:sp>
          <p:nvSpPr>
            <p:cNvPr id="62510" name="Text Box 46"/>
            <p:cNvSpPr txBox="1">
              <a:spLocks noChangeArrowheads="1"/>
            </p:cNvSpPr>
            <p:nvPr/>
          </p:nvSpPr>
          <p:spPr bwMode="auto">
            <a:xfrm>
              <a:off x="278" y="756"/>
              <a:ext cx="2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a:solidFill>
                    <a:srgbClr val="0000FF"/>
                  </a:solidFill>
                </a:rPr>
                <a:t>p</a:t>
              </a:r>
              <a:r>
                <a:rPr lang="en-US" altLang="en-US" baseline="30000" dirty="0">
                  <a:solidFill>
                    <a:srgbClr val="0000FF"/>
                  </a:solidFill>
                </a:rPr>
                <a:t>2</a:t>
              </a:r>
            </a:p>
          </p:txBody>
        </p:sp>
        <p:sp>
          <p:nvSpPr>
            <p:cNvPr id="62511" name="Text Box 47"/>
            <p:cNvSpPr txBox="1">
              <a:spLocks noChangeArrowheads="1"/>
            </p:cNvSpPr>
            <p:nvPr/>
          </p:nvSpPr>
          <p:spPr bwMode="auto">
            <a:xfrm>
              <a:off x="248" y="19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FF"/>
                  </a:solidFill>
                </a:rPr>
                <a:t>2</a:t>
              </a:r>
              <a:r>
                <a:rPr lang="en-US" altLang="en-US" i="1" dirty="0">
                  <a:solidFill>
                    <a:srgbClr val="0000FF"/>
                  </a:solidFill>
                </a:rPr>
                <a:t>pq</a:t>
              </a:r>
              <a:endParaRPr lang="en-US" altLang="en-US" i="1" baseline="-25000" dirty="0">
                <a:solidFill>
                  <a:srgbClr val="0000FF"/>
                </a:solidFill>
              </a:endParaRPr>
            </a:p>
          </p:txBody>
        </p:sp>
        <p:sp>
          <p:nvSpPr>
            <p:cNvPr id="62512" name="Text Box 48"/>
            <p:cNvSpPr txBox="1">
              <a:spLocks noChangeArrowheads="1"/>
            </p:cNvSpPr>
            <p:nvPr/>
          </p:nvSpPr>
          <p:spPr bwMode="auto">
            <a:xfrm>
              <a:off x="245" y="2864"/>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aa</a:t>
              </a:r>
              <a:endParaRPr lang="en-US" altLang="en-US" sz="2400" baseline="-25000"/>
            </a:p>
          </p:txBody>
        </p:sp>
        <p:sp>
          <p:nvSpPr>
            <p:cNvPr id="62513" name="Text Box 49"/>
            <p:cNvSpPr txBox="1">
              <a:spLocks noChangeArrowheads="1"/>
            </p:cNvSpPr>
            <p:nvPr/>
          </p:nvSpPr>
          <p:spPr bwMode="auto">
            <a:xfrm>
              <a:off x="294" y="3213"/>
              <a:ext cx="2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dirty="0">
                  <a:solidFill>
                    <a:srgbClr val="0000FF"/>
                  </a:solidFill>
                </a:rPr>
                <a:t>q</a:t>
              </a:r>
              <a:r>
                <a:rPr lang="en-US" altLang="en-US" baseline="30000" dirty="0">
                  <a:solidFill>
                    <a:srgbClr val="0000FF"/>
                  </a:solidFill>
                </a:rPr>
                <a:t>2</a:t>
              </a:r>
            </a:p>
          </p:txBody>
        </p:sp>
        <p:sp>
          <p:nvSpPr>
            <p:cNvPr id="62514" name="Rectangle 50"/>
            <p:cNvSpPr>
              <a:spLocks noChangeArrowheads="1"/>
            </p:cNvSpPr>
            <p:nvPr/>
          </p:nvSpPr>
          <p:spPr bwMode="auto">
            <a:xfrm>
              <a:off x="159" y="416"/>
              <a:ext cx="527" cy="32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16" name="Rectangle 52"/>
          <p:cNvSpPr>
            <a:spLocks noGrp="1" noChangeArrowheads="1"/>
          </p:cNvSpPr>
          <p:nvPr>
            <p:ph type="title"/>
          </p:nvPr>
        </p:nvSpPr>
        <p:spPr>
          <a:xfrm>
            <a:off x="230218" y="152401"/>
            <a:ext cx="1676400" cy="914400"/>
          </a:xfrm>
        </p:spPr>
        <p:txBody>
          <a:bodyPr/>
          <a:lstStyle/>
          <a:p>
            <a:r>
              <a:rPr lang="en-US" altLang="en-US" sz="2400" b="1" dirty="0" err="1">
                <a:solidFill>
                  <a:srgbClr val="FF0000"/>
                </a:solidFill>
              </a:rPr>
              <a:t>Punnett</a:t>
            </a:r>
            <a:r>
              <a:rPr lang="en-US" altLang="en-US" sz="2400" b="1" dirty="0">
                <a:solidFill>
                  <a:srgbClr val="FF0000"/>
                </a:solidFill>
              </a:rPr>
              <a:t> Square</a:t>
            </a:r>
          </a:p>
        </p:txBody>
      </p:sp>
    </p:spTree>
    <p:extLst>
      <p:ext uri="{BB962C8B-B14F-4D97-AF65-F5344CB8AC3E}">
        <p14:creationId xmlns:p14="http://schemas.microsoft.com/office/powerpoint/2010/main" val="31545346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457200" y="609600"/>
            <a:ext cx="8142287" cy="6070600"/>
            <a:chOff x="345" y="246"/>
            <a:chExt cx="5129" cy="3824"/>
          </a:xfrm>
        </p:grpSpPr>
        <p:sp>
          <p:nvSpPr>
            <p:cNvPr id="64515" name="Rectangle 3"/>
            <p:cNvSpPr>
              <a:spLocks noChangeArrowheads="1"/>
            </p:cNvSpPr>
            <p:nvPr/>
          </p:nvSpPr>
          <p:spPr bwMode="auto">
            <a:xfrm>
              <a:off x="900" y="768"/>
              <a:ext cx="4416" cy="27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6" name="Freeform 4"/>
            <p:cNvSpPr>
              <a:spLocks/>
            </p:cNvSpPr>
            <p:nvPr/>
          </p:nvSpPr>
          <p:spPr bwMode="auto">
            <a:xfrm>
              <a:off x="900" y="768"/>
              <a:ext cx="4416" cy="2736"/>
            </a:xfrm>
            <a:custGeom>
              <a:avLst/>
              <a:gdLst>
                <a:gd name="T0" fmla="*/ 0 w 4416"/>
                <a:gd name="T1" fmla="*/ 0 h 2736"/>
                <a:gd name="T2" fmla="*/ 1680 w 4416"/>
                <a:gd name="T3" fmla="*/ 1872 h 2736"/>
                <a:gd name="T4" fmla="*/ 4416 w 4416"/>
                <a:gd name="T5" fmla="*/ 2736 h 2736"/>
              </a:gdLst>
              <a:ahLst/>
              <a:cxnLst>
                <a:cxn ang="0">
                  <a:pos x="T0" y="T1"/>
                </a:cxn>
                <a:cxn ang="0">
                  <a:pos x="T2" y="T3"/>
                </a:cxn>
                <a:cxn ang="0">
                  <a:pos x="T4" y="T5"/>
                </a:cxn>
              </a:cxnLst>
              <a:rect l="0" t="0" r="r" b="b"/>
              <a:pathLst>
                <a:path w="4416" h="2736">
                  <a:moveTo>
                    <a:pt x="0" y="0"/>
                  </a:moveTo>
                  <a:cubicBezTo>
                    <a:pt x="472" y="708"/>
                    <a:pt x="944" y="1416"/>
                    <a:pt x="1680" y="1872"/>
                  </a:cubicBezTo>
                  <a:cubicBezTo>
                    <a:pt x="2416" y="2328"/>
                    <a:pt x="3416" y="2532"/>
                    <a:pt x="4416" y="273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 name="Freeform 5"/>
            <p:cNvSpPr>
              <a:spLocks/>
            </p:cNvSpPr>
            <p:nvPr/>
          </p:nvSpPr>
          <p:spPr bwMode="auto">
            <a:xfrm flipH="1">
              <a:off x="900" y="768"/>
              <a:ext cx="4416" cy="2736"/>
            </a:xfrm>
            <a:custGeom>
              <a:avLst/>
              <a:gdLst>
                <a:gd name="T0" fmla="*/ 0 w 4416"/>
                <a:gd name="T1" fmla="*/ 0 h 2736"/>
                <a:gd name="T2" fmla="*/ 1680 w 4416"/>
                <a:gd name="T3" fmla="*/ 1872 h 2736"/>
                <a:gd name="T4" fmla="*/ 4416 w 4416"/>
                <a:gd name="T5" fmla="*/ 2736 h 2736"/>
              </a:gdLst>
              <a:ahLst/>
              <a:cxnLst>
                <a:cxn ang="0">
                  <a:pos x="T0" y="T1"/>
                </a:cxn>
                <a:cxn ang="0">
                  <a:pos x="T2" y="T3"/>
                </a:cxn>
                <a:cxn ang="0">
                  <a:pos x="T4" y="T5"/>
                </a:cxn>
              </a:cxnLst>
              <a:rect l="0" t="0" r="r" b="b"/>
              <a:pathLst>
                <a:path w="4416" h="2736">
                  <a:moveTo>
                    <a:pt x="0" y="0"/>
                  </a:moveTo>
                  <a:cubicBezTo>
                    <a:pt x="472" y="708"/>
                    <a:pt x="944" y="1416"/>
                    <a:pt x="1680" y="1872"/>
                  </a:cubicBezTo>
                  <a:cubicBezTo>
                    <a:pt x="2416" y="2328"/>
                    <a:pt x="3416" y="2532"/>
                    <a:pt x="4416" y="273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8" name="Freeform 6"/>
            <p:cNvSpPr>
              <a:spLocks/>
            </p:cNvSpPr>
            <p:nvPr/>
          </p:nvSpPr>
          <p:spPr bwMode="auto">
            <a:xfrm>
              <a:off x="900" y="2208"/>
              <a:ext cx="4416" cy="1296"/>
            </a:xfrm>
            <a:custGeom>
              <a:avLst/>
              <a:gdLst>
                <a:gd name="T0" fmla="*/ 0 w 4416"/>
                <a:gd name="T1" fmla="*/ 1248 h 1248"/>
                <a:gd name="T2" fmla="*/ 2160 w 4416"/>
                <a:gd name="T3" fmla="*/ 0 h 1248"/>
                <a:gd name="T4" fmla="*/ 4416 w 4416"/>
                <a:gd name="T5" fmla="*/ 1248 h 1248"/>
              </a:gdLst>
              <a:ahLst/>
              <a:cxnLst>
                <a:cxn ang="0">
                  <a:pos x="T0" y="T1"/>
                </a:cxn>
                <a:cxn ang="0">
                  <a:pos x="T2" y="T3"/>
                </a:cxn>
                <a:cxn ang="0">
                  <a:pos x="T4" y="T5"/>
                </a:cxn>
              </a:cxnLst>
              <a:rect l="0" t="0" r="r" b="b"/>
              <a:pathLst>
                <a:path w="4416" h="1248">
                  <a:moveTo>
                    <a:pt x="0" y="1248"/>
                  </a:moveTo>
                  <a:cubicBezTo>
                    <a:pt x="712" y="624"/>
                    <a:pt x="1424" y="0"/>
                    <a:pt x="2160" y="0"/>
                  </a:cubicBezTo>
                  <a:cubicBezTo>
                    <a:pt x="2896" y="0"/>
                    <a:pt x="3656" y="624"/>
                    <a:pt x="4416" y="124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9" name="Text Box 7"/>
            <p:cNvSpPr txBox="1">
              <a:spLocks noChangeArrowheads="1"/>
            </p:cNvSpPr>
            <p:nvPr/>
          </p:nvSpPr>
          <p:spPr bwMode="auto">
            <a:xfrm>
              <a:off x="1322" y="985"/>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t>AA</a:t>
              </a:r>
            </a:p>
          </p:txBody>
        </p:sp>
        <p:sp>
          <p:nvSpPr>
            <p:cNvPr id="64520" name="Text Box 8"/>
            <p:cNvSpPr txBox="1">
              <a:spLocks noChangeArrowheads="1"/>
            </p:cNvSpPr>
            <p:nvPr/>
          </p:nvSpPr>
          <p:spPr bwMode="auto">
            <a:xfrm>
              <a:off x="4586" y="985"/>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t>aa</a:t>
              </a:r>
            </a:p>
          </p:txBody>
        </p:sp>
        <p:sp>
          <p:nvSpPr>
            <p:cNvPr id="64521" name="Text Box 9"/>
            <p:cNvSpPr txBox="1">
              <a:spLocks noChangeArrowheads="1"/>
            </p:cNvSpPr>
            <p:nvPr/>
          </p:nvSpPr>
          <p:spPr bwMode="auto">
            <a:xfrm>
              <a:off x="2916" y="1632"/>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t>Aa</a:t>
              </a:r>
            </a:p>
          </p:txBody>
        </p:sp>
        <p:sp>
          <p:nvSpPr>
            <p:cNvPr id="64522" name="Text Box 10"/>
            <p:cNvSpPr txBox="1">
              <a:spLocks noChangeArrowheads="1"/>
            </p:cNvSpPr>
            <p:nvPr/>
          </p:nvSpPr>
          <p:spPr bwMode="auto">
            <a:xfrm>
              <a:off x="5158" y="3542"/>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1.0</a:t>
              </a:r>
            </a:p>
          </p:txBody>
        </p:sp>
        <p:sp>
          <p:nvSpPr>
            <p:cNvPr id="64523" name="Text Box 11"/>
            <p:cNvSpPr txBox="1">
              <a:spLocks noChangeArrowheads="1"/>
            </p:cNvSpPr>
            <p:nvPr/>
          </p:nvSpPr>
          <p:spPr bwMode="auto">
            <a:xfrm>
              <a:off x="2313" y="3839"/>
              <a:ext cx="16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Frequency of </a:t>
              </a:r>
              <a:r>
                <a:rPr lang="en-US" altLang="en-US" i="1" dirty="0"/>
                <a:t>a</a:t>
              </a:r>
              <a:r>
                <a:rPr lang="en-US" altLang="en-US" dirty="0"/>
                <a:t> allele (</a:t>
              </a:r>
              <a:r>
                <a:rPr lang="en-US" altLang="en-US" i="1" dirty="0">
                  <a:solidFill>
                    <a:srgbClr val="FF0000"/>
                  </a:solidFill>
                </a:rPr>
                <a:t>q</a:t>
              </a:r>
              <a:r>
                <a:rPr lang="en-US" altLang="en-US" dirty="0"/>
                <a:t>)</a:t>
              </a:r>
            </a:p>
          </p:txBody>
        </p:sp>
        <p:sp>
          <p:nvSpPr>
            <p:cNvPr id="64524" name="Text Box 12"/>
            <p:cNvSpPr txBox="1">
              <a:spLocks noChangeArrowheads="1"/>
            </p:cNvSpPr>
            <p:nvPr/>
          </p:nvSpPr>
          <p:spPr bwMode="auto">
            <a:xfrm>
              <a:off x="2311" y="246"/>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Frequency of </a:t>
              </a:r>
              <a:r>
                <a:rPr lang="en-US" altLang="en-US" i="1" dirty="0"/>
                <a:t>A</a:t>
              </a:r>
              <a:r>
                <a:rPr lang="en-US" altLang="en-US" dirty="0"/>
                <a:t> allele (</a:t>
              </a:r>
              <a:r>
                <a:rPr lang="en-US" altLang="en-US" i="1" dirty="0">
                  <a:solidFill>
                    <a:srgbClr val="FF0000"/>
                  </a:solidFill>
                </a:rPr>
                <a:t>p</a:t>
              </a:r>
              <a:r>
                <a:rPr lang="en-US" altLang="en-US" dirty="0"/>
                <a:t>)</a:t>
              </a:r>
            </a:p>
          </p:txBody>
        </p:sp>
        <p:sp>
          <p:nvSpPr>
            <p:cNvPr id="64525" name="Text Box 13"/>
            <p:cNvSpPr txBox="1">
              <a:spLocks noChangeArrowheads="1"/>
            </p:cNvSpPr>
            <p:nvPr/>
          </p:nvSpPr>
          <p:spPr bwMode="auto">
            <a:xfrm>
              <a:off x="749" y="486"/>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1.0</a:t>
              </a:r>
            </a:p>
          </p:txBody>
        </p:sp>
        <p:sp>
          <p:nvSpPr>
            <p:cNvPr id="64526" name="Text Box 14"/>
            <p:cNvSpPr txBox="1">
              <a:spLocks noChangeArrowheads="1"/>
            </p:cNvSpPr>
            <p:nvPr/>
          </p:nvSpPr>
          <p:spPr bwMode="auto">
            <a:xfrm>
              <a:off x="1627" y="486"/>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0.8</a:t>
              </a:r>
            </a:p>
          </p:txBody>
        </p:sp>
        <p:sp>
          <p:nvSpPr>
            <p:cNvPr id="64527" name="Text Box 15"/>
            <p:cNvSpPr txBox="1">
              <a:spLocks noChangeArrowheads="1"/>
            </p:cNvSpPr>
            <p:nvPr/>
          </p:nvSpPr>
          <p:spPr bwMode="auto">
            <a:xfrm>
              <a:off x="2506" y="486"/>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0.6</a:t>
              </a:r>
            </a:p>
          </p:txBody>
        </p:sp>
        <p:sp>
          <p:nvSpPr>
            <p:cNvPr id="64528" name="Text Box 16"/>
            <p:cNvSpPr txBox="1">
              <a:spLocks noChangeArrowheads="1"/>
            </p:cNvSpPr>
            <p:nvPr/>
          </p:nvSpPr>
          <p:spPr bwMode="auto">
            <a:xfrm>
              <a:off x="3384" y="486"/>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0.4</a:t>
              </a:r>
            </a:p>
          </p:txBody>
        </p:sp>
        <p:sp>
          <p:nvSpPr>
            <p:cNvPr id="64529" name="Text Box 17"/>
            <p:cNvSpPr txBox="1">
              <a:spLocks noChangeArrowheads="1"/>
            </p:cNvSpPr>
            <p:nvPr/>
          </p:nvSpPr>
          <p:spPr bwMode="auto">
            <a:xfrm>
              <a:off x="4263" y="486"/>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0.2</a:t>
              </a:r>
            </a:p>
          </p:txBody>
        </p:sp>
        <p:sp>
          <p:nvSpPr>
            <p:cNvPr id="64530" name="Text Box 18"/>
            <p:cNvSpPr txBox="1">
              <a:spLocks noChangeArrowheads="1"/>
            </p:cNvSpPr>
            <p:nvPr/>
          </p:nvSpPr>
          <p:spPr bwMode="auto">
            <a:xfrm>
              <a:off x="5142" y="486"/>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0.0</a:t>
              </a:r>
            </a:p>
          </p:txBody>
        </p:sp>
        <p:sp>
          <p:nvSpPr>
            <p:cNvPr id="64531" name="Text Box 19"/>
            <p:cNvSpPr txBox="1">
              <a:spLocks noChangeArrowheads="1"/>
            </p:cNvSpPr>
            <p:nvPr/>
          </p:nvSpPr>
          <p:spPr bwMode="auto">
            <a:xfrm>
              <a:off x="737" y="3542"/>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0.0</a:t>
              </a:r>
            </a:p>
          </p:txBody>
        </p:sp>
        <p:sp>
          <p:nvSpPr>
            <p:cNvPr id="64532" name="Text Box 20"/>
            <p:cNvSpPr txBox="1">
              <a:spLocks noChangeArrowheads="1"/>
            </p:cNvSpPr>
            <p:nvPr/>
          </p:nvSpPr>
          <p:spPr bwMode="auto">
            <a:xfrm>
              <a:off x="1621" y="354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0.2</a:t>
              </a:r>
            </a:p>
          </p:txBody>
        </p:sp>
        <p:sp>
          <p:nvSpPr>
            <p:cNvPr id="64533" name="Text Box 21"/>
            <p:cNvSpPr txBox="1">
              <a:spLocks noChangeArrowheads="1"/>
            </p:cNvSpPr>
            <p:nvPr/>
          </p:nvSpPr>
          <p:spPr bwMode="auto">
            <a:xfrm>
              <a:off x="2505" y="354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0.4</a:t>
              </a:r>
            </a:p>
          </p:txBody>
        </p:sp>
        <p:sp>
          <p:nvSpPr>
            <p:cNvPr id="64534" name="Text Box 22"/>
            <p:cNvSpPr txBox="1">
              <a:spLocks noChangeArrowheads="1"/>
            </p:cNvSpPr>
            <p:nvPr/>
          </p:nvSpPr>
          <p:spPr bwMode="auto">
            <a:xfrm>
              <a:off x="3389" y="354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0.6</a:t>
              </a:r>
            </a:p>
          </p:txBody>
        </p:sp>
        <p:sp>
          <p:nvSpPr>
            <p:cNvPr id="64535" name="Text Box 23"/>
            <p:cNvSpPr txBox="1">
              <a:spLocks noChangeArrowheads="1"/>
            </p:cNvSpPr>
            <p:nvPr/>
          </p:nvSpPr>
          <p:spPr bwMode="auto">
            <a:xfrm>
              <a:off x="4273" y="354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0.8</a:t>
              </a:r>
            </a:p>
          </p:txBody>
        </p:sp>
        <p:grpSp>
          <p:nvGrpSpPr>
            <p:cNvPr id="64536" name="Group 24"/>
            <p:cNvGrpSpPr>
              <a:grpSpLocks/>
            </p:cNvGrpSpPr>
            <p:nvPr/>
          </p:nvGrpSpPr>
          <p:grpSpPr bwMode="auto">
            <a:xfrm>
              <a:off x="1329" y="3444"/>
              <a:ext cx="3540" cy="127"/>
              <a:chOff x="1197" y="3420"/>
              <a:chExt cx="3540" cy="164"/>
            </a:xfrm>
          </p:grpSpPr>
          <p:sp>
            <p:nvSpPr>
              <p:cNvPr id="64537" name="Line 25"/>
              <p:cNvSpPr>
                <a:spLocks noChangeShapeType="1"/>
              </p:cNvSpPr>
              <p:nvPr/>
            </p:nvSpPr>
            <p:spPr bwMode="auto">
              <a:xfrm>
                <a:off x="2964" y="342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8" name="Line 26"/>
              <p:cNvSpPr>
                <a:spLocks noChangeShapeType="1"/>
              </p:cNvSpPr>
              <p:nvPr/>
            </p:nvSpPr>
            <p:spPr bwMode="auto">
              <a:xfrm>
                <a:off x="3396" y="342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9" name="Line 27"/>
              <p:cNvSpPr>
                <a:spLocks noChangeShapeType="1"/>
              </p:cNvSpPr>
              <p:nvPr/>
            </p:nvSpPr>
            <p:spPr bwMode="auto">
              <a:xfrm>
                <a:off x="3869"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0" name="Line 28"/>
              <p:cNvSpPr>
                <a:spLocks noChangeShapeType="1"/>
              </p:cNvSpPr>
              <p:nvPr/>
            </p:nvSpPr>
            <p:spPr bwMode="auto">
              <a:xfrm>
                <a:off x="4737" y="3441"/>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1" name="Line 29"/>
              <p:cNvSpPr>
                <a:spLocks noChangeShapeType="1"/>
              </p:cNvSpPr>
              <p:nvPr/>
            </p:nvSpPr>
            <p:spPr bwMode="auto">
              <a:xfrm>
                <a:off x="4294" y="3426"/>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2" name="Line 30"/>
              <p:cNvSpPr>
                <a:spLocks noChangeShapeType="1"/>
              </p:cNvSpPr>
              <p:nvPr/>
            </p:nvSpPr>
            <p:spPr bwMode="auto">
              <a:xfrm>
                <a:off x="2533"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3" name="Line 31"/>
              <p:cNvSpPr>
                <a:spLocks noChangeShapeType="1"/>
              </p:cNvSpPr>
              <p:nvPr/>
            </p:nvSpPr>
            <p:spPr bwMode="auto">
              <a:xfrm>
                <a:off x="2079"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4" name="Line 32"/>
              <p:cNvSpPr>
                <a:spLocks noChangeShapeType="1"/>
              </p:cNvSpPr>
              <p:nvPr/>
            </p:nvSpPr>
            <p:spPr bwMode="auto">
              <a:xfrm>
                <a:off x="1638"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5" name="Line 33"/>
              <p:cNvSpPr>
                <a:spLocks noChangeShapeType="1"/>
              </p:cNvSpPr>
              <p:nvPr/>
            </p:nvSpPr>
            <p:spPr bwMode="auto">
              <a:xfrm>
                <a:off x="1197" y="3442"/>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4546" name="Group 34"/>
            <p:cNvGrpSpPr>
              <a:grpSpLocks/>
            </p:cNvGrpSpPr>
            <p:nvPr/>
          </p:nvGrpSpPr>
          <p:grpSpPr bwMode="auto">
            <a:xfrm>
              <a:off x="1329" y="696"/>
              <a:ext cx="3540" cy="127"/>
              <a:chOff x="1197" y="3420"/>
              <a:chExt cx="3540" cy="164"/>
            </a:xfrm>
          </p:grpSpPr>
          <p:sp>
            <p:nvSpPr>
              <p:cNvPr id="64547" name="Line 35"/>
              <p:cNvSpPr>
                <a:spLocks noChangeShapeType="1"/>
              </p:cNvSpPr>
              <p:nvPr/>
            </p:nvSpPr>
            <p:spPr bwMode="auto">
              <a:xfrm>
                <a:off x="2964" y="342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8" name="Line 36"/>
              <p:cNvSpPr>
                <a:spLocks noChangeShapeType="1"/>
              </p:cNvSpPr>
              <p:nvPr/>
            </p:nvSpPr>
            <p:spPr bwMode="auto">
              <a:xfrm>
                <a:off x="3396" y="342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9" name="Line 37"/>
              <p:cNvSpPr>
                <a:spLocks noChangeShapeType="1"/>
              </p:cNvSpPr>
              <p:nvPr/>
            </p:nvSpPr>
            <p:spPr bwMode="auto">
              <a:xfrm>
                <a:off x="3869"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0" name="Line 38"/>
              <p:cNvSpPr>
                <a:spLocks noChangeShapeType="1"/>
              </p:cNvSpPr>
              <p:nvPr/>
            </p:nvSpPr>
            <p:spPr bwMode="auto">
              <a:xfrm>
                <a:off x="4737" y="3441"/>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1" name="Line 39"/>
              <p:cNvSpPr>
                <a:spLocks noChangeShapeType="1"/>
              </p:cNvSpPr>
              <p:nvPr/>
            </p:nvSpPr>
            <p:spPr bwMode="auto">
              <a:xfrm>
                <a:off x="4294" y="3426"/>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2" name="Line 40"/>
              <p:cNvSpPr>
                <a:spLocks noChangeShapeType="1"/>
              </p:cNvSpPr>
              <p:nvPr/>
            </p:nvSpPr>
            <p:spPr bwMode="auto">
              <a:xfrm>
                <a:off x="2533"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3" name="Line 41"/>
              <p:cNvSpPr>
                <a:spLocks noChangeShapeType="1"/>
              </p:cNvSpPr>
              <p:nvPr/>
            </p:nvSpPr>
            <p:spPr bwMode="auto">
              <a:xfrm>
                <a:off x="2079"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4" name="Line 42"/>
              <p:cNvSpPr>
                <a:spLocks noChangeShapeType="1"/>
              </p:cNvSpPr>
              <p:nvPr/>
            </p:nvSpPr>
            <p:spPr bwMode="auto">
              <a:xfrm>
                <a:off x="1638"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5" name="Line 43"/>
              <p:cNvSpPr>
                <a:spLocks noChangeShapeType="1"/>
              </p:cNvSpPr>
              <p:nvPr/>
            </p:nvSpPr>
            <p:spPr bwMode="auto">
              <a:xfrm>
                <a:off x="1197" y="3442"/>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4556" name="Group 44"/>
            <p:cNvGrpSpPr>
              <a:grpSpLocks/>
            </p:cNvGrpSpPr>
            <p:nvPr/>
          </p:nvGrpSpPr>
          <p:grpSpPr bwMode="auto">
            <a:xfrm rot="-5400000">
              <a:off x="-167" y="2105"/>
              <a:ext cx="2211" cy="80"/>
              <a:chOff x="1197" y="3420"/>
              <a:chExt cx="3540" cy="164"/>
            </a:xfrm>
          </p:grpSpPr>
          <p:sp>
            <p:nvSpPr>
              <p:cNvPr id="64557" name="Line 45"/>
              <p:cNvSpPr>
                <a:spLocks noChangeShapeType="1"/>
              </p:cNvSpPr>
              <p:nvPr/>
            </p:nvSpPr>
            <p:spPr bwMode="auto">
              <a:xfrm>
                <a:off x="2964" y="342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8" name="Line 46"/>
              <p:cNvSpPr>
                <a:spLocks noChangeShapeType="1"/>
              </p:cNvSpPr>
              <p:nvPr/>
            </p:nvSpPr>
            <p:spPr bwMode="auto">
              <a:xfrm>
                <a:off x="3396" y="342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9" name="Line 47"/>
              <p:cNvSpPr>
                <a:spLocks noChangeShapeType="1"/>
              </p:cNvSpPr>
              <p:nvPr/>
            </p:nvSpPr>
            <p:spPr bwMode="auto">
              <a:xfrm>
                <a:off x="3869"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0" name="Line 48"/>
              <p:cNvSpPr>
                <a:spLocks noChangeShapeType="1"/>
              </p:cNvSpPr>
              <p:nvPr/>
            </p:nvSpPr>
            <p:spPr bwMode="auto">
              <a:xfrm>
                <a:off x="4737" y="3441"/>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1" name="Line 49"/>
              <p:cNvSpPr>
                <a:spLocks noChangeShapeType="1"/>
              </p:cNvSpPr>
              <p:nvPr/>
            </p:nvSpPr>
            <p:spPr bwMode="auto">
              <a:xfrm>
                <a:off x="4294" y="3426"/>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2" name="Line 50"/>
              <p:cNvSpPr>
                <a:spLocks noChangeShapeType="1"/>
              </p:cNvSpPr>
              <p:nvPr/>
            </p:nvSpPr>
            <p:spPr bwMode="auto">
              <a:xfrm>
                <a:off x="2533"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3" name="Line 51"/>
              <p:cNvSpPr>
                <a:spLocks noChangeShapeType="1"/>
              </p:cNvSpPr>
              <p:nvPr/>
            </p:nvSpPr>
            <p:spPr bwMode="auto">
              <a:xfrm>
                <a:off x="2079"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4" name="Line 52"/>
              <p:cNvSpPr>
                <a:spLocks noChangeShapeType="1"/>
              </p:cNvSpPr>
              <p:nvPr/>
            </p:nvSpPr>
            <p:spPr bwMode="auto">
              <a:xfrm>
                <a:off x="1638" y="3430"/>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5" name="Line 53"/>
              <p:cNvSpPr>
                <a:spLocks noChangeShapeType="1"/>
              </p:cNvSpPr>
              <p:nvPr/>
            </p:nvSpPr>
            <p:spPr bwMode="auto">
              <a:xfrm>
                <a:off x="1197" y="3442"/>
                <a:ext cx="0" cy="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566" name="Text Box 54"/>
            <p:cNvSpPr txBox="1">
              <a:spLocks noChangeArrowheads="1"/>
            </p:cNvSpPr>
            <p:nvPr/>
          </p:nvSpPr>
          <p:spPr bwMode="auto">
            <a:xfrm rot="-5400000">
              <a:off x="-761" y="2000"/>
              <a:ext cx="2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Frequency of genotype in population</a:t>
              </a:r>
            </a:p>
          </p:txBody>
        </p:sp>
        <p:sp>
          <p:nvSpPr>
            <p:cNvPr id="64567" name="Text Box 55"/>
            <p:cNvSpPr txBox="1">
              <a:spLocks noChangeArrowheads="1"/>
            </p:cNvSpPr>
            <p:nvPr/>
          </p:nvSpPr>
          <p:spPr bwMode="auto">
            <a:xfrm>
              <a:off x="602" y="2854"/>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0.2</a:t>
              </a:r>
            </a:p>
          </p:txBody>
        </p:sp>
        <p:sp>
          <p:nvSpPr>
            <p:cNvPr id="64568" name="Text Box 56"/>
            <p:cNvSpPr txBox="1">
              <a:spLocks noChangeArrowheads="1"/>
            </p:cNvSpPr>
            <p:nvPr/>
          </p:nvSpPr>
          <p:spPr bwMode="auto">
            <a:xfrm>
              <a:off x="602" y="2313"/>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0.4</a:t>
              </a:r>
            </a:p>
          </p:txBody>
        </p:sp>
        <p:sp>
          <p:nvSpPr>
            <p:cNvPr id="64569" name="Text Box 57"/>
            <p:cNvSpPr txBox="1">
              <a:spLocks noChangeArrowheads="1"/>
            </p:cNvSpPr>
            <p:nvPr/>
          </p:nvSpPr>
          <p:spPr bwMode="auto">
            <a:xfrm>
              <a:off x="592" y="1775"/>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0.6</a:t>
              </a:r>
            </a:p>
          </p:txBody>
        </p:sp>
        <p:sp>
          <p:nvSpPr>
            <p:cNvPr id="64570" name="Text Box 58"/>
            <p:cNvSpPr txBox="1">
              <a:spLocks noChangeArrowheads="1"/>
            </p:cNvSpPr>
            <p:nvPr/>
          </p:nvSpPr>
          <p:spPr bwMode="auto">
            <a:xfrm>
              <a:off x="594" y="121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0.8</a:t>
              </a:r>
            </a:p>
          </p:txBody>
        </p:sp>
        <p:sp>
          <p:nvSpPr>
            <p:cNvPr id="64571" name="Text Box 59"/>
            <p:cNvSpPr txBox="1">
              <a:spLocks noChangeArrowheads="1"/>
            </p:cNvSpPr>
            <p:nvPr/>
          </p:nvSpPr>
          <p:spPr bwMode="auto">
            <a:xfrm>
              <a:off x="1429" y="1204"/>
              <a:ext cx="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a:solidFill>
                    <a:srgbClr val="0000CC"/>
                  </a:solidFill>
                </a:rPr>
                <a:t>p</a:t>
              </a:r>
              <a:r>
                <a:rPr lang="en-US" altLang="en-US" sz="2400" baseline="30000" dirty="0">
                  <a:solidFill>
                    <a:srgbClr val="0000CC"/>
                  </a:solidFill>
                </a:rPr>
                <a:t>2</a:t>
              </a:r>
            </a:p>
          </p:txBody>
        </p:sp>
        <p:sp>
          <p:nvSpPr>
            <p:cNvPr id="64572" name="Text Box 60"/>
            <p:cNvSpPr txBox="1">
              <a:spLocks noChangeArrowheads="1"/>
            </p:cNvSpPr>
            <p:nvPr/>
          </p:nvSpPr>
          <p:spPr bwMode="auto">
            <a:xfrm>
              <a:off x="2885" y="1874"/>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0000CC"/>
                  </a:solidFill>
                </a:rPr>
                <a:t>2</a:t>
              </a:r>
              <a:r>
                <a:rPr lang="en-US" altLang="en-US" sz="2400" i="1" dirty="0">
                  <a:solidFill>
                    <a:srgbClr val="0000CC"/>
                  </a:solidFill>
                </a:rPr>
                <a:t>pq</a:t>
              </a:r>
            </a:p>
          </p:txBody>
        </p:sp>
        <p:sp>
          <p:nvSpPr>
            <p:cNvPr id="64573" name="Text Box 61"/>
            <p:cNvSpPr txBox="1">
              <a:spLocks noChangeArrowheads="1"/>
            </p:cNvSpPr>
            <p:nvPr/>
          </p:nvSpPr>
          <p:spPr bwMode="auto">
            <a:xfrm>
              <a:off x="4542" y="1230"/>
              <a:ext cx="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a:solidFill>
                    <a:srgbClr val="0000CC"/>
                  </a:solidFill>
                </a:rPr>
                <a:t>q</a:t>
              </a:r>
              <a:r>
                <a:rPr lang="en-US" altLang="en-US" sz="2400" baseline="30000" dirty="0">
                  <a:solidFill>
                    <a:srgbClr val="0000CC"/>
                  </a:solidFill>
                </a:rPr>
                <a:t>2</a:t>
              </a:r>
            </a:p>
          </p:txBody>
        </p:sp>
      </p:grpSp>
      <p:sp>
        <p:nvSpPr>
          <p:cNvPr id="64575" name="Rectangle 63"/>
          <p:cNvSpPr>
            <a:spLocks noGrp="1" noChangeArrowheads="1"/>
          </p:cNvSpPr>
          <p:nvPr>
            <p:ph type="title"/>
          </p:nvPr>
        </p:nvSpPr>
        <p:spPr>
          <a:xfrm>
            <a:off x="488274" y="46037"/>
            <a:ext cx="8229600" cy="639763"/>
          </a:xfrm>
        </p:spPr>
        <p:txBody>
          <a:bodyPr/>
          <a:lstStyle/>
          <a:p>
            <a:r>
              <a:rPr lang="en-US" altLang="en-US" sz="2000" dirty="0">
                <a:solidFill>
                  <a:schemeClr val="tx1"/>
                </a:solidFill>
              </a:rPr>
              <a:t>Relationship between</a:t>
            </a:r>
            <a:r>
              <a:rPr lang="en-US" altLang="en-US" sz="2000" dirty="0">
                <a:solidFill>
                  <a:srgbClr val="0000CC"/>
                </a:solidFill>
              </a:rPr>
              <a:t> </a:t>
            </a:r>
            <a:r>
              <a:rPr lang="en-US" altLang="en-US" sz="2000" dirty="0">
                <a:solidFill>
                  <a:srgbClr val="FF0000"/>
                </a:solidFill>
              </a:rPr>
              <a:t>Allele Frequency</a:t>
            </a:r>
            <a:r>
              <a:rPr lang="en-US" altLang="en-US" sz="2000" dirty="0">
                <a:solidFill>
                  <a:srgbClr val="0000CC"/>
                </a:solidFill>
              </a:rPr>
              <a:t> </a:t>
            </a:r>
            <a:r>
              <a:rPr lang="en-US" altLang="en-US" sz="2000" dirty="0">
                <a:solidFill>
                  <a:schemeClr val="tx1"/>
                </a:solidFill>
              </a:rPr>
              <a:t>and </a:t>
            </a:r>
            <a:r>
              <a:rPr lang="en-US" altLang="en-US" sz="2000" dirty="0">
                <a:solidFill>
                  <a:srgbClr val="0000CC"/>
                </a:solidFill>
              </a:rPr>
              <a:t>Genotype Frequency</a:t>
            </a:r>
          </a:p>
        </p:txBody>
      </p:sp>
    </p:spTree>
    <p:extLst>
      <p:ext uri="{BB962C8B-B14F-4D97-AF65-F5344CB8AC3E}">
        <p14:creationId xmlns:p14="http://schemas.microsoft.com/office/powerpoint/2010/main" val="1927374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285</TotalTime>
  <Words>12928</Words>
  <Application>Microsoft Office PowerPoint</Application>
  <PresentationFormat>On-screen Show (4:3)</PresentationFormat>
  <Paragraphs>2476</Paragraphs>
  <Slides>137</Slides>
  <Notes>120</Notes>
  <HiddenSlides>17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137</vt:i4>
      </vt:variant>
    </vt:vector>
  </HeadingPairs>
  <TitlesOfParts>
    <vt:vector size="140" baseType="lpstr">
      <vt:lpstr>Office Theme</vt:lpstr>
      <vt:lpstr>Bitmap Image</vt:lpstr>
      <vt:lpstr>Equation</vt:lpstr>
      <vt:lpstr>Advanced Topics in Forensic DNA Typing: Interpretation</vt:lpstr>
      <vt:lpstr>Chapter 1 – Data Interpretation Overview</vt:lpstr>
      <vt:lpstr>Steps in Forensic DNA Testing</vt:lpstr>
      <vt:lpstr>Overview of Data Interpretation Process</vt:lpstr>
      <vt:lpstr>Steps in DNA Interpretation</vt:lpstr>
      <vt:lpstr>PowerPoint Presentation</vt:lpstr>
      <vt:lpstr>PowerPoint Presentation</vt:lpstr>
      <vt:lpstr>PowerPoint Presentation</vt:lpstr>
      <vt:lpstr>PowerPoint Presentation</vt:lpstr>
      <vt:lpstr>PowerPoint Presentation</vt:lpstr>
      <vt:lpstr>PowerPoint Presentation</vt:lpstr>
      <vt:lpstr>Chapter 2 – Thresholds</vt:lpstr>
      <vt:lpstr>PowerPoint Presentation</vt:lpstr>
      <vt:lpstr>PowerPoint Presentation</vt:lpstr>
      <vt:lpstr>Useful Range of an Analytical Method</vt:lpstr>
      <vt:lpstr>PowerPoint Presentation</vt:lpstr>
      <vt:lpstr>PowerPoint Presentation</vt:lpstr>
      <vt:lpstr>PowerPoint Presentation</vt:lpstr>
      <vt:lpstr>Upper Limit for Data Storage</vt:lpstr>
      <vt:lpstr>PowerPoint Presentation</vt:lpstr>
      <vt:lpstr>PowerPoint Presentation</vt:lpstr>
      <vt:lpstr>PowerPoint Presentation</vt:lpstr>
      <vt:lpstr>PowerPoint Presentation</vt:lpstr>
      <vt:lpstr>Chapter 3 – STR Alleles and Artifacts</vt:lpstr>
      <vt:lpstr>PowerPoint Presentation</vt:lpstr>
      <vt:lpstr>PowerPoint Presentation</vt:lpstr>
      <vt:lpstr>PowerPoint Presentation</vt:lpstr>
      <vt:lpstr>Different Internal Size Standards</vt:lpstr>
      <vt:lpstr>New Promega Size Standard</vt:lpstr>
      <vt:lpstr>PowerPoint Presentation</vt:lpstr>
      <vt:lpstr>SE33 Differences Between STR Kits</vt:lpstr>
      <vt:lpstr>PowerPoint Presentation</vt:lpstr>
      <vt:lpstr>PowerPoint Presentation</vt:lpstr>
      <vt:lpstr>PowerPoint Presentation</vt:lpstr>
      <vt:lpstr>PowerPoint Presentation</vt:lpstr>
      <vt:lpstr>Stutter Product Formation</vt:lpstr>
      <vt:lpstr>PowerPoint Presentation</vt:lpstr>
      <vt:lpstr>PowerPoint Presentation</vt:lpstr>
      <vt:lpstr>PowerPoint Presentation</vt:lpstr>
      <vt:lpstr>PowerPoint Presentation</vt:lpstr>
      <vt:lpstr>PowerPoint Presentation</vt:lpstr>
      <vt:lpstr>Chapter 4 – STR Genotypes</vt:lpstr>
      <vt:lpstr>PowerPoint Presentation</vt:lpstr>
      <vt:lpstr>PowerPoint Presentation</vt:lpstr>
      <vt:lpstr>PowerPoint Presentation</vt:lpstr>
      <vt:lpstr>Setting a Stochastic Threshold is Essentially Establishing a Risk Assessment</vt:lpstr>
      <vt:lpstr>Stochastic and Analytical Thresholds  Impact Lowest Expected Peak Height Ratio</vt:lpstr>
      <vt:lpstr>PowerPoint Presentation</vt:lpstr>
      <vt:lpstr>PowerPoint Presentation</vt:lpstr>
      <vt:lpstr>PowerPoint Presentation</vt:lpstr>
      <vt:lpstr>PowerPoint Presentation</vt:lpstr>
      <vt:lpstr>Chapter 5 – STR Profiles</vt:lpstr>
      <vt:lpstr>PowerPoint Presentation</vt:lpstr>
      <vt:lpstr>PowerPoint Presentation</vt:lpstr>
      <vt:lpstr>Types of Tri-Allelic Patterns</vt:lpstr>
      <vt:lpstr>PowerPoint Presentation</vt:lpstr>
      <vt:lpstr>PowerPoint Presentation</vt:lpstr>
      <vt:lpstr>PowerPoint Presentation</vt:lpstr>
      <vt:lpstr>PowerPoint Presentation</vt:lpstr>
      <vt:lpstr>Chapter 6 – DNA Mixtures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Mixture Ratio</vt:lpstr>
      <vt:lpstr>Restricted vs Unrestricted</vt:lpstr>
      <vt:lpstr>PowerPoint Presentation</vt:lpstr>
      <vt:lpstr>PowerPoint Presentation</vt:lpstr>
      <vt:lpstr>Chapter 7 – Low-level DNA and Complex Mixtures</vt:lpstr>
      <vt:lpstr>Allele stacking with overlapping genotypes</vt:lpstr>
      <vt:lpstr>PowerPoint Presentation</vt:lpstr>
      <vt:lpstr>PowerPoint Presentation</vt:lpstr>
      <vt:lpstr>Impact of Template DNA Amount on Variation in Peak Height Ratio</vt:lpstr>
      <vt:lpstr>PowerPoint Presentation</vt:lpstr>
      <vt:lpstr>PowerPoint Presentation</vt:lpstr>
      <vt:lpstr>PowerPoint Presentation</vt:lpstr>
      <vt:lpstr>Chapter 8 – Troubleshooting 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9 – Statistical Interpretation Overview</vt:lpstr>
      <vt:lpstr>PowerPoint Presentation</vt:lpstr>
      <vt:lpstr>PowerPoint Presentation</vt:lpstr>
      <vt:lpstr>PowerPoint Presentation</vt:lpstr>
      <vt:lpstr>PowerPoint Presentation</vt:lpstr>
      <vt:lpstr>Chapter 10 – STR Population  Data Analysis</vt:lpstr>
      <vt:lpstr>PowerPoint Presentation</vt:lpstr>
      <vt:lpstr>Punnett Square</vt:lpstr>
      <vt:lpstr>Relationship between Allele Frequency and Genotype Frequency</vt:lpstr>
      <vt:lpstr>PowerPoint Presentation</vt:lpstr>
      <vt:lpstr>U.S. Population Data</vt:lpstr>
      <vt:lpstr>PowerPoint Presentation</vt:lpstr>
      <vt:lpstr>Chapter 11 – DNA Profile Frequency Estimates and Match Probabilities</vt:lpstr>
      <vt:lpstr>Chapter 12 – DNA Mixture Statistics</vt:lpstr>
      <vt:lpstr>PowerPoint Presentation</vt:lpstr>
      <vt:lpstr>PowerPoint Presentation</vt:lpstr>
      <vt:lpstr>PowerPoint Presentation</vt:lpstr>
      <vt:lpstr>Chapter 13 – Coping with Potential Missing Alleles</vt:lpstr>
      <vt:lpstr>PowerPoint Presentation</vt:lpstr>
      <vt:lpstr>PowerPoint Presentation</vt:lpstr>
      <vt:lpstr>PowerPoint Presentation</vt:lpstr>
      <vt:lpstr>Chapter 14 – Kinship and Parentage Analysis</vt:lpstr>
      <vt:lpstr>PowerPoint Presentation</vt:lpstr>
      <vt:lpstr>PowerPoint Presentation</vt:lpstr>
      <vt:lpstr>PowerPoint Presentation</vt:lpstr>
      <vt:lpstr>NIST Standard Reference Family Pedigree</vt:lpstr>
      <vt:lpstr>Mutation Observed in Family Trio</vt:lpstr>
      <vt:lpstr>PowerPoint Presentation</vt:lpstr>
      <vt:lpstr>PowerPoint Presentation</vt:lpstr>
      <vt:lpstr>A Three-Generation Family Pedigree with Genetic Results from a Single STR Marker (FGA)</vt:lpstr>
      <vt:lpstr>Chapter 15 – Statistical Treatment of Lineage Markers</vt:lpstr>
      <vt:lpstr>Different Inheritance Patterns</vt:lpstr>
      <vt:lpstr>Differences between Autosomal and Lineage Markers </vt:lpstr>
      <vt:lpstr>Possible Genetic Contributors to a Son and Daughter  with mtDNA, X- or Y-chromosome Information  </vt:lpstr>
      <vt:lpstr>Summary of Issues</vt:lpstr>
      <vt:lpstr>PowerPoint Presentation</vt:lpstr>
      <vt:lpstr>PowerPoint Presentation</vt:lpstr>
      <vt:lpstr>PowerPoint Presentation</vt:lpstr>
      <vt:lpstr>Chapter 16 – Laboratory Reports: Communicating Results and Conclusions</vt:lpstr>
      <vt:lpstr>PowerPoint Presentation</vt:lpstr>
      <vt:lpstr>PowerPoint Presentation</vt:lpstr>
      <vt:lpstr>PowerPoint Presentation</vt:lpstr>
      <vt:lpstr>Appendix 4 – Worked Mixture Example by Dr. Michael D. Coble</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 Topics Forensic DNA Typing: Interpretation</dc:title>
  <dc:creator>Butler, John M.</dc:creator>
  <cp:lastModifiedBy>Butler, John M.</cp:lastModifiedBy>
  <cp:revision>28</cp:revision>
  <dcterms:created xsi:type="dcterms:W3CDTF">2013-01-09T18:34:46Z</dcterms:created>
  <dcterms:modified xsi:type="dcterms:W3CDTF">2014-10-08T16:11:48Z</dcterms:modified>
</cp:coreProperties>
</file>